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1"/>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ph type="sldImg"/>
          </p:nvPr>
        </p:nvSpPr>
        <p:spPr>
          <a:xfrm>
            <a:off x="1143000" y="685800"/>
            <a:ext cx="4572000" cy="3429000"/>
          </a:xfrm>
          <a:prstGeom prst="rect">
            <a:avLst/>
          </a:prstGeom>
        </p:spPr>
        <p:txBody>
          <a:bodyPr/>
          <a:lstStyle/>
          <a:p>
            <a:pPr/>
          </a:p>
        </p:txBody>
      </p:sp>
      <p:sp>
        <p:nvSpPr>
          <p:cNvPr id="205" name="Shape 2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rPr sz="1200">
                <a:solidFill>
                  <a:srgbClr val="FF2600"/>
                </a:solidFill>
                <a:latin typeface="Arial"/>
                <a:ea typeface="Arial"/>
                <a:cs typeface="Arial"/>
                <a:sym typeface="Arial"/>
              </a:rPr>
              <a:t>The Gosco Valves Approach:  </a:t>
            </a:r>
            <a:endParaRPr sz="1200">
              <a:solidFill>
                <a:srgbClr val="FF2600"/>
              </a:solidFill>
              <a:latin typeface="Arial"/>
              <a:ea typeface="Arial"/>
              <a:cs typeface="Arial"/>
              <a:sym typeface="Arial"/>
            </a:endParaRPr>
          </a:p>
          <a:p>
            <a:pPr/>
            <a:r>
              <a:rPr sz="1200">
                <a:latin typeface="Arial"/>
                <a:ea typeface="Arial"/>
                <a:cs typeface="Arial"/>
                <a:sym typeface="Arial"/>
              </a:rPr>
              <a:t>Our customers’ feedback has been that we deliver outstanding value in the following areas:</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Knowing client needs:</a:t>
            </a:r>
            <a:endParaRPr sz="1200">
              <a:solidFill>
                <a:srgbClr val="FF2600"/>
              </a:solidFill>
              <a:latin typeface="Arial"/>
              <a:ea typeface="Arial"/>
              <a:cs typeface="Arial"/>
              <a:sym typeface="Arial"/>
            </a:endParaRPr>
          </a:p>
          <a:p>
            <a:pPr/>
            <a:r>
              <a:rPr sz="1200">
                <a:latin typeface="Arial"/>
                <a:ea typeface="Arial"/>
                <a:cs typeface="Arial"/>
                <a:sym typeface="Arial"/>
              </a:rPr>
              <a:t>We need to know what is important to the customer e.g. price, delivery, performance, warranty, their customers etc</a:t>
            </a:r>
            <a:endParaRPr sz="1200">
              <a:latin typeface="Arial"/>
              <a:ea typeface="Arial"/>
              <a:cs typeface="Arial"/>
              <a:sym typeface="Arial"/>
            </a:endParaRPr>
          </a:p>
          <a:p>
            <a:pPr/>
            <a:r>
              <a:rPr sz="1200">
                <a:latin typeface="Arial"/>
                <a:ea typeface="Arial"/>
                <a:cs typeface="Arial"/>
                <a:sym typeface="Arial"/>
              </a:rPr>
              <a:t>We provide site visits, consultation, problem solving and are extraordinarily responsive to customers’ needs</a:t>
            </a:r>
            <a:endParaRPr sz="1200">
              <a:latin typeface="Arial"/>
              <a:ea typeface="Arial"/>
              <a:cs typeface="Arial"/>
              <a:sym typeface="Arial"/>
            </a:endParaRPr>
          </a:p>
          <a:p>
            <a:pPr/>
            <a:r>
              <a:rPr sz="1200">
                <a:latin typeface="Arial"/>
                <a:ea typeface="Arial"/>
                <a:cs typeface="Arial"/>
                <a:sym typeface="Arial"/>
              </a:rPr>
              <a:t>We listen to customer needs and provide a solution to their problems</a:t>
            </a:r>
            <a:endParaRPr sz="1200">
              <a:latin typeface="Arial"/>
              <a:ea typeface="Arial"/>
              <a:cs typeface="Arial"/>
              <a:sym typeface="Arial"/>
            </a:endParaRPr>
          </a:p>
          <a:p>
            <a:pPr/>
            <a:r>
              <a:rPr sz="1200">
                <a:latin typeface="Arial"/>
                <a:ea typeface="Arial"/>
                <a:cs typeface="Arial"/>
                <a:sym typeface="Arial"/>
              </a:rPr>
              <a:t>Commitment to service both before and after the customer has purchased our valves</a:t>
            </a:r>
            <a:endParaRPr sz="1200">
              <a:latin typeface="Arial"/>
              <a:ea typeface="Arial"/>
              <a:cs typeface="Arial"/>
              <a:sym typeface="Arial"/>
            </a:endParaRPr>
          </a:p>
          <a:p>
            <a:pPr/>
            <a:endParaRPr sz="1200">
              <a:latin typeface="Arial"/>
              <a:ea typeface="Arial"/>
              <a:cs typeface="Arial"/>
              <a:sym typeface="Arial"/>
            </a:endParaRPr>
          </a:p>
          <a:p>
            <a:pPr/>
            <a:r>
              <a:rPr sz="1200">
                <a:latin typeface="Arial"/>
                <a:ea typeface="Arial"/>
                <a:cs typeface="Arial"/>
                <a:sym typeface="Arial"/>
              </a:rPr>
              <a:t>Understanding the process: Our valve is custom made and designed specifically for the application, so we need to know as much as possible about the process so that we can provide the best solution.  We need to know pressures, temperatures, chemical breakdown, molecular structure, particle size, how they damage other valves etc</a:t>
            </a:r>
            <a:endParaRPr sz="1200">
              <a:latin typeface="Arial"/>
              <a:ea typeface="Arial"/>
              <a:cs typeface="Arial"/>
              <a:sym typeface="Arial"/>
            </a:endParaRPr>
          </a:p>
          <a:p>
            <a:pPr/>
            <a:endParaRPr sz="1200">
              <a:solidFill>
                <a:srgbClr val="FF2600"/>
              </a:solidFill>
              <a:latin typeface="Arial"/>
              <a:ea typeface="Arial"/>
              <a:cs typeface="Arial"/>
              <a:sym typeface="Arial"/>
            </a:endParaRPr>
          </a:p>
          <a:p>
            <a:pPr/>
            <a:r>
              <a:rPr sz="1200">
                <a:solidFill>
                  <a:srgbClr val="FF2600"/>
                </a:solidFill>
                <a:latin typeface="Arial"/>
                <a:ea typeface="Arial"/>
                <a:cs typeface="Arial"/>
                <a:sym typeface="Arial"/>
              </a:rPr>
              <a:t>Custom design:</a:t>
            </a:r>
            <a:endParaRPr sz="1200">
              <a:solidFill>
                <a:srgbClr val="FF2600"/>
              </a:solidFill>
              <a:latin typeface="Arial"/>
              <a:ea typeface="Arial"/>
              <a:cs typeface="Arial"/>
              <a:sym typeface="Arial"/>
            </a:endParaRPr>
          </a:p>
          <a:p>
            <a:pPr/>
            <a:r>
              <a:rPr sz="1200">
                <a:latin typeface="Arial"/>
                <a:ea typeface="Arial"/>
                <a:cs typeface="Arial"/>
                <a:sym typeface="Arial"/>
              </a:rPr>
              <a:t>We provide excellent back-up information such as finite element analysis, computational fluid design, 3D solid models, and engineering support</a:t>
            </a:r>
            <a:endParaRPr sz="1200">
              <a:latin typeface="Arial"/>
              <a:ea typeface="Arial"/>
              <a:cs typeface="Arial"/>
              <a:sym typeface="Arial"/>
            </a:endParaRPr>
          </a:p>
          <a:p>
            <a:pPr/>
            <a:r>
              <a:rPr sz="1200">
                <a:latin typeface="Arial"/>
                <a:ea typeface="Arial"/>
                <a:cs typeface="Arial"/>
                <a:sym typeface="Arial"/>
              </a:rPr>
              <a:t>Every valve is designed specifically for the application</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In-house manufacturing:</a:t>
            </a:r>
            <a:endParaRPr sz="1200">
              <a:solidFill>
                <a:srgbClr val="FF2600"/>
              </a:solidFill>
              <a:latin typeface="Arial"/>
              <a:ea typeface="Arial"/>
              <a:cs typeface="Arial"/>
              <a:sym typeface="Arial"/>
            </a:endParaRPr>
          </a:p>
          <a:p>
            <a:pPr/>
            <a:r>
              <a:rPr sz="1200">
                <a:latin typeface="Arial"/>
                <a:ea typeface="Arial"/>
                <a:cs typeface="Arial"/>
                <a:sym typeface="Arial"/>
              </a:rPr>
              <a:t>We have global manufacturing capabilities, but we are also able to manufacture every component of the valves in-house</a:t>
            </a:r>
            <a:endParaRPr sz="1200">
              <a:latin typeface="Arial"/>
              <a:ea typeface="Arial"/>
              <a:cs typeface="Arial"/>
              <a:sym typeface="Arial"/>
            </a:endParaRPr>
          </a:p>
          <a:p>
            <a:pPr/>
            <a:r>
              <a:rPr sz="1200">
                <a:latin typeface="Arial"/>
                <a:ea typeface="Arial"/>
                <a:cs typeface="Arial"/>
                <a:sym typeface="Arial"/>
              </a:rPr>
              <a:t>We are ISO certified</a:t>
            </a:r>
            <a:endParaRPr sz="1200">
              <a:latin typeface="Arial"/>
              <a:ea typeface="Arial"/>
              <a:cs typeface="Arial"/>
              <a:sym typeface="Arial"/>
            </a:endParaRPr>
          </a:p>
          <a:p>
            <a:pPr/>
            <a:r>
              <a:rPr sz="1200">
                <a:latin typeface="Arial"/>
                <a:ea typeface="Arial"/>
                <a:cs typeface="Arial"/>
                <a:sym typeface="Arial"/>
              </a:rPr>
              <a:t>We design our valves in accordance with the following codes &amp; specifications: ASME, API, CSA, CRN, ISO 9000, TÜV, customer specified</a:t>
            </a:r>
            <a:endParaRPr sz="1200">
              <a:latin typeface="Arial"/>
              <a:ea typeface="Arial"/>
              <a:cs typeface="Arial"/>
              <a:sym typeface="Arial"/>
            </a:endParaRPr>
          </a:p>
          <a:p>
            <a:pP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After-sale service: </a:t>
            </a:r>
            <a:endParaRPr sz="1200">
              <a:latin typeface="Arial"/>
              <a:ea typeface="Arial"/>
              <a:cs typeface="Arial"/>
              <a:sym typeface="Arial"/>
            </a:endParaRPr>
          </a:p>
          <a:p>
            <a:pPr/>
            <a:r>
              <a:rPr sz="1200">
                <a:latin typeface="Arial"/>
                <a:ea typeface="Arial"/>
                <a:cs typeface="Arial"/>
                <a:sym typeface="Arial"/>
              </a:rPr>
              <a:t>With an exceptional product, must come exceptional service.  We guarantee that will make it right at all costs.  We will also be proactive ad make site visits to make sure our customers are happy with the Gosco experience</a:t>
            </a:r>
            <a:endParaRPr sz="12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rPr sz="1200">
                <a:solidFill>
                  <a:srgbClr val="FF2600"/>
                </a:solidFill>
                <a:latin typeface="Arial"/>
                <a:ea typeface="Arial"/>
                <a:cs typeface="Arial"/>
                <a:sym typeface="Arial"/>
              </a:rPr>
              <a:t>Kinetrol Actuator:  </a:t>
            </a:r>
            <a:endParaRPr sz="1200">
              <a:solidFill>
                <a:srgbClr val="FF2600"/>
              </a:solidFill>
              <a:latin typeface="Arial"/>
              <a:ea typeface="Arial"/>
              <a:cs typeface="Arial"/>
              <a:sym typeface="Arial"/>
            </a:endParaRPr>
          </a:p>
          <a:p>
            <a:pPr/>
            <a:r>
              <a:rPr sz="1200">
                <a:latin typeface="Arial"/>
                <a:ea typeface="Arial"/>
                <a:cs typeface="Arial"/>
                <a:sym typeface="Arial"/>
              </a:rPr>
              <a:t>The Kinetrol actuator is the most reliable actuator on the market.  It is a the actuator of choice for all Gosco valves</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Simple design:  </a:t>
            </a:r>
            <a:endParaRPr sz="1200">
              <a:solidFill>
                <a:srgbClr val="FF2600"/>
              </a:solidFill>
              <a:latin typeface="Arial"/>
              <a:ea typeface="Arial"/>
              <a:cs typeface="Arial"/>
              <a:sym typeface="Arial"/>
            </a:endParaRPr>
          </a:p>
          <a:p>
            <a:pPr/>
            <a:r>
              <a:rPr sz="1200">
                <a:latin typeface="Arial"/>
                <a:ea typeface="Arial"/>
                <a:cs typeface="Arial"/>
                <a:sym typeface="Arial"/>
              </a:rPr>
              <a:t>The Kinetrol actuator uses a vane instead of a rack and pinion.  It has very few parts, so there is very little that can go wrong</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One moving part:  </a:t>
            </a:r>
            <a:endParaRPr sz="1200">
              <a:solidFill>
                <a:srgbClr val="FF2600"/>
              </a:solidFill>
              <a:latin typeface="Arial"/>
              <a:ea typeface="Arial"/>
              <a:cs typeface="Arial"/>
              <a:sym typeface="Arial"/>
            </a:endParaRPr>
          </a:p>
          <a:p>
            <a:pPr/>
            <a:r>
              <a:rPr sz="1200">
                <a:latin typeface="Arial"/>
                <a:ea typeface="Arial"/>
                <a:cs typeface="Arial"/>
                <a:sym typeface="Arial"/>
              </a:rPr>
              <a:t>The only moving part is the vane/shaft and as such, the actuator requires almost no maintenance</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Kinetrol manufactured accessories:  </a:t>
            </a:r>
            <a:endParaRPr sz="1200">
              <a:solidFill>
                <a:srgbClr val="FF2600"/>
              </a:solidFill>
              <a:latin typeface="Arial"/>
              <a:ea typeface="Arial"/>
              <a:cs typeface="Arial"/>
              <a:sym typeface="Arial"/>
            </a:endParaRPr>
          </a:p>
          <a:p>
            <a:pPr/>
            <a:r>
              <a:rPr sz="1200">
                <a:latin typeface="Arial"/>
                <a:ea typeface="Arial"/>
                <a:cs typeface="Arial"/>
                <a:sym typeface="Arial"/>
              </a:rPr>
              <a:t>Kinetrol manufactures a broad range of accessories, including spring returns, limit switches, positioners (4-20mA and 3-15 psi), electrohydraulic actuators, 180 degree actuators and dead man handles. Because they are made by Kinetrol, you can expect the same quality, fit, and design.</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Low maintenance cost:  </a:t>
            </a:r>
            <a:endParaRPr sz="1200">
              <a:solidFill>
                <a:srgbClr val="FF2600"/>
              </a:solidFill>
              <a:latin typeface="Arial"/>
              <a:ea typeface="Arial"/>
              <a:cs typeface="Arial"/>
              <a:sym typeface="Arial"/>
            </a:endParaRPr>
          </a:p>
          <a:p>
            <a:pPr/>
            <a:r>
              <a:rPr sz="1200">
                <a:latin typeface="Arial"/>
                <a:ea typeface="Arial"/>
                <a:cs typeface="Arial"/>
                <a:sym typeface="Arial"/>
              </a:rPr>
              <a:t>The cost of spare parts for the Kinetrol actuator is usually between 15% and 25% of the cost of the actuator, and is guaranteed for 1,000,000 cycles</a:t>
            </a:r>
            <a:endParaRPr sz="12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rPr sz="1200">
                <a:solidFill>
                  <a:srgbClr val="FF2600"/>
                </a:solidFill>
                <a:latin typeface="Arial"/>
                <a:ea typeface="Arial"/>
                <a:cs typeface="Arial"/>
                <a:sym typeface="Arial"/>
              </a:rPr>
              <a:t>Kinetrol Vane Actuator: </a:t>
            </a:r>
            <a:r>
              <a:rPr sz="1200">
                <a:solidFill>
                  <a:srgbClr val="010101"/>
                </a:solidFill>
                <a:latin typeface="Arial"/>
                <a:ea typeface="Arial"/>
                <a:cs typeface="Arial"/>
                <a:sym typeface="Arial"/>
              </a:rPr>
              <a:t> </a:t>
            </a:r>
            <a:endParaRPr sz="1200">
              <a:solidFill>
                <a:srgbClr val="010101"/>
              </a:solidFill>
              <a:latin typeface="Arial"/>
              <a:ea typeface="Arial"/>
              <a:cs typeface="Arial"/>
              <a:sym typeface="Arial"/>
            </a:endParaRPr>
          </a:p>
          <a:p>
            <a:pPr/>
            <a:r>
              <a:rPr sz="1200">
                <a:solidFill>
                  <a:srgbClr val="010101"/>
                </a:solidFill>
                <a:latin typeface="Arial"/>
                <a:ea typeface="Arial"/>
                <a:cs typeface="Arial"/>
                <a:sym typeface="Arial"/>
              </a:rPr>
              <a:t>Here is a cutaway of the actuator to show how simple it really is</a:t>
            </a:r>
            <a:endParaRPr sz="1200">
              <a:solidFill>
                <a:srgbClr val="010101"/>
              </a:solidFill>
              <a:latin typeface="Arial"/>
              <a:ea typeface="Arial"/>
              <a:cs typeface="Arial"/>
              <a:sym typeface="Arial"/>
            </a:endParaRPr>
          </a:p>
          <a:p>
            <a:pPr/>
            <a:endParaRPr sz="1200">
              <a:solidFill>
                <a:srgbClr val="010101"/>
              </a:solidFill>
              <a:latin typeface="Arial"/>
              <a:ea typeface="Arial"/>
              <a:cs typeface="Arial"/>
              <a:sym typeface="Arial"/>
            </a:endParaRPr>
          </a:p>
          <a:p>
            <a:pPr/>
            <a:r>
              <a:rPr sz="1200">
                <a:solidFill>
                  <a:srgbClr val="FF2600"/>
                </a:solidFill>
                <a:latin typeface="Arial"/>
                <a:ea typeface="Arial"/>
                <a:cs typeface="Arial"/>
                <a:sym typeface="Arial"/>
              </a:rPr>
              <a:t>Integral Vane and shaft:</a:t>
            </a:r>
            <a:r>
              <a:rPr sz="1200">
                <a:solidFill>
                  <a:srgbClr val="010101"/>
                </a:solidFill>
                <a:latin typeface="Arial"/>
                <a:ea typeface="Arial"/>
                <a:cs typeface="Arial"/>
                <a:sym typeface="Arial"/>
              </a:rPr>
              <a:t>  </a:t>
            </a:r>
            <a:endParaRPr sz="1200">
              <a:solidFill>
                <a:srgbClr val="010101"/>
              </a:solidFill>
              <a:latin typeface="Arial"/>
              <a:ea typeface="Arial"/>
              <a:cs typeface="Arial"/>
              <a:sym typeface="Arial"/>
            </a:endParaRPr>
          </a:p>
          <a:p>
            <a:pPr/>
            <a:r>
              <a:rPr sz="1200">
                <a:solidFill>
                  <a:srgbClr val="010101"/>
                </a:solidFill>
                <a:latin typeface="Arial"/>
                <a:ea typeface="Arial"/>
                <a:cs typeface="Arial"/>
                <a:sym typeface="Arial"/>
              </a:rPr>
              <a:t>It is all one piece, therefore is no hysteresis or backlash</a:t>
            </a:r>
            <a:endParaRPr sz="1200">
              <a:solidFill>
                <a:srgbClr val="010101"/>
              </a:solidFill>
              <a:latin typeface="Arial"/>
              <a:ea typeface="Arial"/>
              <a:cs typeface="Arial"/>
              <a:sym typeface="Arial"/>
            </a:endParaRPr>
          </a:p>
          <a:p>
            <a:pPr/>
            <a:endParaRPr sz="1200">
              <a:solidFill>
                <a:srgbClr val="FF2600"/>
              </a:solidFill>
              <a:latin typeface="Arial"/>
              <a:ea typeface="Arial"/>
              <a:cs typeface="Arial"/>
              <a:sym typeface="Arial"/>
            </a:endParaRPr>
          </a:p>
          <a:p>
            <a:pPr/>
            <a:r>
              <a:rPr sz="1200">
                <a:solidFill>
                  <a:srgbClr val="FF2600"/>
                </a:solidFill>
                <a:latin typeface="Arial"/>
                <a:ea typeface="Arial"/>
                <a:cs typeface="Arial"/>
                <a:sym typeface="Arial"/>
              </a:rPr>
              <a:t>Energy absorbent side plates:</a:t>
            </a:r>
            <a:r>
              <a:rPr sz="1200">
                <a:latin typeface="Arial"/>
                <a:ea typeface="Arial"/>
                <a:cs typeface="Arial"/>
                <a:sym typeface="Arial"/>
              </a:rPr>
              <a:t>  </a:t>
            </a:r>
            <a:endParaRPr sz="1200">
              <a:latin typeface="Arial"/>
              <a:ea typeface="Arial"/>
              <a:cs typeface="Arial"/>
              <a:sym typeface="Arial"/>
            </a:endParaRPr>
          </a:p>
          <a:p>
            <a:pPr/>
            <a:r>
              <a:rPr sz="1200">
                <a:latin typeface="Arial"/>
                <a:ea typeface="Arial"/>
                <a:cs typeface="Arial"/>
                <a:sym typeface="Arial"/>
              </a:rPr>
              <a:t>Since the Kinetrol actuator has the fastest closing speed and highest cycle guarantee, it needs side plates to absorb the impact of the vane </a:t>
            </a:r>
            <a:endParaRPr sz="1200">
              <a:latin typeface="Arial"/>
              <a:ea typeface="Arial"/>
              <a:cs typeface="Arial"/>
              <a:sym typeface="Arial"/>
            </a:endParaRPr>
          </a:p>
          <a:p>
            <a:pPr/>
            <a:endParaRPr sz="1200">
              <a:solidFill>
                <a:srgbClr val="FF2600"/>
              </a:solidFill>
              <a:latin typeface="Arial"/>
              <a:ea typeface="Arial"/>
              <a:cs typeface="Arial"/>
              <a:sym typeface="Arial"/>
            </a:endParaRPr>
          </a:p>
          <a:p>
            <a:pPr/>
            <a:r>
              <a:rPr sz="1200">
                <a:solidFill>
                  <a:srgbClr val="FF2600"/>
                </a:solidFill>
                <a:latin typeface="Arial"/>
                <a:ea typeface="Arial"/>
                <a:cs typeface="Arial"/>
                <a:sym typeface="Arial"/>
              </a:rPr>
              <a:t>Pressure assisted seals:</a:t>
            </a:r>
            <a:r>
              <a:rPr sz="1200">
                <a:latin typeface="Arial"/>
                <a:ea typeface="Arial"/>
                <a:cs typeface="Arial"/>
                <a:sym typeface="Arial"/>
              </a:rPr>
              <a:t>  </a:t>
            </a:r>
            <a:endParaRPr sz="1200">
              <a:latin typeface="Arial"/>
              <a:ea typeface="Arial"/>
              <a:cs typeface="Arial"/>
              <a:sym typeface="Arial"/>
            </a:endParaRPr>
          </a:p>
          <a:p>
            <a:pPr/>
            <a:r>
              <a:rPr sz="1200">
                <a:latin typeface="Arial"/>
                <a:ea typeface="Arial"/>
                <a:cs typeface="Arial"/>
                <a:sym typeface="Arial"/>
              </a:rPr>
              <a:t>The seals on the vane of the actuator are pressure assisted and designed as a dynamic seal.  Rack and pinion actuators use an “O” ring for their seals which is primarily  used as a static seal</a:t>
            </a:r>
            <a:endParaRPr sz="1200">
              <a:latin typeface="Arial"/>
              <a:ea typeface="Arial"/>
              <a:cs typeface="Arial"/>
              <a:sym typeface="Arial"/>
            </a:endParaRPr>
          </a:p>
          <a:p>
            <a:pPr/>
            <a:endParaRPr sz="1200">
              <a:solidFill>
                <a:srgbClr val="010101"/>
              </a:solidFill>
              <a:latin typeface="Arial"/>
              <a:ea typeface="Arial"/>
              <a:cs typeface="Arial"/>
              <a:sym typeface="Arial"/>
            </a:endParaRPr>
          </a:p>
          <a:p>
            <a:pPr/>
            <a:r>
              <a:rPr sz="1200">
                <a:solidFill>
                  <a:srgbClr val="FF2600"/>
                </a:solidFill>
                <a:latin typeface="Arial"/>
                <a:ea typeface="Arial"/>
                <a:cs typeface="Arial"/>
                <a:sym typeface="Arial"/>
              </a:rPr>
              <a:t>Stainless steel expanders for long term contact: </a:t>
            </a:r>
            <a:r>
              <a:rPr sz="1200">
                <a:latin typeface="Arial"/>
                <a:ea typeface="Arial"/>
                <a:cs typeface="Arial"/>
                <a:sym typeface="Arial"/>
              </a:rPr>
              <a:t> </a:t>
            </a:r>
            <a:endParaRPr sz="1200">
              <a:latin typeface="Arial"/>
              <a:ea typeface="Arial"/>
              <a:cs typeface="Arial"/>
              <a:sym typeface="Arial"/>
            </a:endParaRPr>
          </a:p>
          <a:p>
            <a:pPr/>
            <a:r>
              <a:rPr sz="1200">
                <a:solidFill>
                  <a:srgbClr val="010101"/>
                </a:solidFill>
                <a:latin typeface="Arial"/>
                <a:ea typeface="Arial"/>
                <a:cs typeface="Arial"/>
                <a:sym typeface="Arial"/>
              </a:rPr>
              <a:t>The expanders provide the initial load to the seals before air pressure seals the chamber</a:t>
            </a:r>
            <a:endParaRPr sz="1200">
              <a:solidFill>
                <a:srgbClr val="010101"/>
              </a:solidFill>
              <a:latin typeface="Arial"/>
              <a:ea typeface="Arial"/>
              <a:cs typeface="Arial"/>
              <a:sym typeface="Arial"/>
            </a:endParaRPr>
          </a:p>
          <a:p>
            <a:pPr/>
            <a:endParaRPr sz="1200">
              <a:solidFill>
                <a:srgbClr val="010101"/>
              </a:solidFill>
              <a:latin typeface="Arial"/>
              <a:ea typeface="Arial"/>
              <a:cs typeface="Arial"/>
              <a:sym typeface="Arial"/>
            </a:endParaRPr>
          </a:p>
          <a:p>
            <a:pPr/>
            <a:endParaRPr sz="1200">
              <a:solidFill>
                <a:srgbClr val="01010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Fast Track:</a:t>
            </a:r>
            <a:endParaRPr sz="1200">
              <a:solidFill>
                <a:srgbClr val="FF2600"/>
              </a:solidFill>
              <a:latin typeface="Arial"/>
              <a:ea typeface="Arial"/>
              <a:cs typeface="Arial"/>
              <a:sym typeface="Arial"/>
            </a:endParaRPr>
          </a:p>
          <a:p>
            <a:pPr marR="457200"/>
            <a:r>
              <a:rPr sz="1200">
                <a:latin typeface="Arial"/>
                <a:ea typeface="Arial"/>
                <a:cs typeface="Arial"/>
                <a:sym typeface="Arial"/>
              </a:rPr>
              <a:t>Fast Track, our premium expedited ball valve service was designed to help you meet near-impossible deadlines. Available on a case-by-case basis.</a:t>
            </a:r>
            <a:endParaRPr sz="1200">
              <a:solidFill>
                <a:srgbClr val="FF2600"/>
              </a:solidFill>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Expedited machining/assembly/shipping</a:t>
            </a:r>
            <a:endParaRPr sz="1200">
              <a:solidFill>
                <a:srgbClr val="FF2600"/>
              </a:solidFill>
              <a:latin typeface="Arial"/>
              <a:ea typeface="Arial"/>
              <a:cs typeface="Arial"/>
              <a:sym typeface="Arial"/>
            </a:endParaRPr>
          </a:p>
          <a:p>
            <a:pPr marR="457200"/>
            <a:r>
              <a:rPr sz="1200">
                <a:latin typeface="Arial"/>
                <a:ea typeface="Arial"/>
                <a:cs typeface="Arial"/>
                <a:sym typeface="Arial"/>
              </a:rPr>
              <a:t>We examine these three aspects of your order, so we can make sure we meet your delivery requests</a:t>
            </a:r>
            <a:endParaRPr sz="1200">
              <a:solidFill>
                <a:srgbClr val="FF2600"/>
              </a:solidFill>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Fee is based on costs incurred:</a:t>
            </a:r>
            <a:endParaRPr sz="1200">
              <a:latin typeface="Arial"/>
              <a:ea typeface="Arial"/>
              <a:cs typeface="Arial"/>
              <a:sym typeface="Arial"/>
            </a:endParaRPr>
          </a:p>
          <a:p>
            <a:pPr marR="457200"/>
            <a:r>
              <a:rPr sz="1200">
                <a:latin typeface="Arial"/>
                <a:ea typeface="Arial"/>
                <a:cs typeface="Arial"/>
                <a:sym typeface="Arial"/>
              </a:rPr>
              <a:t>The Fast Track service fee is based on accelerated engineering and design, supplier expedite charges, air freight, extra manpower and other associated costs. </a:t>
            </a:r>
            <a:endParaRPr sz="1200">
              <a:solidFill>
                <a:srgbClr val="FF2600"/>
              </a:solidFill>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Not on time? No fast track charge.</a:t>
            </a:r>
            <a:endParaRPr sz="1200">
              <a:latin typeface="Arial"/>
              <a:ea typeface="Arial"/>
              <a:cs typeface="Arial"/>
              <a:sym typeface="Arial"/>
            </a:endParaRPr>
          </a:p>
          <a:p>
            <a:pPr marR="457200"/>
            <a:r>
              <a:rPr sz="1200">
                <a:latin typeface="Arial"/>
                <a:ea typeface="Arial"/>
                <a:cs typeface="Arial"/>
                <a:sym typeface="Arial"/>
              </a:rPr>
              <a:t>If we do not deliver in time, we will waive all Fast Track service fees </a:t>
            </a:r>
            <a:endParaRPr sz="12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a:r>
              <a:rPr sz="1200">
                <a:solidFill>
                  <a:srgbClr val="FF2600"/>
                </a:solidFill>
                <a:latin typeface="Arial"/>
                <a:ea typeface="Arial"/>
                <a:cs typeface="Arial"/>
                <a:sym typeface="Arial"/>
              </a:rPr>
              <a:t>Design Specifications:</a:t>
            </a:r>
            <a:r>
              <a:rPr sz="1200">
                <a:solidFill>
                  <a:srgbClr val="010101"/>
                </a:solidFill>
                <a:latin typeface="Arial"/>
                <a:ea typeface="Arial"/>
                <a:cs typeface="Arial"/>
                <a:sym typeface="Arial"/>
              </a:rPr>
              <a:t>  </a:t>
            </a:r>
            <a:endParaRPr sz="1200">
              <a:solidFill>
                <a:srgbClr val="010101"/>
              </a:solidFill>
              <a:latin typeface="Arial"/>
              <a:ea typeface="Arial"/>
              <a:cs typeface="Arial"/>
              <a:sym typeface="Arial"/>
            </a:endParaRPr>
          </a:p>
          <a:p>
            <a:pPr/>
            <a:r>
              <a:rPr sz="1200">
                <a:solidFill>
                  <a:srgbClr val="010101"/>
                </a:solidFill>
                <a:latin typeface="Arial"/>
                <a:ea typeface="Arial"/>
                <a:cs typeface="Arial"/>
                <a:sym typeface="Arial"/>
              </a:rPr>
              <a:t>Gosco meets all of the above specifications, and we can design custom valves to any specification requested by the customer</a:t>
            </a:r>
            <a:endParaRPr sz="1200">
              <a:solidFill>
                <a:srgbClr val="01010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The Gosco Advantage:  </a:t>
            </a:r>
            <a:endParaRPr sz="1200">
              <a:solidFill>
                <a:srgbClr val="FF2600"/>
              </a:solidFill>
              <a:latin typeface="Arial"/>
              <a:ea typeface="Arial"/>
              <a:cs typeface="Arial"/>
              <a:sym typeface="Arial"/>
            </a:endParaRPr>
          </a:p>
          <a:p>
            <a:pPr marR="457200"/>
            <a:r>
              <a:rPr sz="1200">
                <a:latin typeface="Arial"/>
                <a:ea typeface="Arial"/>
                <a:cs typeface="Arial"/>
                <a:sym typeface="Arial"/>
              </a:rPr>
              <a:t>Gosco manufactures a very high quality valve and is extremely flexible when it comes to customer requirements</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Designs that outperform: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Our valves are designed with the toughest applications in mind. We have never compromised quality in order to reduce costs</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Wide range of options: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We are an industry leader when it comes to material, design and component flexibility</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Severe service specialists: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We not only offer valves for standard applications but we also excel at severe service applications.  This is our entry level valve line, so we can use “M Class” for more difficult applications</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Exceptional customer service: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As a valve company that offers high end valves, we believe that customer service does not end when our valves leave the Gosco Valves warehouse.  We recognize that customer service is a continual process that goes beyond the life cycle of our valve.</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Superior delivery:</a:t>
            </a:r>
            <a:endParaRPr sz="1200">
              <a:latin typeface="Arial"/>
              <a:ea typeface="Arial"/>
              <a:cs typeface="Arial"/>
              <a:sym typeface="Arial"/>
            </a:endParaRPr>
          </a:p>
          <a:p>
            <a:pPr marR="457200"/>
            <a:r>
              <a:rPr sz="1200">
                <a:latin typeface="Arial"/>
                <a:ea typeface="Arial"/>
                <a:cs typeface="Arial"/>
                <a:sym typeface="Arial"/>
              </a:rPr>
              <a:t>In an industry where long lead times are normal, Gosco Valves specializes in meeting near-impossible deadlines with our fast-track valve program</a:t>
            </a:r>
            <a:endParaRPr sz="1200">
              <a:latin typeface="Arial"/>
              <a:ea typeface="Arial"/>
              <a:cs typeface="Arial"/>
              <a:sym typeface="Arial"/>
            </a:endParaRPr>
          </a:p>
          <a:p>
            <a:pPr marR="457200"/>
            <a:endParaRPr sz="1200">
              <a:latin typeface="Arial"/>
              <a:ea typeface="Arial"/>
              <a:cs typeface="Arial"/>
              <a:sym typeface="Arial"/>
            </a:endParaRPr>
          </a:p>
          <a:p>
            <a:pPr marR="457200"/>
            <a:endParaRPr sz="1200">
              <a:latin typeface="Arial"/>
              <a:ea typeface="Arial"/>
              <a:cs typeface="Arial"/>
              <a:sym typeface="Arial"/>
            </a:endParaRPr>
          </a:p>
          <a:p>
            <a:pPr marR="457200"/>
            <a:endParaRPr sz="1200">
              <a:latin typeface="Arial"/>
              <a:ea typeface="Arial"/>
              <a:cs typeface="Arial"/>
              <a:sym typeface="Arial"/>
            </a:endParaRPr>
          </a:p>
          <a:p>
            <a:pPr marR="457200"/>
            <a:endParaRPr sz="12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Noranda: </a:t>
            </a:r>
            <a:r>
              <a:rPr sz="1200">
                <a:latin typeface="Arial"/>
                <a:ea typeface="Arial"/>
                <a:cs typeface="Arial"/>
                <a:sym typeface="Arial"/>
              </a:rPr>
              <a:t> Northern Quebec uses our valves on cement slurry</a:t>
            </a:r>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Bayer:</a:t>
            </a:r>
            <a:r>
              <a:rPr sz="1200">
                <a:latin typeface="Arial"/>
                <a:ea typeface="Arial"/>
                <a:cs typeface="Arial"/>
                <a:sym typeface="Arial"/>
              </a:rPr>
              <a:t> Houston, Texas uses our metal seated valves on a chemical application where the media is abrasive and tends to harden if it is not moving.  We designed seals to contain the belleville washers and prevent the media from getting behind the seat</a:t>
            </a:r>
            <a:endParaRPr sz="1200">
              <a:latin typeface="Arial"/>
              <a:ea typeface="Arial"/>
              <a:cs typeface="Arial"/>
              <a:sym typeface="Arial"/>
            </a:endParaRPr>
          </a:p>
          <a:p>
            <a:pPr marR="457200"/>
            <a:r>
              <a:rPr sz="1200">
                <a:solidFill>
                  <a:srgbClr val="FF2600"/>
                </a:solidFill>
                <a:latin typeface="Arial"/>
                <a:ea typeface="Arial"/>
                <a:cs typeface="Arial"/>
                <a:sym typeface="Arial"/>
              </a:rPr>
              <a:t>Exxon:</a:t>
            </a:r>
            <a:r>
              <a:rPr sz="1200">
                <a:latin typeface="Arial"/>
                <a:ea typeface="Arial"/>
                <a:cs typeface="Arial"/>
                <a:sym typeface="Arial"/>
              </a:rPr>
              <a:t> Baytown and Beaumont, Texas uses Dual Paks and metal seated double block and bleed valves</a:t>
            </a:r>
            <a:endParaRPr sz="1200">
              <a:latin typeface="Arial"/>
              <a:ea typeface="Arial"/>
              <a:cs typeface="Arial"/>
              <a:sym typeface="Arial"/>
            </a:endParaRPr>
          </a:p>
          <a:p>
            <a:pPr marR="457200"/>
            <a:r>
              <a:rPr sz="1200">
                <a:solidFill>
                  <a:srgbClr val="FF2600"/>
                </a:solidFill>
                <a:latin typeface="Arial"/>
                <a:ea typeface="Arial"/>
                <a:cs typeface="Arial"/>
                <a:sym typeface="Arial"/>
              </a:rPr>
              <a:t>NASA:</a:t>
            </a:r>
            <a:r>
              <a:rPr sz="1200">
                <a:latin typeface="Arial"/>
                <a:ea typeface="Arial"/>
                <a:cs typeface="Arial"/>
                <a:sym typeface="Arial"/>
              </a:rPr>
              <a:t> Cleveland, Ohio uses Dual Pak’s with PEEK seats on their wind tunnel to simulate the shuttle’s return to the earth’s atmosphere</a:t>
            </a:r>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Dupont: </a:t>
            </a:r>
            <a:r>
              <a:rPr sz="1200">
                <a:latin typeface="Arial"/>
                <a:ea typeface="Arial"/>
                <a:cs typeface="Arial"/>
                <a:sym typeface="Arial"/>
              </a:rPr>
              <a:t> Spruance, Virgina uses our valves on all “SV” (Special valve) applications.  These include TiCl, sulphuric acid, DMAC, steam and other chemicals.  In 8 years, we have still not had a packing leak</a:t>
            </a:r>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ChevronPhillips:</a:t>
            </a:r>
            <a:r>
              <a:rPr sz="1200">
                <a:latin typeface="Arial"/>
                <a:ea typeface="Arial"/>
                <a:cs typeface="Arial"/>
                <a:sym typeface="Arial"/>
              </a:rPr>
              <a:t>  Orange, Texas uses our Dual Pak on high cycle silica (every 15 seconds).  Our valves are lasting as average of 3 million cycles.</a:t>
            </a:r>
            <a:endParaRPr sz="1200">
              <a:latin typeface="Arial"/>
              <a:ea typeface="Arial"/>
              <a:cs typeface="Arial"/>
              <a:sym typeface="Arial"/>
            </a:endParaRPr>
          </a:p>
          <a:p>
            <a:pPr marR="457200"/>
            <a:r>
              <a:rPr sz="1200">
                <a:solidFill>
                  <a:srgbClr val="FF2600"/>
                </a:solidFill>
                <a:latin typeface="Arial"/>
                <a:ea typeface="Arial"/>
                <a:cs typeface="Arial"/>
                <a:sym typeface="Arial"/>
              </a:rPr>
              <a:t>Texas Instruments: </a:t>
            </a:r>
            <a:r>
              <a:rPr sz="1200">
                <a:latin typeface="Arial"/>
                <a:ea typeface="Arial"/>
                <a:cs typeface="Arial"/>
                <a:sym typeface="Arial"/>
              </a:rPr>
              <a:t> Dallas, Texas uses our valve to control caustic.  Our competitors had stem leaks within weeks.  The Vari V’s we installed are still not leaking after 6 years.</a:t>
            </a:r>
            <a:endParaRPr sz="1200">
              <a:latin typeface="Arial"/>
              <a:ea typeface="Arial"/>
              <a:cs typeface="Arial"/>
              <a:sym typeface="Arial"/>
            </a:endParaRPr>
          </a:p>
          <a:p>
            <a:pPr marR="457200"/>
            <a:r>
              <a:rPr sz="1200">
                <a:solidFill>
                  <a:srgbClr val="FF2600"/>
                </a:solidFill>
                <a:latin typeface="Arial"/>
                <a:ea typeface="Arial"/>
                <a:cs typeface="Arial"/>
                <a:sym typeface="Arial"/>
              </a:rPr>
              <a:t>Husky Injection Moldings:</a:t>
            </a:r>
            <a:r>
              <a:rPr sz="1200">
                <a:latin typeface="Arial"/>
                <a:ea typeface="Arial"/>
                <a:cs typeface="Arial"/>
                <a:sym typeface="Arial"/>
              </a:rPr>
              <a:t> Bolton, Ontario uses Dual Paks on their injection molding machines</a:t>
            </a:r>
            <a:endParaRPr sz="1200">
              <a:latin typeface="Arial"/>
              <a:ea typeface="Arial"/>
              <a:cs typeface="Arial"/>
              <a:sym typeface="Arial"/>
            </a:endParaRPr>
          </a:p>
          <a:p>
            <a:pPr marR="457200"/>
            <a:r>
              <a:rPr sz="1200">
                <a:solidFill>
                  <a:srgbClr val="FF2600"/>
                </a:solidFill>
                <a:latin typeface="Arial"/>
                <a:ea typeface="Arial"/>
                <a:cs typeface="Arial"/>
                <a:sym typeface="Arial"/>
              </a:rPr>
              <a:t>ConocoPhillips:</a:t>
            </a:r>
            <a:r>
              <a:rPr sz="1200">
                <a:latin typeface="Arial"/>
                <a:ea typeface="Arial"/>
                <a:cs typeface="Arial"/>
                <a:sym typeface="Arial"/>
              </a:rPr>
              <a:t> Lake Charles, Louisiana and Wood River, Illinois use our valves on their S Zorb system.  It is extremely abrasive, 900F, 1000psi.  Our valves have lasted 13 months to date and the competitors have been replaced on average every 2 1/2 months</a:t>
            </a:r>
            <a:endParaRPr sz="1200">
              <a:latin typeface="Arial"/>
              <a:ea typeface="Arial"/>
              <a:cs typeface="Arial"/>
              <a:sym typeface="Arial"/>
            </a:endParaRPr>
          </a:p>
          <a:p>
            <a:pPr marR="457200"/>
            <a:r>
              <a:rPr sz="1200">
                <a:solidFill>
                  <a:srgbClr val="FF2600"/>
                </a:solidFill>
                <a:latin typeface="Arial"/>
                <a:ea typeface="Arial"/>
                <a:cs typeface="Arial"/>
                <a:sym typeface="Arial"/>
              </a:rPr>
              <a:t>General Electric: </a:t>
            </a:r>
            <a:r>
              <a:rPr sz="1200">
                <a:latin typeface="Arial"/>
                <a:ea typeface="Arial"/>
                <a:cs typeface="Arial"/>
                <a:sym typeface="Arial"/>
              </a:rPr>
              <a:t> Greenville S.C. uses our valves on turbine exhaust systems at 1000F, 1000psi.  4 years without leaks</a:t>
            </a:r>
            <a:endParaRPr sz="12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marR="457200">
              <a:defRPr>
                <a:latin typeface="Helvetica"/>
                <a:ea typeface="Helvetica"/>
                <a:cs typeface="Helvetica"/>
                <a:sym typeface="Helvetica"/>
              </a:defRPr>
            </a:pPr>
            <a:r>
              <a:rPr sz="1200">
                <a:solidFill>
                  <a:srgbClr val="FF2600"/>
                </a:solidFill>
                <a:latin typeface="Arial"/>
                <a:ea typeface="Arial"/>
                <a:cs typeface="Arial"/>
                <a:sym typeface="Arial"/>
              </a:rPr>
              <a:t>M-Class Valves:</a:t>
            </a:r>
            <a:r>
              <a:rPr sz="1200">
                <a:latin typeface="Arial"/>
                <a:ea typeface="Arial"/>
                <a:cs typeface="Arial"/>
                <a:sym typeface="Arial"/>
              </a:rPr>
              <a:t>  </a:t>
            </a:r>
            <a:endParaRPr sz="1200">
              <a:latin typeface="Arial"/>
              <a:ea typeface="Arial"/>
              <a:cs typeface="Arial"/>
              <a:sym typeface="Arial"/>
            </a:endParaRPr>
          </a:p>
          <a:p>
            <a:pPr marR="457200">
              <a:defRPr>
                <a:latin typeface="Helvetica"/>
                <a:ea typeface="Helvetica"/>
                <a:cs typeface="Helvetica"/>
                <a:sym typeface="Helvetica"/>
              </a:defRPr>
            </a:pPr>
            <a:r>
              <a:rPr sz="1200">
                <a:latin typeface="Arial"/>
                <a:ea typeface="Arial"/>
                <a:cs typeface="Arial"/>
                <a:sym typeface="Arial"/>
              </a:rPr>
              <a:t>Made-to-order valves for tough applications, including high temperature and high pressure applications.  Metal-seated valves are offered under the M-Class valve line. </a:t>
            </a:r>
            <a:endParaRPr sz="1200">
              <a:latin typeface="Arial"/>
              <a:ea typeface="Arial"/>
              <a:cs typeface="Arial"/>
              <a:sym typeface="Arial"/>
            </a:endParaRPr>
          </a:p>
          <a:p>
            <a:pPr marR="457200">
              <a:defRPr>
                <a:latin typeface="Helvetica"/>
                <a:ea typeface="Helvetica"/>
                <a:cs typeface="Helvetica"/>
                <a:sym typeface="Helvetica"/>
              </a:defRPr>
            </a:pPr>
            <a:endParaRPr sz="1200">
              <a:latin typeface="Arial"/>
              <a:ea typeface="Arial"/>
              <a:cs typeface="Arial"/>
              <a:sym typeface="Arial"/>
            </a:endParaRPr>
          </a:p>
          <a:p>
            <a:pPr marR="457200">
              <a:defRPr>
                <a:latin typeface="Helvetica"/>
                <a:ea typeface="Helvetica"/>
                <a:cs typeface="Helvetica"/>
                <a:sym typeface="Helvetica"/>
              </a:defRPr>
            </a:pPr>
            <a:r>
              <a:rPr sz="1200">
                <a:solidFill>
                  <a:srgbClr val="FF2600"/>
                </a:solidFill>
                <a:latin typeface="Arial"/>
                <a:ea typeface="Arial"/>
                <a:cs typeface="Arial"/>
                <a:sym typeface="Arial"/>
              </a:rPr>
              <a:t>Dual Pak Ball Valves:</a:t>
            </a:r>
            <a:r>
              <a:rPr sz="1200">
                <a:latin typeface="Arial"/>
                <a:ea typeface="Arial"/>
                <a:cs typeface="Arial"/>
                <a:sym typeface="Arial"/>
              </a:rPr>
              <a:t>  </a:t>
            </a:r>
            <a:endParaRPr sz="1200">
              <a:latin typeface="Arial"/>
              <a:ea typeface="Arial"/>
              <a:cs typeface="Arial"/>
              <a:sym typeface="Arial"/>
            </a:endParaRPr>
          </a:p>
          <a:p>
            <a:pPr marR="457200">
              <a:defRPr>
                <a:latin typeface="Helvetica"/>
                <a:ea typeface="Helvetica"/>
                <a:cs typeface="Helvetica"/>
                <a:sym typeface="Helvetica"/>
              </a:defRPr>
            </a:pPr>
            <a:r>
              <a:rPr sz="1200">
                <a:latin typeface="Arial"/>
                <a:ea typeface="Arial"/>
                <a:cs typeface="Arial"/>
                <a:sym typeface="Arial"/>
              </a:rPr>
              <a:t>The standard Gosco Valves offering, with anything but standard features. Many material, design, and build options available. </a:t>
            </a:r>
            <a:endParaRPr sz="1200">
              <a:latin typeface="Arial"/>
              <a:ea typeface="Arial"/>
              <a:cs typeface="Arial"/>
              <a:sym typeface="Arial"/>
            </a:endParaRPr>
          </a:p>
          <a:p>
            <a:pPr marR="457200">
              <a:defRPr>
                <a:latin typeface="Helvetica"/>
                <a:ea typeface="Helvetica"/>
                <a:cs typeface="Helvetica"/>
                <a:sym typeface="Helvetica"/>
              </a:defRPr>
            </a:pPr>
            <a:endParaRPr sz="1200">
              <a:latin typeface="Arial"/>
              <a:ea typeface="Arial"/>
              <a:cs typeface="Arial"/>
              <a:sym typeface="Arial"/>
            </a:endParaRPr>
          </a:p>
          <a:p>
            <a:pPr marR="457200">
              <a:defRPr>
                <a:latin typeface="Helvetica"/>
                <a:ea typeface="Helvetica"/>
                <a:cs typeface="Helvetica"/>
                <a:sym typeface="Helvetica"/>
              </a:defRPr>
            </a:pPr>
            <a:r>
              <a:rPr sz="1200">
                <a:solidFill>
                  <a:srgbClr val="FF2600"/>
                </a:solidFill>
                <a:latin typeface="Arial"/>
                <a:ea typeface="Arial"/>
                <a:cs typeface="Arial"/>
                <a:sym typeface="Arial"/>
              </a:rPr>
              <a:t>Vari-V Valves:</a:t>
            </a:r>
            <a:r>
              <a:rPr sz="1200">
                <a:latin typeface="Arial"/>
                <a:ea typeface="Arial"/>
                <a:cs typeface="Arial"/>
                <a:sym typeface="Arial"/>
              </a:rPr>
              <a:t>  </a:t>
            </a:r>
            <a:endParaRPr sz="1200">
              <a:latin typeface="Arial"/>
              <a:ea typeface="Arial"/>
              <a:cs typeface="Arial"/>
              <a:sym typeface="Arial"/>
            </a:endParaRPr>
          </a:p>
          <a:p>
            <a:pPr marR="457200">
              <a:defRPr>
                <a:latin typeface="Helvetica"/>
                <a:ea typeface="Helvetica"/>
                <a:cs typeface="Helvetica"/>
                <a:sym typeface="Helvetica"/>
              </a:defRPr>
            </a:pPr>
            <a:r>
              <a:rPr sz="1200">
                <a:latin typeface="Arial"/>
                <a:ea typeface="Arial"/>
                <a:cs typeface="Arial"/>
                <a:sym typeface="Arial"/>
              </a:rPr>
              <a:t>Control valves with a profile “V” cut into the ball to provide greater degree of control of flow</a:t>
            </a:r>
            <a:endParaRPr sz="1200">
              <a:latin typeface="Arial"/>
              <a:ea typeface="Arial"/>
              <a:cs typeface="Arial"/>
              <a:sym typeface="Arial"/>
            </a:endParaRPr>
          </a:p>
          <a:p>
            <a:pPr marR="457200">
              <a:defRPr>
                <a:latin typeface="Helvetica"/>
                <a:ea typeface="Helvetica"/>
                <a:cs typeface="Helvetica"/>
                <a:sym typeface="Helvetica"/>
              </a:defRPr>
            </a:pPr>
            <a:endParaRPr sz="1200">
              <a:latin typeface="Arial"/>
              <a:ea typeface="Arial"/>
              <a:cs typeface="Arial"/>
              <a:sym typeface="Arial"/>
            </a:endParaRPr>
          </a:p>
          <a:p>
            <a:pPr marR="457200">
              <a:defRPr>
                <a:latin typeface="Helvetica"/>
                <a:ea typeface="Helvetica"/>
                <a:cs typeface="Helvetica"/>
                <a:sym typeface="Helvetica"/>
              </a:defRPr>
            </a:pPr>
            <a:r>
              <a:rPr sz="1200">
                <a:solidFill>
                  <a:srgbClr val="FF2600"/>
                </a:solidFill>
                <a:latin typeface="Arial"/>
                <a:ea typeface="Arial"/>
                <a:cs typeface="Arial"/>
                <a:sym typeface="Arial"/>
              </a:rPr>
              <a:t>Cryogenic Valves: </a:t>
            </a:r>
            <a:r>
              <a:rPr sz="1200">
                <a:latin typeface="Arial"/>
                <a:ea typeface="Arial"/>
                <a:cs typeface="Arial"/>
                <a:sym typeface="Arial"/>
              </a:rPr>
              <a:t> </a:t>
            </a:r>
            <a:endParaRPr sz="1200">
              <a:latin typeface="Arial"/>
              <a:ea typeface="Arial"/>
              <a:cs typeface="Arial"/>
              <a:sym typeface="Arial"/>
            </a:endParaRPr>
          </a:p>
          <a:p>
            <a:pPr marR="457200">
              <a:defRPr>
                <a:latin typeface="Helvetica"/>
                <a:ea typeface="Helvetica"/>
                <a:cs typeface="Helvetica"/>
                <a:sym typeface="Helvetica"/>
              </a:defRPr>
            </a:pPr>
            <a:r>
              <a:rPr sz="1200">
                <a:latin typeface="Arial"/>
                <a:ea typeface="Arial"/>
                <a:cs typeface="Arial"/>
                <a:sym typeface="Arial"/>
              </a:rPr>
              <a:t>This is our line of valves designed for extremely low temperatures.  Our cryogenic valves can go to -270C and are available with 150#, 300#, NOT, SWE or BWE.</a:t>
            </a:r>
            <a:endParaRPr sz="1200">
              <a:latin typeface="Arial"/>
              <a:ea typeface="Arial"/>
              <a:cs typeface="Arial"/>
              <a:sym typeface="Arial"/>
            </a:endParaRPr>
          </a:p>
          <a:p>
            <a:pPr marR="457200">
              <a:defRPr>
                <a:latin typeface="Helvetica"/>
                <a:ea typeface="Helvetica"/>
                <a:cs typeface="Helvetica"/>
                <a:sym typeface="Helvetica"/>
              </a:defRPr>
            </a:pPr>
            <a:endParaRPr sz="1200">
              <a:latin typeface="Arial"/>
              <a:ea typeface="Arial"/>
              <a:cs typeface="Arial"/>
              <a:sym typeface="Arial"/>
            </a:endParaRPr>
          </a:p>
          <a:p>
            <a:pPr marR="457200"/>
            <a:r>
              <a:rPr sz="1200">
                <a:solidFill>
                  <a:srgbClr val="FF2600"/>
                </a:solidFill>
                <a:latin typeface="Arial"/>
                <a:ea typeface="Arial"/>
                <a:cs typeface="Arial"/>
                <a:sym typeface="Arial"/>
              </a:rPr>
              <a:t>FM Safety Shut Off Valves: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Our Dual Pak valves have been tested and approved by FM and are approved in more combinations than any of our competitors.</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Block and Bleed Valves:</a:t>
            </a:r>
            <a:endParaRPr sz="1200">
              <a:solidFill>
                <a:srgbClr val="FF2600"/>
              </a:solidFill>
              <a:latin typeface="Arial"/>
              <a:ea typeface="Arial"/>
              <a:cs typeface="Arial"/>
              <a:sym typeface="Arial"/>
            </a:endParaRPr>
          </a:p>
          <a:p>
            <a:pPr marR="457200"/>
            <a:r>
              <a:rPr sz="1200">
                <a:latin typeface="Arial"/>
                <a:ea typeface="Arial"/>
                <a:cs typeface="Arial"/>
                <a:sym typeface="Arial"/>
              </a:rPr>
              <a:t>Our Block and Bleed Valves feature Dual Pak Ball Valve technology, and come in single, double and double integral configurations.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Gosco 3-Way Diverter Valves:</a:t>
            </a:r>
            <a:endParaRPr sz="1200">
              <a:solidFill>
                <a:srgbClr val="FF2600"/>
              </a:solidFill>
              <a:latin typeface="Arial"/>
              <a:ea typeface="Arial"/>
              <a:cs typeface="Arial"/>
              <a:sym typeface="Arial"/>
            </a:endParaRPr>
          </a:p>
          <a:p>
            <a:pPr marR="457200"/>
            <a:r>
              <a:rPr sz="1200">
                <a:latin typeface="Arial"/>
                <a:ea typeface="Arial"/>
                <a:cs typeface="Arial"/>
                <a:sym typeface="Arial"/>
              </a:rPr>
              <a:t>Our 3-Way Diverter Valves are:</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Readily available:</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Our shelves are regularly stocked with major components and standard deliveries are 2-3 weeks</a:t>
            </a:r>
            <a:endParaRPr sz="1200">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Completely customizable:</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Our valves are tailored to your application.  We offer all the standard options (end connections, seats, packing etc) as well as metal seats, exotic alloys, 3-way diverters, block and bleed, FM approved, and cryogenic</a:t>
            </a:r>
            <a:endParaRPr sz="1200">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Extremely durable:</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We offer a 1 year warranty or 1,000,000 cycles on the stem packing.  Many of our valves have remained in service for more than 20 years.</a:t>
            </a:r>
            <a:endParaRPr sz="1200">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Competitively priced:</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Compared to similar quality valves, we are competitively priced and often less money.  Our valve pricing reflects the high quality materials and professional engineering inherent in every Gosco valve</a:t>
            </a:r>
            <a:endParaRPr sz="1200">
              <a:latin typeface="Arial"/>
              <a:ea typeface="Arial"/>
              <a:cs typeface="Arial"/>
              <a:sym typeface="Arial"/>
            </a:endParaRPr>
          </a:p>
          <a:p>
            <a:pPr marR="457200"/>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Gosco 3-Way Diverter Valve Features: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Each of the following points will be expanded upon on the next slides</a:t>
            </a:r>
            <a:endParaRPr sz="12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rPr sz="1200">
                <a:solidFill>
                  <a:srgbClr val="FF2600"/>
                </a:solidFill>
                <a:latin typeface="Arial"/>
                <a:ea typeface="Arial"/>
                <a:cs typeface="Arial"/>
                <a:sym typeface="Arial"/>
              </a:rPr>
              <a:t>Live Loaded Seats:</a:t>
            </a:r>
            <a:endParaRPr sz="1200">
              <a:latin typeface="Arial"/>
              <a:ea typeface="Arial"/>
              <a:cs typeface="Arial"/>
              <a:sym typeface="Arial"/>
            </a:endParaRPr>
          </a:p>
          <a:p>
            <a:pPr/>
            <a:r>
              <a:rPr sz="1200">
                <a:latin typeface="Arial"/>
                <a:ea typeface="Arial"/>
                <a:cs typeface="Arial"/>
                <a:sym typeface="Arial"/>
              </a:rPr>
              <a:t>A 3-Way Diverter valve does not use the process pressure to assist with sealing the ball and seats.  On PEEK, UHMWPE and metal seats, they need to be live loaded to ensure that there is a constant load on the seats.  Softer seats such as TFM 1600(2nd generation PTFE), and Teflon seats, this is not necessary.</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Dual O-Ring design:</a:t>
            </a:r>
            <a:endParaRPr sz="1200">
              <a:latin typeface="Arial"/>
              <a:ea typeface="Arial"/>
              <a:cs typeface="Arial"/>
              <a:sym typeface="Arial"/>
            </a:endParaRPr>
          </a:p>
          <a:p>
            <a:pPr/>
            <a:r>
              <a:rPr sz="1200">
                <a:latin typeface="Arial"/>
                <a:ea typeface="Arial"/>
                <a:cs typeface="Arial"/>
                <a:sym typeface="Arial"/>
              </a:rPr>
              <a:t>The dual O-Ring design is to provide maximum sealing for diverter applications. There are two O-rings on each seat to make sure the seats are in constant contact with the ball</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Live loading by gland O-ring:</a:t>
            </a:r>
            <a:endParaRPr sz="1200">
              <a:latin typeface="Arial"/>
              <a:ea typeface="Arial"/>
              <a:cs typeface="Arial"/>
              <a:sym typeface="Arial"/>
            </a:endParaRPr>
          </a:p>
          <a:p>
            <a:pPr/>
            <a:r>
              <a:rPr sz="1200">
                <a:latin typeface="Arial"/>
                <a:ea typeface="Arial"/>
                <a:cs typeface="Arial"/>
                <a:sym typeface="Arial"/>
              </a:rPr>
              <a:t>The gland O-Ring provides live loading to the seats. As seats wear, the gland O-Ring will continue to force the seat against the ball.</a:t>
            </a:r>
            <a:endParaRPr sz="1200">
              <a:latin typeface="Arial"/>
              <a:ea typeface="Arial"/>
              <a:cs typeface="Arial"/>
              <a:sym typeface="Arial"/>
            </a:endParaRPr>
          </a:p>
          <a:p>
            <a:pPr/>
            <a:endParaRPr sz="1200">
              <a:latin typeface="Arial"/>
              <a:ea typeface="Arial"/>
              <a:cs typeface="Arial"/>
              <a:sym typeface="Arial"/>
            </a:endParaRPr>
          </a:p>
          <a:p>
            <a:pPr/>
            <a:r>
              <a:rPr sz="1200">
                <a:solidFill>
                  <a:srgbClr val="FF2600"/>
                </a:solidFill>
                <a:latin typeface="Arial"/>
                <a:ea typeface="Arial"/>
                <a:cs typeface="Arial"/>
                <a:sym typeface="Arial"/>
              </a:rPr>
              <a:t>Dynamic sealing by secondary O-ring:</a:t>
            </a:r>
            <a:endParaRPr sz="1200">
              <a:latin typeface="Arial"/>
              <a:ea typeface="Arial"/>
              <a:cs typeface="Arial"/>
              <a:sym typeface="Arial"/>
            </a:endParaRPr>
          </a:p>
          <a:p>
            <a:pPr/>
            <a:r>
              <a:rPr sz="1200">
                <a:latin typeface="Arial"/>
                <a:ea typeface="Arial"/>
                <a:cs typeface="Arial"/>
                <a:sym typeface="Arial"/>
              </a:rPr>
              <a:t>As fluid travels in to the ball, it has a tendency to push the ball upwards, off the seat.  The dynamic O-Ring ensures sealing as the seat is shifted by the media pressure.</a:t>
            </a:r>
            <a:endParaRPr sz="1200">
              <a:latin typeface="Arial"/>
              <a:ea typeface="Arial"/>
              <a:cs typeface="Arial"/>
              <a:sym typeface="Arial"/>
            </a:endParaRPr>
          </a:p>
          <a:p>
            <a:pPr/>
            <a:endParaRPr sz="12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Stem Sealing System: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The Gosco stem sealing system is designed to all but eliminate stem leaks.  We stand behind it with our 1,000,000 cycle warranty</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Dual live loaded packing sets: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The 3-Way Diverter Valve has 2 sets of packing - graphoil or chevron Teflon at the top, and the patented Sealmaster on the bottom.   Both are “Live loaded” for longer life</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Upper and lower stem guides: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We also have stem guides because on a floating ball design, the line pressure forces the ball in to the downstream seat.  This movement of the ball gets transferred to the stem and in conventional ball valves, it creates “side load” on the packing.  The stem guides prevent the stem from shifting and then compressing the packing.  This is done by holding the stem concentric and limiting packing side load.  It dramatically increases packing life.</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Independent packing adjustment:  </a:t>
            </a:r>
            <a:endParaRPr sz="1200">
              <a:solidFill>
                <a:srgbClr val="FF2600"/>
              </a:solidFill>
              <a:latin typeface="Arial"/>
              <a:ea typeface="Arial"/>
              <a:cs typeface="Arial"/>
              <a:sym typeface="Arial"/>
            </a:endParaRPr>
          </a:p>
          <a:p>
            <a:pPr marR="457200"/>
            <a:r>
              <a:rPr sz="1200">
                <a:latin typeface="Arial"/>
                <a:ea typeface="Arial"/>
                <a:cs typeface="Arial"/>
                <a:sym typeface="Arial"/>
              </a:rPr>
              <a:t>Each packing set is independently adjustable to optimize the life of each packing.</a:t>
            </a:r>
            <a:endParaRPr sz="1200">
              <a:latin typeface="Arial"/>
              <a:ea typeface="Arial"/>
              <a:cs typeface="Arial"/>
              <a:sym typeface="Arial"/>
            </a:endParaRPr>
          </a:p>
          <a:p>
            <a:pPr marR="457200"/>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Sealmaster Stem Seal: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The Sealmaster stem seal is a unique seal that is offered on all our soft seated valves. It is comprised of 3 parts - Upper stem seal, compression ring and a thrust seal. When the Sealmaster stem seal is tightened, the compression ring (which is stainless steel) forces the upper stem seal (Teflon or PEEK) into the stem and creates a seal between the stem and body.  The Sealmaster stem seal can be retightened to recommended torques.</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Patented Design: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The “Sealmaster” is patented by Gosco Valves because of its unique features that give it such long life.</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TÜV approved: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It is live loaded and has been tested by TÜV to be better than a bellows seated valve (Copy of the certificate can be provided).  It exceeds all current and proposed fugitive emission standards.</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1,000,000 cycle guarantee: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The stem sealing system (upper packing, sealmaster, stem guides and live loading) prevents media from leaking out of the stem. The combination of the “Sealmaster” and upper packing allows us to give a 1,000,000 cycle guarantee against packing leaks.  We are the only company in the world to offer this guarantee.</a:t>
            </a:r>
            <a:endParaRPr sz="1200">
              <a:latin typeface="Arial"/>
              <a:ea typeface="Arial"/>
              <a:cs typeface="Arial"/>
              <a:sym typeface="Arial"/>
            </a:endParaRPr>
          </a:p>
          <a:p>
            <a:pPr marR="457200"/>
            <a:endParaRPr sz="12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ph type="sldImg"/>
          </p:nvPr>
        </p:nvSpPr>
        <p:spPr>
          <a:prstGeom prst="rect">
            <a:avLst/>
          </a:prstGeom>
        </p:spPr>
        <p:txBody>
          <a:bodyPr/>
          <a:lstStyle/>
          <a:p>
            <a:pPr/>
          </a:p>
        </p:txBody>
      </p:sp>
      <p:sp>
        <p:nvSpPr>
          <p:cNvPr id="317" name="Shape 317"/>
          <p:cNvSpPr/>
          <p:nvPr>
            <p:ph type="body" sz="quarter" idx="1"/>
          </p:nvPr>
        </p:nvSpPr>
        <p:spPr>
          <a:prstGeom prst="rect">
            <a:avLst/>
          </a:prstGeom>
        </p:spPr>
        <p:txBody>
          <a:bodyPr/>
          <a:lstStyle/>
          <a:p>
            <a:pPr marR="457200"/>
            <a:r>
              <a:rPr sz="1200">
                <a:solidFill>
                  <a:srgbClr val="FF2600"/>
                </a:solidFill>
                <a:latin typeface="Arial"/>
                <a:ea typeface="Arial"/>
                <a:cs typeface="Arial"/>
                <a:sym typeface="Arial"/>
              </a:rPr>
              <a:t>Live loaded construction: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We use belleville washers on all bolting connections to compensate for pressure and temperature fluctuations, as well as vibration.</a:t>
            </a:r>
            <a:endParaRPr sz="1200">
              <a:latin typeface="Arial"/>
              <a:ea typeface="Arial"/>
              <a:cs typeface="Arial"/>
              <a:sym typeface="Arial"/>
            </a:endParaRPr>
          </a:p>
          <a:p>
            <a:pPr marR="457200"/>
            <a:endParaRPr sz="1200">
              <a:latin typeface="Arial"/>
              <a:ea typeface="Arial"/>
              <a:cs typeface="Arial"/>
              <a:sym typeface="Arial"/>
            </a:endParaRPr>
          </a:p>
          <a:p>
            <a:pPr marR="457200"/>
            <a:r>
              <a:rPr sz="1200">
                <a:solidFill>
                  <a:srgbClr val="FF2600"/>
                </a:solidFill>
                <a:latin typeface="Arial"/>
                <a:ea typeface="Arial"/>
                <a:cs typeface="Arial"/>
                <a:sym typeface="Arial"/>
              </a:rPr>
              <a:t>Live loaded bonnet: </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Bellevilles on the bonnet connections</a:t>
            </a:r>
            <a:endParaRPr sz="1200">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Live loaded end caps:</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Bellevilles on the end cap connections</a:t>
            </a:r>
            <a:endParaRPr sz="1200">
              <a:latin typeface="Arial"/>
              <a:ea typeface="Arial"/>
              <a:cs typeface="Arial"/>
              <a:sym typeface="Arial"/>
            </a:endParaRPr>
          </a:p>
          <a:p>
            <a:pPr marR="457200"/>
            <a:endParaRPr sz="1200">
              <a:solidFill>
                <a:srgbClr val="FF2600"/>
              </a:solidFill>
              <a:latin typeface="Arial"/>
              <a:ea typeface="Arial"/>
              <a:cs typeface="Arial"/>
              <a:sym typeface="Arial"/>
            </a:endParaRPr>
          </a:p>
          <a:p>
            <a:pPr marR="457200"/>
            <a:r>
              <a:rPr sz="1200">
                <a:solidFill>
                  <a:srgbClr val="FF2600"/>
                </a:solidFill>
                <a:latin typeface="Arial"/>
                <a:ea typeface="Arial"/>
                <a:cs typeface="Arial"/>
                <a:sym typeface="Arial"/>
              </a:rPr>
              <a:t>Studs instead of  bolts:</a:t>
            </a:r>
            <a:r>
              <a:rPr sz="1200">
                <a:latin typeface="Arial"/>
                <a:ea typeface="Arial"/>
                <a:cs typeface="Arial"/>
                <a:sym typeface="Arial"/>
              </a:rPr>
              <a:t>  </a:t>
            </a:r>
            <a:endParaRPr sz="1200">
              <a:latin typeface="Arial"/>
              <a:ea typeface="Arial"/>
              <a:cs typeface="Arial"/>
              <a:sym typeface="Arial"/>
            </a:endParaRPr>
          </a:p>
          <a:p>
            <a:pPr marR="457200"/>
            <a:r>
              <a:rPr sz="1200">
                <a:latin typeface="Arial"/>
                <a:ea typeface="Arial"/>
                <a:cs typeface="Arial"/>
                <a:sym typeface="Arial"/>
              </a:rPr>
              <a:t>Studs are stronger than through-bolting or cap screws.</a:t>
            </a:r>
            <a:endParaRPr sz="1200">
              <a:latin typeface="Arial"/>
              <a:ea typeface="Arial"/>
              <a:cs typeface="Arial"/>
              <a:sym typeface="Arial"/>
            </a:endParaRPr>
          </a:p>
          <a:p>
            <a:pPr marR="457200"/>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marR="457200">
              <a:buFont typeface="Arial"/>
              <a:defRPr sz="3800">
                <a:solidFill>
                  <a:srgbClr val="FFFFFF"/>
                </a:solidFill>
                <a:latin typeface="+mn-lt"/>
                <a:ea typeface="+mn-ea"/>
                <a:cs typeface="+mn-cs"/>
                <a:sym typeface="Gill Sans"/>
              </a:defRPr>
            </a:pPr>
            <a:r>
              <a:rPr sz="1200">
                <a:solidFill>
                  <a:srgbClr val="FF2600"/>
                </a:solidFill>
                <a:latin typeface="Arial"/>
                <a:ea typeface="Arial"/>
                <a:cs typeface="Arial"/>
                <a:sym typeface="Arial"/>
              </a:rPr>
              <a:t>Clearview Mounting Pad: </a:t>
            </a:r>
            <a:r>
              <a:rPr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000000"/>
                </a:solidFill>
                <a:latin typeface="Arial"/>
                <a:ea typeface="Arial"/>
                <a:cs typeface="Arial"/>
                <a:sym typeface="Arial"/>
              </a:rPr>
              <a:t>The Clearview mounting pad is designed to eliminate the problems with traditional mounting pads.  It is a unique design, patented by Gosco Valves</a:t>
            </a:r>
            <a:endParaRPr sz="1200">
              <a:solidFill>
                <a:srgbClr val="000000"/>
              </a:solidFill>
              <a:latin typeface="Times New Roman"/>
              <a:ea typeface="Times New Roman"/>
              <a:cs typeface="Times New Roman"/>
              <a:sym typeface="Times New Roman"/>
            </a:endParaRPr>
          </a:p>
          <a:p>
            <a:pPr marR="457200">
              <a:buFont typeface="Arial"/>
              <a:defRPr sz="3800">
                <a:solidFill>
                  <a:srgbClr val="FFFFFF"/>
                </a:solidFill>
                <a:latin typeface="+mn-lt"/>
                <a:ea typeface="+mn-ea"/>
                <a:cs typeface="+mn-cs"/>
                <a:sym typeface="Gill Sans"/>
              </a:defRPr>
            </a:pP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FF2600"/>
                </a:solidFill>
                <a:latin typeface="Arial"/>
                <a:ea typeface="Arial"/>
                <a:cs typeface="Arial"/>
                <a:sym typeface="Arial"/>
              </a:rPr>
              <a:t>Dual ISO 5211 mounting patterns:  </a:t>
            </a:r>
            <a:endParaRPr sz="1200">
              <a:solidFill>
                <a:srgbClr val="FF26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000000"/>
                </a:solidFill>
                <a:latin typeface="Arial"/>
                <a:ea typeface="Arial"/>
                <a:cs typeface="Arial"/>
                <a:sym typeface="Arial"/>
              </a:rPr>
              <a:t>On most sizes, we offer dual ISO 5211 mounting configurations</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FF2600"/>
                </a:solidFill>
                <a:latin typeface="Arial"/>
                <a:ea typeface="Arial"/>
                <a:cs typeface="Arial"/>
                <a:sym typeface="Arial"/>
              </a:rPr>
              <a:t>Stem Flats visible: </a:t>
            </a:r>
            <a:r>
              <a:rPr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000000"/>
                </a:solidFill>
                <a:latin typeface="Arial"/>
                <a:ea typeface="Arial"/>
                <a:cs typeface="Arial"/>
                <a:sym typeface="Arial"/>
              </a:rPr>
              <a:t>The “Double D” stem indicates the valve position and is visible even if an actuator or insulation is installed.</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FF2600"/>
                </a:solidFill>
                <a:latin typeface="Arial"/>
                <a:ea typeface="Arial"/>
                <a:cs typeface="Arial"/>
                <a:sym typeface="Arial"/>
              </a:rPr>
              <a:t>Packing adjustments above insulation: </a:t>
            </a:r>
            <a:r>
              <a:rPr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000000"/>
                </a:solidFill>
                <a:latin typeface="Arial"/>
                <a:ea typeface="Arial"/>
                <a:cs typeface="Arial"/>
                <a:sym typeface="Arial"/>
              </a:rPr>
              <a:t>Packing adjustments are located above the insulation to allow full accessibility without removing the actuator or the insulation.</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FF2600"/>
                </a:solidFill>
                <a:latin typeface="Arial"/>
                <a:ea typeface="Arial"/>
                <a:cs typeface="Arial"/>
                <a:sym typeface="Arial"/>
              </a:rPr>
              <a:t>Actuator is kept away from hot valve: </a:t>
            </a:r>
            <a:r>
              <a:rPr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r>
              <a:rPr sz="1200">
                <a:solidFill>
                  <a:srgbClr val="000000"/>
                </a:solidFill>
                <a:latin typeface="Arial"/>
                <a:ea typeface="Arial"/>
                <a:cs typeface="Arial"/>
                <a:sym typeface="Arial"/>
              </a:rPr>
              <a:t>The actuator is raised away from elevated process conditions and is protected from excessive heat.</a:t>
            </a:r>
            <a:endParaRPr sz="1200">
              <a:solidFill>
                <a:srgbClr val="000000"/>
              </a:solidFill>
              <a:latin typeface="Arial"/>
              <a:ea typeface="Arial"/>
              <a:cs typeface="Arial"/>
              <a:sym typeface="Arial"/>
            </a:endParaRPr>
          </a:p>
          <a:p>
            <a:pPr marR="457200">
              <a:buFont typeface="Arial"/>
              <a:defRPr sz="3800">
                <a:solidFill>
                  <a:srgbClr val="FFFFFF"/>
                </a:solidFill>
                <a:latin typeface="+mn-lt"/>
                <a:ea typeface="+mn-ea"/>
                <a:cs typeface="+mn-cs"/>
                <a:sym typeface="Gill Sans"/>
              </a:defRPr>
            </a:pPr>
            <a:endParaRPr sz="120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defRPr sz="1600"/>
            </a:pPr>
            <a:r>
              <a:rPr sz="1200">
                <a:solidFill>
                  <a:srgbClr val="FF2600"/>
                </a:solidFill>
                <a:latin typeface="Arial"/>
                <a:ea typeface="Arial"/>
                <a:cs typeface="Arial"/>
                <a:sym typeface="Arial"/>
              </a:rPr>
              <a:t>Extended Bonnet: </a:t>
            </a:r>
            <a:r>
              <a:rPr sz="1200">
                <a:latin typeface="Arial"/>
                <a:ea typeface="Arial"/>
                <a:cs typeface="Arial"/>
                <a:sym typeface="Arial"/>
              </a:rPr>
              <a:t> </a:t>
            </a:r>
            <a:endParaRPr sz="1200">
              <a:latin typeface="Arial"/>
              <a:ea typeface="Arial"/>
              <a:cs typeface="Arial"/>
              <a:sym typeface="Arial"/>
            </a:endParaRPr>
          </a:p>
          <a:p>
            <a:pPr>
              <a:defRPr sz="1600"/>
            </a:pPr>
            <a:r>
              <a:rPr sz="1200">
                <a:latin typeface="Arial"/>
                <a:ea typeface="Arial"/>
                <a:cs typeface="Arial"/>
                <a:sym typeface="Arial"/>
              </a:rPr>
              <a:t>All Gosco’s soft seated valves have an extended bonnet.  It has several advantages.</a:t>
            </a:r>
            <a:endParaRPr sz="1200">
              <a:latin typeface="Arial"/>
              <a:ea typeface="Arial"/>
              <a:cs typeface="Arial"/>
              <a:sym typeface="Arial"/>
            </a:endParaRPr>
          </a:p>
          <a:p>
            <a:pPr>
              <a:defRPr sz="1600"/>
            </a:pPr>
            <a:endParaRPr sz="1200">
              <a:latin typeface="Arial"/>
              <a:ea typeface="Arial"/>
              <a:cs typeface="Arial"/>
              <a:sym typeface="Arial"/>
            </a:endParaRPr>
          </a:p>
          <a:p>
            <a:pPr>
              <a:defRPr sz="1600"/>
            </a:pPr>
            <a:r>
              <a:rPr sz="1200">
                <a:solidFill>
                  <a:srgbClr val="FF2600"/>
                </a:solidFill>
                <a:latin typeface="Arial"/>
                <a:ea typeface="Arial"/>
                <a:cs typeface="Arial"/>
                <a:sym typeface="Arial"/>
              </a:rPr>
              <a:t>Handle / actuator is outside the insulation:</a:t>
            </a:r>
            <a:r>
              <a:rPr sz="1200">
                <a:latin typeface="Arial"/>
                <a:ea typeface="Arial"/>
                <a:cs typeface="Arial"/>
                <a:sym typeface="Arial"/>
              </a:rPr>
              <a:t> </a:t>
            </a:r>
            <a:endParaRPr sz="1200">
              <a:latin typeface="Arial"/>
              <a:ea typeface="Arial"/>
              <a:cs typeface="Arial"/>
              <a:sym typeface="Arial"/>
            </a:endParaRPr>
          </a:p>
          <a:p>
            <a:pPr>
              <a:defRPr sz="1600"/>
            </a:pPr>
            <a:r>
              <a:rPr sz="1200">
                <a:latin typeface="Arial"/>
                <a:ea typeface="Arial"/>
                <a:cs typeface="Arial"/>
                <a:sym typeface="Arial"/>
              </a:rPr>
              <a:t>The actuator is raised away from elevated process conditions and is protected from excessive heat.</a:t>
            </a:r>
            <a:endParaRPr sz="1200">
              <a:latin typeface="Arial"/>
              <a:ea typeface="Arial"/>
              <a:cs typeface="Arial"/>
              <a:sym typeface="Arial"/>
            </a:endParaRPr>
          </a:p>
          <a:p>
            <a:pPr>
              <a:defRPr sz="1600"/>
            </a:pPr>
            <a:endParaRPr sz="1200">
              <a:latin typeface="Arial"/>
              <a:ea typeface="Arial"/>
              <a:cs typeface="Arial"/>
              <a:sym typeface="Arial"/>
            </a:endParaRPr>
          </a:p>
          <a:p>
            <a:pPr>
              <a:defRPr sz="1600"/>
            </a:pPr>
            <a:r>
              <a:rPr sz="1200">
                <a:solidFill>
                  <a:srgbClr val="FF2600"/>
                </a:solidFill>
                <a:latin typeface="Arial"/>
                <a:ea typeface="Arial"/>
                <a:cs typeface="Arial"/>
                <a:sym typeface="Arial"/>
              </a:rPr>
              <a:t>Packing adjustments are outside the insulation: </a:t>
            </a:r>
            <a:r>
              <a:rPr sz="1200">
                <a:latin typeface="Arial"/>
                <a:ea typeface="Arial"/>
                <a:cs typeface="Arial"/>
                <a:sym typeface="Arial"/>
              </a:rPr>
              <a:t> </a:t>
            </a:r>
            <a:endParaRPr sz="1200">
              <a:latin typeface="Arial"/>
              <a:ea typeface="Arial"/>
              <a:cs typeface="Arial"/>
              <a:sym typeface="Arial"/>
            </a:endParaRPr>
          </a:p>
          <a:p>
            <a:pPr>
              <a:defRPr sz="1600"/>
            </a:pPr>
            <a:r>
              <a:rPr sz="1200">
                <a:latin typeface="Arial"/>
                <a:ea typeface="Arial"/>
                <a:cs typeface="Arial"/>
                <a:sym typeface="Arial"/>
              </a:rPr>
              <a:t>This allows full accessibility to the packing adjustments without removing the insulation</a:t>
            </a:r>
            <a:endParaRPr sz="1200">
              <a:latin typeface="Arial"/>
              <a:ea typeface="Arial"/>
              <a:cs typeface="Arial"/>
              <a:sym typeface="Arial"/>
            </a:endParaRPr>
          </a:p>
          <a:p>
            <a:pPr>
              <a:defRPr sz="1600"/>
            </a:pPr>
            <a:endParaRPr sz="1200">
              <a:solidFill>
                <a:srgbClr val="FF2600"/>
              </a:solidFill>
              <a:latin typeface="Arial"/>
              <a:ea typeface="Arial"/>
              <a:cs typeface="Arial"/>
              <a:sym typeface="Arial"/>
            </a:endParaRPr>
          </a:p>
          <a:p>
            <a:pPr>
              <a:defRPr sz="1600"/>
            </a:pPr>
            <a:r>
              <a:rPr sz="1200">
                <a:solidFill>
                  <a:srgbClr val="FF2600"/>
                </a:solidFill>
                <a:latin typeface="Arial"/>
                <a:ea typeface="Arial"/>
                <a:cs typeface="Arial"/>
                <a:sym typeface="Arial"/>
              </a:rPr>
              <a:t>Protects the operator:</a:t>
            </a:r>
            <a:r>
              <a:rPr sz="1200">
                <a:latin typeface="Arial"/>
                <a:ea typeface="Arial"/>
                <a:cs typeface="Arial"/>
                <a:sym typeface="Arial"/>
              </a:rPr>
              <a:t>  </a:t>
            </a:r>
            <a:endParaRPr sz="1200">
              <a:latin typeface="Arial"/>
              <a:ea typeface="Arial"/>
              <a:cs typeface="Arial"/>
              <a:sym typeface="Arial"/>
            </a:endParaRPr>
          </a:p>
          <a:p>
            <a:pPr>
              <a:defRPr sz="1600"/>
            </a:pPr>
            <a:r>
              <a:rPr sz="1200">
                <a:latin typeface="Arial"/>
                <a:ea typeface="Arial"/>
                <a:cs typeface="Arial"/>
                <a:sym typeface="Arial"/>
              </a:rPr>
              <a:t>The metal cover around the insulation is not left exposed with sharp edges that can cut an operator if he needs to open or close the valve.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86" name="white_photo-v-1.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87" name="Shape 87"/>
          <p:cNvSpPr/>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8" name="Shape 88"/>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6" name="Shape 96"/>
          <p:cNvSpPr/>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7" name="Shape 97"/>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8" name="Shape 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105" name="white_photo-bullets-1.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06" name="Shape 106"/>
          <p:cNvSpPr/>
          <p:nvPr>
            <p:ph type="title"/>
          </p:nvPr>
        </p:nvSpPr>
        <p:spPr>
          <a:prstGeom prst="rect">
            <a:avLst/>
          </a:prstGeom>
        </p:spPr>
        <p:txBody>
          <a:bodyPr/>
          <a:lstStyle/>
          <a:p>
            <a:pPr/>
            <a:r>
              <a:t>Title Text</a:t>
            </a:r>
          </a:p>
        </p:txBody>
      </p:sp>
      <p:sp>
        <p:nvSpPr>
          <p:cNvPr id="107" name="Shape 107"/>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a:lstStyle/>
          <a:p>
            <a:pPr/>
            <a:r>
              <a:t>Title Text</a:t>
            </a:r>
          </a:p>
        </p:txBody>
      </p:sp>
      <p:sp>
        <p:nvSpPr>
          <p:cNvPr id="116" name="Shape 116"/>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7" name="Shape 1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Title Text</a:t>
            </a:r>
          </a:p>
        </p:txBody>
      </p:sp>
      <p:sp>
        <p:nvSpPr>
          <p:cNvPr id="125" name="Shape 125"/>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6" name="Shape 1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33" name="Shape 133"/>
          <p:cNvSpPr/>
          <p:nvPr>
            <p:ph type="title"/>
          </p:nvPr>
        </p:nvSpPr>
        <p:spPr>
          <a:xfrm>
            <a:off x="1270000" y="1638300"/>
            <a:ext cx="10464800" cy="3302000"/>
          </a:xfrm>
          <a:prstGeom prst="rect">
            <a:avLst/>
          </a:prstGeom>
        </p:spPr>
        <p:txBody>
          <a:bodyPr anchor="b"/>
          <a:lstStyle>
            <a:lvl1pPr>
              <a:defRPr sz="7800"/>
            </a:lvl1pPr>
          </a:lstStyle>
          <a:p>
            <a:pPr/>
            <a:r>
              <a:t>Title Text</a:t>
            </a:r>
          </a:p>
        </p:txBody>
      </p:sp>
      <p:sp>
        <p:nvSpPr>
          <p:cNvPr id="134" name="Shape 134"/>
          <p:cNvSpPr/>
          <p:nvPr>
            <p:ph type="body" sz="quarter" idx="1"/>
          </p:nvPr>
        </p:nvSpPr>
        <p:spPr>
          <a:xfrm>
            <a:off x="1270000" y="5029200"/>
            <a:ext cx="10464800" cy="11430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5" name="Shape 135"/>
          <p:cNvSpPr/>
          <p:nvPr>
            <p:ph type="sldNum" sz="quarter" idx="2"/>
          </p:nvPr>
        </p:nvSpPr>
        <p:spPr>
          <a:xfrm>
            <a:off x="6354317" y="9334500"/>
            <a:ext cx="292101" cy="304800"/>
          </a:xfrm>
          <a:prstGeom prst="rect">
            <a:avLst/>
          </a:prstGeom>
        </p:spPr>
        <p:txBody>
          <a:bodyPr/>
          <a:lstStyle>
            <a:lvl1pPr>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42" name="Shape 142"/>
          <p:cNvSpPr/>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43" name="Shape 143"/>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FFFFFF"/>
                </a:solidFill>
              </a:defRPr>
            </a:lvl1pPr>
            <a:lvl2pPr marL="0" indent="0" algn="ctr">
              <a:spcBef>
                <a:spcPts val="0"/>
              </a:spcBef>
              <a:buSzTx/>
              <a:buNone/>
              <a:defRPr sz="3600">
                <a:solidFill>
                  <a:srgbClr val="FFFFFF"/>
                </a:solidFill>
              </a:defRPr>
            </a:lvl2pPr>
            <a:lvl3pPr marL="0" indent="0" algn="ctr">
              <a:spcBef>
                <a:spcPts val="0"/>
              </a:spcBef>
              <a:buSzTx/>
              <a:buNone/>
              <a:defRPr sz="3600">
                <a:solidFill>
                  <a:srgbClr val="FFFFFF"/>
                </a:solidFill>
              </a:defRPr>
            </a:lvl3pPr>
            <a:lvl4pPr marL="0" indent="0" algn="ctr">
              <a:spcBef>
                <a:spcPts val="0"/>
              </a:spcBef>
              <a:buSzTx/>
              <a:buNone/>
              <a:defRPr sz="3600">
                <a:solidFill>
                  <a:srgbClr val="FFFFFF"/>
                </a:solidFill>
              </a:defRPr>
            </a:lvl4pPr>
            <a:lvl5pPr marL="0" indent="0" algn="ctr">
              <a:spcBef>
                <a:spcPts val="0"/>
              </a:spcBef>
              <a:buSzTx/>
              <a:buNone/>
              <a:defRPr sz="3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44" name="Shape 14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51" name="Shape 151"/>
          <p:cNvSpPr/>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52" name="Shape 15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FFFFFF"/>
                </a:solidFill>
              </a:defRPr>
            </a:lvl1pPr>
            <a:lvl2pPr marL="0" indent="0" algn="ctr">
              <a:spcBef>
                <a:spcPts val="0"/>
              </a:spcBef>
              <a:buSzTx/>
              <a:buNone/>
              <a:defRPr sz="3600">
                <a:solidFill>
                  <a:srgbClr val="FFFFFF"/>
                </a:solidFill>
              </a:defRPr>
            </a:lvl2pPr>
            <a:lvl3pPr marL="0" indent="0" algn="ctr">
              <a:spcBef>
                <a:spcPts val="0"/>
              </a:spcBef>
              <a:buSzTx/>
              <a:buNone/>
              <a:defRPr sz="3600">
                <a:solidFill>
                  <a:srgbClr val="FFFFFF"/>
                </a:solidFill>
              </a:defRPr>
            </a:lvl3pPr>
            <a:lvl4pPr marL="0" indent="0" algn="ctr">
              <a:spcBef>
                <a:spcPts val="0"/>
              </a:spcBef>
              <a:buSzTx/>
              <a:buNone/>
              <a:defRPr sz="3600">
                <a:solidFill>
                  <a:srgbClr val="FFFFFF"/>
                </a:solidFill>
              </a:defRPr>
            </a:lvl4pPr>
            <a:lvl5pPr marL="0" indent="0" algn="ctr">
              <a:spcBef>
                <a:spcPts val="0"/>
              </a:spcBef>
              <a:buSzTx/>
              <a:buNone/>
              <a:defRPr sz="3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3" name="Shape 15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60" name="Shape 160"/>
          <p:cNvSpPr/>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61" name="Shape 16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FFFFFF"/>
                </a:solidFill>
              </a:defRPr>
            </a:lvl1pPr>
            <a:lvl2pPr marL="0" indent="0" algn="ctr">
              <a:spcBef>
                <a:spcPts val="0"/>
              </a:spcBef>
              <a:buSzTx/>
              <a:buNone/>
              <a:defRPr sz="3600">
                <a:solidFill>
                  <a:srgbClr val="FFFFFF"/>
                </a:solidFill>
              </a:defRPr>
            </a:lvl2pPr>
            <a:lvl3pPr marL="0" indent="0" algn="ctr">
              <a:spcBef>
                <a:spcPts val="0"/>
              </a:spcBef>
              <a:buSzTx/>
              <a:buNone/>
              <a:defRPr sz="3600">
                <a:solidFill>
                  <a:srgbClr val="FFFFFF"/>
                </a:solidFill>
              </a:defRPr>
            </a:lvl3pPr>
            <a:lvl4pPr marL="0" indent="0" algn="ctr">
              <a:spcBef>
                <a:spcPts val="0"/>
              </a:spcBef>
              <a:buSzTx/>
              <a:buNone/>
              <a:defRPr sz="3600">
                <a:solidFill>
                  <a:srgbClr val="FFFFFF"/>
                </a:solidFill>
              </a:defRPr>
            </a:lvl4pPr>
            <a:lvl5pPr marL="0" indent="0" algn="ctr">
              <a:spcBef>
                <a:spcPts val="0"/>
              </a:spcBef>
              <a:buSzTx/>
              <a:buNone/>
              <a:defRPr sz="3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2" name="Shape 16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69" name="Shape 169"/>
          <p:cNvSpPr/>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70" name="Shape 170"/>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FFFFFF"/>
                </a:solidFill>
              </a:defRPr>
            </a:lvl1pPr>
            <a:lvl2pPr marL="0" indent="0" algn="ctr">
              <a:spcBef>
                <a:spcPts val="0"/>
              </a:spcBef>
              <a:buSzTx/>
              <a:buNone/>
              <a:defRPr sz="3600">
                <a:solidFill>
                  <a:srgbClr val="FFFFFF"/>
                </a:solidFill>
              </a:defRPr>
            </a:lvl2pPr>
            <a:lvl3pPr marL="0" indent="0" algn="ctr">
              <a:spcBef>
                <a:spcPts val="0"/>
              </a:spcBef>
              <a:buSzTx/>
              <a:buNone/>
              <a:defRPr sz="3600">
                <a:solidFill>
                  <a:srgbClr val="FFFFFF"/>
                </a:solidFill>
              </a:defRPr>
            </a:lvl3pPr>
            <a:lvl4pPr marL="0" indent="0" algn="ctr">
              <a:spcBef>
                <a:spcPts val="0"/>
              </a:spcBef>
              <a:buSzTx/>
              <a:buNone/>
              <a:defRPr sz="3600">
                <a:solidFill>
                  <a:srgbClr val="FFFFFF"/>
                </a:solidFill>
              </a:defRPr>
            </a:lvl4pPr>
            <a:lvl5pPr marL="0" indent="0" algn="ctr">
              <a:spcBef>
                <a:spcPts val="0"/>
              </a:spcBef>
              <a:buSzTx/>
              <a:buNone/>
              <a:defRPr sz="3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71" name="Shape 17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78" name="Shape 178"/>
          <p:cNvSpPr/>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79" name="Shape 179"/>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FFFFFF"/>
                </a:solidFill>
              </a:defRPr>
            </a:lvl1pPr>
            <a:lvl2pPr marL="0" indent="0" algn="ctr">
              <a:spcBef>
                <a:spcPts val="0"/>
              </a:spcBef>
              <a:buSzTx/>
              <a:buNone/>
              <a:defRPr sz="3600">
                <a:solidFill>
                  <a:srgbClr val="FFFFFF"/>
                </a:solidFill>
              </a:defRPr>
            </a:lvl2pPr>
            <a:lvl3pPr marL="0" indent="0" algn="ctr">
              <a:spcBef>
                <a:spcPts val="0"/>
              </a:spcBef>
              <a:buSzTx/>
              <a:buNone/>
              <a:defRPr sz="3600">
                <a:solidFill>
                  <a:srgbClr val="FFFFFF"/>
                </a:solidFill>
              </a:defRPr>
            </a:lvl3pPr>
            <a:lvl4pPr marL="0" indent="0" algn="ctr">
              <a:spcBef>
                <a:spcPts val="0"/>
              </a:spcBef>
              <a:buSzTx/>
              <a:buNone/>
              <a:defRPr sz="3600">
                <a:solidFill>
                  <a:srgbClr val="FFFFFF"/>
                </a:solidFill>
              </a:defRPr>
            </a:lvl4pPr>
            <a:lvl5pPr marL="0" indent="0" algn="ctr">
              <a:spcBef>
                <a:spcPts val="0"/>
              </a:spcBef>
              <a:buSzTx/>
              <a:buNone/>
              <a:defRPr sz="3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0" name="Shape 180"/>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87" name="Shape 187"/>
          <p:cNvSpPr/>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88" name="Shape 188"/>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FFFFFF"/>
                </a:solidFill>
              </a:defRPr>
            </a:lvl1pPr>
            <a:lvl2pPr marL="0" indent="0" algn="ctr">
              <a:spcBef>
                <a:spcPts val="0"/>
              </a:spcBef>
              <a:buSzTx/>
              <a:buNone/>
              <a:defRPr sz="3600">
                <a:solidFill>
                  <a:srgbClr val="FFFFFF"/>
                </a:solidFill>
              </a:defRPr>
            </a:lvl2pPr>
            <a:lvl3pPr marL="0" indent="0" algn="ctr">
              <a:spcBef>
                <a:spcPts val="0"/>
              </a:spcBef>
              <a:buSzTx/>
              <a:buNone/>
              <a:defRPr sz="3600">
                <a:solidFill>
                  <a:srgbClr val="FFFFFF"/>
                </a:solidFill>
              </a:defRPr>
            </a:lvl3pPr>
            <a:lvl4pPr marL="0" indent="0" algn="ctr">
              <a:spcBef>
                <a:spcPts val="0"/>
              </a:spcBef>
              <a:buSzTx/>
              <a:buNone/>
              <a:defRPr sz="3600">
                <a:solidFill>
                  <a:srgbClr val="FFFFFF"/>
                </a:solidFill>
              </a:defRPr>
            </a:lvl4pPr>
            <a:lvl5pPr marL="0" indent="0" algn="ctr">
              <a:spcBef>
                <a:spcPts val="0"/>
              </a:spcBef>
              <a:buSzTx/>
              <a:buNone/>
              <a:defRPr sz="3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9" name="Shape 189"/>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96" name="Shape 196"/>
          <p:cNvSpPr/>
          <p:nvPr>
            <p:ph type="title"/>
          </p:nvPr>
        </p:nvSpPr>
        <p:spPr>
          <a:xfrm>
            <a:off x="1270000" y="1638300"/>
            <a:ext cx="10464800" cy="3302000"/>
          </a:xfrm>
          <a:prstGeom prst="rect">
            <a:avLst/>
          </a:prstGeom>
        </p:spPr>
        <p:txBody>
          <a:bodyPr anchor="b"/>
          <a:lstStyle/>
          <a:p>
            <a:pPr/>
            <a:r>
              <a:t>Title Text</a:t>
            </a:r>
          </a:p>
        </p:txBody>
      </p:sp>
      <p:sp>
        <p:nvSpPr>
          <p:cNvPr id="197" name="Shape 197"/>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98" name="Shape 1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270000" y="2971800"/>
            <a:ext cx="10464800" cy="3810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9" name="white_photo-h.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70" name="Shape 70"/>
          <p:cNvSpPr/>
          <p:nvPr>
            <p:ph type="title"/>
          </p:nvPr>
        </p:nvSpPr>
        <p:spPr>
          <a:xfrm>
            <a:off x="1270000" y="7366000"/>
            <a:ext cx="10464800" cy="17018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title"/>
          </p:nvPr>
        </p:nvSpPr>
        <p:spPr>
          <a:xfrm>
            <a:off x="1270000" y="7366000"/>
            <a:ext cx="10464800" cy="1701800"/>
          </a:xfrm>
          <a:prstGeom prst="rect">
            <a:avLst/>
          </a:prstGeom>
        </p:spPr>
        <p:txBody>
          <a:bodyPr/>
          <a:lstStyle/>
          <a:p>
            <a:pPr/>
            <a:r>
              <a:t>Title Text</a:t>
            </a:r>
          </a:p>
        </p:txBody>
      </p:sp>
      <p:sp>
        <p:nvSpPr>
          <p:cNvPr id="79" name="Shape 7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tif"/><Relationship Id="rId5"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tif"/><Relationship Id="rId4"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tif"/><Relationship Id="rId4" Type="http://schemas.openxmlformats.org/officeDocument/2006/relationships/image" Target="../media/image7.png"/><Relationship Id="rId5"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tif"/><Relationship Id="rId4"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t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215900" y="-56240"/>
            <a:ext cx="13423900" cy="69342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08" name="Shape 208"/>
          <p:cNvSpPr/>
          <p:nvPr/>
        </p:nvSpPr>
        <p:spPr>
          <a:xfrm>
            <a:off x="-25400" y="68707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09" name="Shape 209"/>
          <p:cNvSpPr/>
          <p:nvPr>
            <p:ph type="ctrTitle"/>
          </p:nvPr>
        </p:nvSpPr>
        <p:spPr>
          <a:xfrm>
            <a:off x="-12700" y="165100"/>
            <a:ext cx="13017500" cy="1371600"/>
          </a:xfrm>
          <a:prstGeom prst="rect">
            <a:avLst/>
          </a:prstGeom>
        </p:spPr>
        <p:txBody>
          <a:bodyPr/>
          <a:lstStyle>
            <a:lvl1pPr>
              <a:defRPr sz="4800">
                <a:solidFill>
                  <a:srgbClr val="303030"/>
                </a:solidFill>
                <a:latin typeface="Helvetica Neue"/>
                <a:ea typeface="Helvetica Neue"/>
                <a:cs typeface="Helvetica Neue"/>
                <a:sym typeface="Helvetica Neue"/>
              </a:defRPr>
            </a:lvl1pPr>
          </a:lstStyle>
          <a:p>
            <a:pPr/>
            <a:r>
              <a:t>Gosco 3-Way Diverter Valves</a:t>
            </a:r>
          </a:p>
        </p:txBody>
      </p:sp>
      <p:pic>
        <p:nvPicPr>
          <p:cNvPr id="210" name="Blue logo without tagline.pdf"/>
          <p:cNvPicPr>
            <a:picLocks noChangeAspect="1"/>
          </p:cNvPicPr>
          <p:nvPr/>
        </p:nvPicPr>
        <p:blipFill>
          <a:blip r:embed="rId2">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211" name="Cutout 3 way diverter with reflection.tiff"/>
          <p:cNvPicPr>
            <a:picLocks noChangeAspect="1"/>
          </p:cNvPicPr>
          <p:nvPr/>
        </p:nvPicPr>
        <p:blipFill>
          <a:blip r:embed="rId3">
            <a:extLst/>
          </a:blip>
          <a:stretch>
            <a:fillRect/>
          </a:stretch>
        </p:blipFill>
        <p:spPr>
          <a:xfrm>
            <a:off x="5524500" y="1985143"/>
            <a:ext cx="1955800" cy="72311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09"/>
                                        </p:tgtEl>
                                        <p:attrNameLst>
                                          <p:attrName>style.visibility</p:attrName>
                                        </p:attrNameLst>
                                      </p:cBhvr>
                                      <p:to>
                                        <p:strVal val="visible"/>
                                      </p:to>
                                    </p:set>
                                    <p:anim calcmode="lin" valueType="num">
                                      <p:cBhvr>
                                        <p:cTn id="7" dur="1500" fill="hold"/>
                                        <p:tgtEl>
                                          <p:spTgt spid="209"/>
                                        </p:tgtEl>
                                        <p:attrNameLst>
                                          <p:attrName>ppt_w</p:attrName>
                                        </p:attrNameLst>
                                      </p:cBhvr>
                                      <p:tavLst>
                                        <p:tav tm="0">
                                          <p:val>
                                            <p:fltVal val="0"/>
                                          </p:val>
                                        </p:tav>
                                        <p:tav tm="100000">
                                          <p:val>
                                            <p:strVal val="#ppt_w"/>
                                          </p:val>
                                        </p:tav>
                                      </p:tavLst>
                                    </p:anim>
                                    <p:anim calcmode="lin" valueType="num">
                                      <p:cBhvr>
                                        <p:cTn id="8" dur="1500" fill="hold"/>
                                        <p:tgtEl>
                                          <p:spTgt spid="20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Class="entr" nodeType="afterEffect" presetSubtype="8" presetID="2" grpId="2" fill="hold">
                                  <p:stCondLst>
                                    <p:cond delay="0"/>
                                  </p:stCondLst>
                                  <p:iterate type="el" backwards="0">
                                    <p:tmAbs val="0"/>
                                  </p:iterate>
                                  <p:childTnLst>
                                    <p:set>
                                      <p:cBhvr>
                                        <p:cTn id="11" fill="hold"/>
                                        <p:tgtEl>
                                          <p:spTgt spid="211"/>
                                        </p:tgtEl>
                                        <p:attrNameLst>
                                          <p:attrName>style.visibility</p:attrName>
                                        </p:attrNameLst>
                                      </p:cBhvr>
                                      <p:to>
                                        <p:strVal val="visible"/>
                                      </p:to>
                                    </p:set>
                                    <p:anim calcmode="lin" valueType="num">
                                      <p:cBhvr>
                                        <p:cTn id="12" dur="1000" fill="hold"/>
                                        <p:tgtEl>
                                          <p:spTgt spid="211"/>
                                        </p:tgtEl>
                                        <p:attrNameLst>
                                          <p:attrName>ppt_x</p:attrName>
                                        </p:attrNameLst>
                                      </p:cBhvr>
                                      <p:tavLst>
                                        <p:tav tm="0">
                                          <p:val>
                                            <p:strVal val="0-#ppt_w/2"/>
                                          </p:val>
                                        </p:tav>
                                        <p:tav tm="100000">
                                          <p:val>
                                            <p:strVal val="#ppt_x"/>
                                          </p:val>
                                        </p:tav>
                                      </p:tavLst>
                                    </p:anim>
                                    <p:anim calcmode="lin" valueType="num">
                                      <p:cBhvr>
                                        <p:cTn id="13"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2"/>
      <p:bldP build="whole" bldLvl="1" animBg="1" rev="0" advAuto="0" spid="209"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342900" y="-246740"/>
            <a:ext cx="13423900" cy="61468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37" name="Shape 337"/>
          <p:cNvSpPr/>
          <p:nvPr/>
        </p:nvSpPr>
        <p:spPr>
          <a:xfrm>
            <a:off x="-38100" y="5892800"/>
            <a:ext cx="13068300" cy="31877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38" name="tyco white.pdf"/>
          <p:cNvPicPr>
            <a:picLocks noChangeAspect="1"/>
          </p:cNvPicPr>
          <p:nvPr/>
        </p:nvPicPr>
        <p:blipFill>
          <a:blip r:embed="rId3">
            <a:extLst/>
          </a:blip>
          <a:stretch>
            <a:fillRect/>
          </a:stretch>
        </p:blipFill>
        <p:spPr>
          <a:xfrm>
            <a:off x="9436100" y="8699500"/>
            <a:ext cx="3000375" cy="571500"/>
          </a:xfrm>
          <a:prstGeom prst="rect">
            <a:avLst/>
          </a:prstGeom>
          <a:ln w="12700">
            <a:miter lim="400000"/>
          </a:ln>
        </p:spPr>
      </p:pic>
      <p:sp>
        <p:nvSpPr>
          <p:cNvPr id="339" name="Shape 339"/>
          <p:cNvSpPr/>
          <p:nvPr/>
        </p:nvSpPr>
        <p:spPr>
          <a:xfrm>
            <a:off x="88900" y="1149857"/>
            <a:ext cx="128397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Extended Bonnet</a:t>
            </a:r>
          </a:p>
        </p:txBody>
      </p:sp>
      <p:sp>
        <p:nvSpPr>
          <p:cNvPr id="340" name="Shape 340"/>
          <p:cNvSpPr/>
          <p:nvPr/>
        </p:nvSpPr>
        <p:spPr>
          <a:xfrm>
            <a:off x="6565900" y="3851893"/>
            <a:ext cx="6680200" cy="22718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70000"/>
              </a:lnSpc>
              <a:buFont typeface="Arial"/>
              <a:defRPr sz="3800">
                <a:solidFill>
                  <a:srgbClr val="FFFFFF"/>
                </a:solidFill>
              </a:defRPr>
            </a:pPr>
            <a:r>
              <a:rPr baseline="14285" sz="2100">
                <a:solidFill>
                  <a:srgbClr val="303030"/>
                </a:solidFill>
                <a:latin typeface="Helvetica Neue Light"/>
                <a:ea typeface="Helvetica Neue Light"/>
                <a:cs typeface="Helvetica Neue Light"/>
                <a:sym typeface="Helvetica Neue Light"/>
              </a:rPr>
              <a:t>Handle / actuator is outside the insulation</a:t>
            </a:r>
            <a:endParaRPr baseline="14285" sz="2100">
              <a:solidFill>
                <a:srgbClr val="303030"/>
              </a:solidFill>
              <a:latin typeface="Helvetica Neue Light"/>
              <a:ea typeface="Helvetica Neue Light"/>
              <a:cs typeface="Helvetica Neue Light"/>
              <a:sym typeface="Helvetica Neue Light"/>
            </a:endParaRPr>
          </a:p>
          <a:p>
            <a:pPr marL="950975" indent="-366775" algn="l">
              <a:lnSpc>
                <a:spcPct val="170000"/>
              </a:lnSpc>
              <a:buFont typeface="Arial"/>
              <a:defRPr sz="3800">
                <a:solidFill>
                  <a:srgbClr val="FFFFFF"/>
                </a:solidFill>
              </a:defRPr>
            </a:pPr>
            <a:r>
              <a:rPr baseline="14285" sz="2100">
                <a:solidFill>
                  <a:srgbClr val="303030"/>
                </a:solidFill>
                <a:latin typeface="Helvetica Neue Light"/>
                <a:ea typeface="Helvetica Neue Light"/>
                <a:cs typeface="Helvetica Neue Light"/>
                <a:sym typeface="Helvetica Neue Light"/>
              </a:rPr>
              <a:t>Packing adjustments are outside the insulation</a:t>
            </a:r>
            <a:endParaRPr baseline="14285" sz="2100">
              <a:solidFill>
                <a:srgbClr val="303030"/>
              </a:solidFill>
              <a:latin typeface="Helvetica Neue Light"/>
              <a:ea typeface="Helvetica Neue Light"/>
              <a:cs typeface="Helvetica Neue Light"/>
              <a:sym typeface="Helvetica Neue Light"/>
            </a:endParaRPr>
          </a:p>
          <a:p>
            <a:pPr marL="950975" indent="-366775" algn="l">
              <a:lnSpc>
                <a:spcPct val="170000"/>
              </a:lnSpc>
              <a:buFont typeface="Arial"/>
              <a:defRPr sz="3800">
                <a:solidFill>
                  <a:srgbClr val="FFFFFF"/>
                </a:solidFill>
              </a:defRPr>
            </a:pPr>
            <a:r>
              <a:rPr baseline="14285" sz="2100">
                <a:solidFill>
                  <a:srgbClr val="303030"/>
                </a:solidFill>
                <a:latin typeface="Helvetica Neue Light"/>
                <a:ea typeface="Helvetica Neue Light"/>
                <a:cs typeface="Helvetica Neue Light"/>
                <a:sym typeface="Helvetica Neue Light"/>
              </a:rPr>
              <a:t>Protects the operator</a:t>
            </a:r>
            <a:endParaRPr baseline="13636" sz="2200">
              <a:solidFill>
                <a:srgbClr val="303030"/>
              </a:solidFill>
              <a:latin typeface="Helvetica Neue Light"/>
              <a:ea typeface="Helvetica Neue Light"/>
              <a:cs typeface="Helvetica Neue Light"/>
              <a:sym typeface="Helvetica Neue Light"/>
            </a:endParaRPr>
          </a:p>
        </p:txBody>
      </p:sp>
      <p:pic>
        <p:nvPicPr>
          <p:cNvPr id="341" name="cutout insulation drawing with shadow.tiff"/>
          <p:cNvPicPr>
            <a:picLocks noChangeAspect="1"/>
          </p:cNvPicPr>
          <p:nvPr/>
        </p:nvPicPr>
        <p:blipFill>
          <a:blip r:embed="rId4">
            <a:extLst/>
          </a:blip>
          <a:stretch>
            <a:fillRect/>
          </a:stretch>
        </p:blipFill>
        <p:spPr>
          <a:xfrm>
            <a:off x="406400" y="2825750"/>
            <a:ext cx="6564329" cy="6057901"/>
          </a:xfrm>
          <a:prstGeom prst="rect">
            <a:avLst/>
          </a:prstGeom>
          <a:ln w="12700">
            <a:miter lim="400000"/>
          </a:ln>
        </p:spPr>
      </p:pic>
      <p:grpSp>
        <p:nvGrpSpPr>
          <p:cNvPr id="344" name="Group 344"/>
          <p:cNvGrpSpPr/>
          <p:nvPr/>
        </p:nvGrpSpPr>
        <p:grpSpPr>
          <a:xfrm>
            <a:off x="4445000" y="3911600"/>
            <a:ext cx="2336800" cy="2336800"/>
            <a:chOff x="0" y="0"/>
            <a:chExt cx="2336799" cy="2336800"/>
          </a:xfrm>
        </p:grpSpPr>
        <p:sp>
          <p:nvSpPr>
            <p:cNvPr id="342" name="Shape 342"/>
            <p:cNvSpPr/>
            <p:nvPr/>
          </p:nvSpPr>
          <p:spPr>
            <a:xfrm>
              <a:off x="0" y="0"/>
              <a:ext cx="2336800" cy="2336800"/>
            </a:xfrm>
            <a:prstGeom prst="ellipse">
              <a:avLst/>
            </a:prstGeom>
            <a:noFill/>
            <a:ln w="228600" cap="flat">
              <a:solidFill>
                <a:srgbClr val="FF2600">
                  <a:alpha val="87593"/>
                </a:srgbClr>
              </a:solidFill>
              <a:prstDash val="solid"/>
              <a:miter lim="400000"/>
            </a:ln>
            <a:effectLst/>
          </p:spPr>
          <p:txBody>
            <a:bodyPr wrap="square" lIns="50800" tIns="50800" rIns="50800" bIns="50800" numCol="1" anchor="ctr">
              <a:noAutofit/>
            </a:bodyP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43" name="Shape 343"/>
            <p:cNvSpPr/>
            <p:nvPr/>
          </p:nvSpPr>
          <p:spPr>
            <a:xfrm>
              <a:off x="437634" y="289003"/>
              <a:ext cx="1486305" cy="1684478"/>
            </a:xfrm>
            <a:prstGeom prst="line">
              <a:avLst/>
            </a:prstGeom>
            <a:noFill/>
            <a:ln w="266700" cap="flat">
              <a:solidFill>
                <a:srgbClr val="FF2600">
                  <a:alpha val="87593"/>
                </a:srgbClr>
              </a:solidFill>
              <a:prstDash val="solid"/>
              <a:miter lim="400000"/>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grpSp>
      <p:pic>
        <p:nvPicPr>
          <p:cNvPr id="345" name="Blue logo without tagline.pdf"/>
          <p:cNvPicPr>
            <a:picLocks noChangeAspect="1"/>
          </p:cNvPicPr>
          <p:nvPr/>
        </p:nvPicPr>
        <p:blipFill>
          <a:blip r:embed="rId5">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39"/>
                                        </p:tgtEl>
                                        <p:attrNameLst>
                                          <p:attrName>style.visibility</p:attrName>
                                        </p:attrNameLst>
                                      </p:cBhvr>
                                      <p:to>
                                        <p:strVal val="visible"/>
                                      </p:to>
                                    </p:set>
                                    <p:anim calcmode="lin" valueType="num">
                                      <p:cBhvr>
                                        <p:cTn id="7" dur="1000" fill="hold"/>
                                        <p:tgtEl>
                                          <p:spTgt spid="339"/>
                                        </p:tgtEl>
                                        <p:attrNameLst>
                                          <p:attrName>ppt_w</p:attrName>
                                        </p:attrNameLst>
                                      </p:cBhvr>
                                      <p:tavLst>
                                        <p:tav tm="0">
                                          <p:val>
                                            <p:fltVal val="0"/>
                                          </p:val>
                                        </p:tav>
                                        <p:tav tm="100000">
                                          <p:val>
                                            <p:strVal val="#ppt_w"/>
                                          </p:val>
                                        </p:tav>
                                      </p:tavLst>
                                    </p:anim>
                                    <p:anim calcmode="lin" valueType="num">
                                      <p:cBhvr>
                                        <p:cTn id="8" dur="1000" fill="hold"/>
                                        <p:tgtEl>
                                          <p:spTgt spid="33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41"/>
                                        </p:tgtEl>
                                        <p:attrNameLst>
                                          <p:attrName>style.visibility</p:attrName>
                                        </p:attrNameLst>
                                      </p:cBhvr>
                                      <p:to>
                                        <p:strVal val="visible"/>
                                      </p:to>
                                    </p:set>
                                    <p:anim calcmode="lin" valueType="num">
                                      <p:cBhvr>
                                        <p:cTn id="12" dur="1000" fill="hold"/>
                                        <p:tgtEl>
                                          <p:spTgt spid="341"/>
                                        </p:tgtEl>
                                        <p:attrNameLst>
                                          <p:attrName>ppt_x</p:attrName>
                                        </p:attrNameLst>
                                      </p:cBhvr>
                                      <p:tavLst>
                                        <p:tav tm="0">
                                          <p:val>
                                            <p:strVal val="0-#ppt_w/2"/>
                                          </p:val>
                                        </p:tav>
                                        <p:tav tm="100000">
                                          <p:val>
                                            <p:strVal val="#ppt_x"/>
                                          </p:val>
                                        </p:tav>
                                      </p:tavLst>
                                    </p:anim>
                                    <p:anim calcmode="lin" valueType="num">
                                      <p:cBhvr>
                                        <p:cTn id="13" dur="1000" fill="hold"/>
                                        <p:tgtEl>
                                          <p:spTgt spid="34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32" presetID="23" grpId="3" fill="hold">
                                  <p:stCondLst>
                                    <p:cond delay="0"/>
                                  </p:stCondLst>
                                  <p:iterate type="el" backwards="0">
                                    <p:tmAbs val="0"/>
                                  </p:iterate>
                                  <p:childTnLst>
                                    <p:set>
                                      <p:cBhvr>
                                        <p:cTn id="16" fill="hold"/>
                                        <p:tgtEl>
                                          <p:spTgt spid="344"/>
                                        </p:tgtEl>
                                        <p:attrNameLst>
                                          <p:attrName>style.visibility</p:attrName>
                                        </p:attrNameLst>
                                      </p:cBhvr>
                                      <p:to>
                                        <p:strVal val="visible"/>
                                      </p:to>
                                    </p:set>
                                    <p:anim calcmode="lin" valueType="num">
                                      <p:cBhvr>
                                        <p:cTn id="17" dur="1000" fill="hold"/>
                                        <p:tgtEl>
                                          <p:spTgt spid="344"/>
                                        </p:tgtEl>
                                        <p:attrNameLst>
                                          <p:attrName>ppt_w</p:attrName>
                                        </p:attrNameLst>
                                      </p:cBhvr>
                                      <p:tavLst>
                                        <p:tav tm="0">
                                          <p:val>
                                            <p:strVal val="4*#ppt_w"/>
                                          </p:val>
                                        </p:tav>
                                        <p:tav tm="100000">
                                          <p:val>
                                            <p:strVal val="#ppt_w"/>
                                          </p:val>
                                        </p:tav>
                                      </p:tavLst>
                                    </p:anim>
                                    <p:anim calcmode="lin" valueType="num">
                                      <p:cBhvr>
                                        <p:cTn id="18" dur="1000" fill="hold"/>
                                        <p:tgtEl>
                                          <p:spTgt spid="344"/>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4" fill="hold">
                                  <p:stCondLst>
                                    <p:cond delay="0"/>
                                  </p:stCondLst>
                                  <p:iterate type="el" backwards="0">
                                    <p:tmAbs val="0"/>
                                  </p:iterate>
                                  <p:childTnLst>
                                    <p:set>
                                      <p:cBhvr>
                                        <p:cTn id="22" fill="hold"/>
                                        <p:tgtEl>
                                          <p:spTgt spid="340">
                                            <p:bg/>
                                          </p:spTgt>
                                        </p:tgtEl>
                                        <p:attrNameLst>
                                          <p:attrName>style.visibility</p:attrName>
                                        </p:attrNameLst>
                                      </p:cBhvr>
                                      <p:to>
                                        <p:strVal val="visible"/>
                                      </p:to>
                                    </p:set>
                                    <p:animEffect filter="dissolve" transition="in">
                                      <p:cBhvr>
                                        <p:cTn id="23" dur="1000"/>
                                        <p:tgtEl>
                                          <p:spTgt spid="340">
                                            <p:bg/>
                                          </p:spTgt>
                                        </p:tgtEl>
                                      </p:cBhvr>
                                    </p:animEffect>
                                  </p:childTnLst>
                                </p:cTn>
                              </p:par>
                              <p:par>
                                <p:cTn id="24" presetClass="entr" nodeType="withEffect" presetSubtype="0" presetID="9" grpId="4" fill="hold">
                                  <p:stCondLst>
                                    <p:cond delay="0"/>
                                  </p:stCondLst>
                                  <p:iterate type="el" backwards="0">
                                    <p:tmAbs val="0"/>
                                  </p:iterate>
                                  <p:childTnLst>
                                    <p:set>
                                      <p:cBhvr>
                                        <p:cTn id="25" fill="hold"/>
                                        <p:tgtEl>
                                          <p:spTgt spid="340">
                                            <p:txEl>
                                              <p:pRg st="0" end="0"/>
                                            </p:txEl>
                                          </p:spTgt>
                                        </p:tgtEl>
                                        <p:attrNameLst>
                                          <p:attrName>style.visibility</p:attrName>
                                        </p:attrNameLst>
                                      </p:cBhvr>
                                      <p:to>
                                        <p:strVal val="visible"/>
                                      </p:to>
                                    </p:set>
                                    <p:animEffect filter="dissolve" transition="in">
                                      <p:cBhvr>
                                        <p:cTn id="26" dur="1000"/>
                                        <p:tgtEl>
                                          <p:spTgt spid="34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4" fill="hold">
                                  <p:stCondLst>
                                    <p:cond delay="0"/>
                                  </p:stCondLst>
                                  <p:iterate type="el" backwards="0">
                                    <p:tmAbs val="0"/>
                                  </p:iterate>
                                  <p:childTnLst>
                                    <p:set>
                                      <p:cBhvr>
                                        <p:cTn id="30" fill="hold"/>
                                        <p:tgtEl>
                                          <p:spTgt spid="340">
                                            <p:txEl>
                                              <p:pRg st="1" end="1"/>
                                            </p:txEl>
                                          </p:spTgt>
                                        </p:tgtEl>
                                        <p:attrNameLst>
                                          <p:attrName>style.visibility</p:attrName>
                                        </p:attrNameLst>
                                      </p:cBhvr>
                                      <p:to>
                                        <p:strVal val="visible"/>
                                      </p:to>
                                    </p:set>
                                    <p:animEffect filter="dissolve" transition="in">
                                      <p:cBhvr>
                                        <p:cTn id="31" dur="1000"/>
                                        <p:tgtEl>
                                          <p:spTgt spid="34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4" fill="hold">
                                  <p:stCondLst>
                                    <p:cond delay="0"/>
                                  </p:stCondLst>
                                  <p:iterate type="el" backwards="0">
                                    <p:tmAbs val="0"/>
                                  </p:iterate>
                                  <p:childTnLst>
                                    <p:set>
                                      <p:cBhvr>
                                        <p:cTn id="35" fill="hold"/>
                                        <p:tgtEl>
                                          <p:spTgt spid="340">
                                            <p:txEl>
                                              <p:pRg st="2" end="2"/>
                                            </p:txEl>
                                          </p:spTgt>
                                        </p:tgtEl>
                                        <p:attrNameLst>
                                          <p:attrName>style.visibility</p:attrName>
                                        </p:attrNameLst>
                                      </p:cBhvr>
                                      <p:to>
                                        <p:strVal val="visible"/>
                                      </p:to>
                                    </p:set>
                                    <p:animEffect filter="dissolve" transition="in">
                                      <p:cBhvr>
                                        <p:cTn id="36" dur="1000"/>
                                        <p:tgtEl>
                                          <p:spTgt spid="34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4" fill="hold">
                                  <p:stCondLst>
                                    <p:cond delay="0"/>
                                  </p:stCondLst>
                                  <p:iterate type="el" backwards="0">
                                    <p:tmAbs val="0"/>
                                  </p:iterate>
                                  <p:childTnLst>
                                    <p:set>
                                      <p:cBhvr>
                                        <p:cTn id="40" fill="hold"/>
                                        <p:tgtEl>
                                          <p:spTgt spid="340">
                                            <p:txEl>
                                              <p:pRg st="3" end="3"/>
                                            </p:txEl>
                                          </p:spTgt>
                                        </p:tgtEl>
                                        <p:attrNameLst>
                                          <p:attrName>style.visibility</p:attrName>
                                        </p:attrNameLst>
                                      </p:cBhvr>
                                      <p:to>
                                        <p:strVal val="visible"/>
                                      </p:to>
                                    </p:set>
                                    <p:animEffect filter="dissolve" transition="in">
                                      <p:cBhvr>
                                        <p:cTn id="41" dur="1000"/>
                                        <p:tgtEl>
                                          <p:spTgt spid="34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4" grpId="3"/>
      <p:bldP build="p" bldLvl="5" animBg="1" rev="0" advAuto="0" spid="340" grpId="4"/>
      <p:bldP build="whole" bldLvl="1" animBg="1" rev="0" advAuto="0" spid="339" grpId="1"/>
      <p:bldP build="whole" bldLvl="1" animBg="1" rev="0" advAuto="0" spid="341"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49" name="Shape 349"/>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50" name="Shape 350"/>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51"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352" name="Cutout 3 way diverter with reflection.tiff"/>
          <p:cNvPicPr>
            <a:picLocks noChangeAspect="1"/>
          </p:cNvPicPr>
          <p:nvPr/>
        </p:nvPicPr>
        <p:blipFill>
          <a:blip r:embed="rId4">
            <a:extLst/>
          </a:blip>
          <a:stretch>
            <a:fillRect/>
          </a:stretch>
        </p:blipFill>
        <p:spPr>
          <a:xfrm>
            <a:off x="1016000" y="3806056"/>
            <a:ext cx="1425513" cy="5270501"/>
          </a:xfrm>
          <a:prstGeom prst="rect">
            <a:avLst/>
          </a:prstGeom>
          <a:ln w="12700">
            <a:miter lim="400000"/>
          </a:ln>
        </p:spPr>
      </p:pic>
      <p:sp>
        <p:nvSpPr>
          <p:cNvPr id="353" name="Shape 353"/>
          <p:cNvSpPr/>
          <p:nvPr/>
        </p:nvSpPr>
        <p:spPr>
          <a:xfrm>
            <a:off x="3873500" y="2652588"/>
            <a:ext cx="12954000" cy="26602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Simple design </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One moving part</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Kinetrol manufactured accessories</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Low maintenance cost</a:t>
            </a:r>
          </a:p>
        </p:txBody>
      </p:sp>
      <p:sp>
        <p:nvSpPr>
          <p:cNvPr id="354" name="Shape 354"/>
          <p:cNvSpPr/>
          <p:nvPr/>
        </p:nvSpPr>
        <p:spPr>
          <a:xfrm>
            <a:off x="72882" y="973581"/>
            <a:ext cx="128524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Kinetrol Actuator</a:t>
            </a:r>
          </a:p>
        </p:txBody>
      </p:sp>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54"/>
                                        </p:tgtEl>
                                        <p:attrNameLst>
                                          <p:attrName>style.visibility</p:attrName>
                                        </p:attrNameLst>
                                      </p:cBhvr>
                                      <p:to>
                                        <p:strVal val="visible"/>
                                      </p:to>
                                    </p:set>
                                    <p:anim calcmode="lin" valueType="num">
                                      <p:cBhvr>
                                        <p:cTn id="7" dur="1000" fill="hold"/>
                                        <p:tgtEl>
                                          <p:spTgt spid="354"/>
                                        </p:tgtEl>
                                        <p:attrNameLst>
                                          <p:attrName>ppt_w</p:attrName>
                                        </p:attrNameLst>
                                      </p:cBhvr>
                                      <p:tavLst>
                                        <p:tav tm="0">
                                          <p:val>
                                            <p:fltVal val="0"/>
                                          </p:val>
                                        </p:tav>
                                        <p:tav tm="100000">
                                          <p:val>
                                            <p:strVal val="#ppt_w"/>
                                          </p:val>
                                        </p:tav>
                                      </p:tavLst>
                                    </p:anim>
                                    <p:anim calcmode="lin" valueType="num">
                                      <p:cBhvr>
                                        <p:cTn id="8" dur="1000" fill="hold"/>
                                        <p:tgtEl>
                                          <p:spTgt spid="35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52"/>
                                        </p:tgtEl>
                                        <p:attrNameLst>
                                          <p:attrName>style.visibility</p:attrName>
                                        </p:attrNameLst>
                                      </p:cBhvr>
                                      <p:to>
                                        <p:strVal val="visible"/>
                                      </p:to>
                                    </p:set>
                                    <p:anim calcmode="lin" valueType="num">
                                      <p:cBhvr>
                                        <p:cTn id="12" dur="1000" fill="hold"/>
                                        <p:tgtEl>
                                          <p:spTgt spid="352"/>
                                        </p:tgtEl>
                                        <p:attrNameLst>
                                          <p:attrName>ppt_x</p:attrName>
                                        </p:attrNameLst>
                                      </p:cBhvr>
                                      <p:tavLst>
                                        <p:tav tm="0">
                                          <p:val>
                                            <p:strVal val="0-#ppt_w/2"/>
                                          </p:val>
                                        </p:tav>
                                        <p:tav tm="100000">
                                          <p:val>
                                            <p:strVal val="#ppt_x"/>
                                          </p:val>
                                        </p:tav>
                                      </p:tavLst>
                                    </p:anim>
                                    <p:anim calcmode="lin" valueType="num">
                                      <p:cBhvr>
                                        <p:cTn id="13" dur="1000" fill="hold"/>
                                        <p:tgtEl>
                                          <p:spTgt spid="3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53">
                                            <p:bg/>
                                          </p:spTgt>
                                        </p:tgtEl>
                                        <p:attrNameLst>
                                          <p:attrName>style.visibility</p:attrName>
                                        </p:attrNameLst>
                                      </p:cBhvr>
                                      <p:to>
                                        <p:strVal val="visible"/>
                                      </p:to>
                                    </p:set>
                                    <p:animEffect filter="dissolve" transition="in">
                                      <p:cBhvr>
                                        <p:cTn id="18" dur="1000"/>
                                        <p:tgtEl>
                                          <p:spTgt spid="353">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353">
                                            <p:txEl>
                                              <p:pRg st="0" end="0"/>
                                            </p:txEl>
                                          </p:spTgt>
                                        </p:tgtEl>
                                        <p:attrNameLst>
                                          <p:attrName>style.visibility</p:attrName>
                                        </p:attrNameLst>
                                      </p:cBhvr>
                                      <p:to>
                                        <p:strVal val="visible"/>
                                      </p:to>
                                    </p:set>
                                    <p:animEffect filter="dissolve" transition="in">
                                      <p:cBhvr>
                                        <p:cTn id="21" dur="1000"/>
                                        <p:tgtEl>
                                          <p:spTgt spid="35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3" fill="hold">
                                  <p:stCondLst>
                                    <p:cond delay="0"/>
                                  </p:stCondLst>
                                  <p:iterate type="el" backwards="0">
                                    <p:tmAbs val="0"/>
                                  </p:iterate>
                                  <p:childTnLst>
                                    <p:set>
                                      <p:cBhvr>
                                        <p:cTn id="25" fill="hold"/>
                                        <p:tgtEl>
                                          <p:spTgt spid="353">
                                            <p:txEl>
                                              <p:pRg st="1" end="1"/>
                                            </p:txEl>
                                          </p:spTgt>
                                        </p:tgtEl>
                                        <p:attrNameLst>
                                          <p:attrName>style.visibility</p:attrName>
                                        </p:attrNameLst>
                                      </p:cBhvr>
                                      <p:to>
                                        <p:strVal val="visible"/>
                                      </p:to>
                                    </p:set>
                                    <p:animEffect filter="dissolve" transition="in">
                                      <p:cBhvr>
                                        <p:cTn id="26" dur="1000"/>
                                        <p:tgtEl>
                                          <p:spTgt spid="35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353">
                                            <p:txEl>
                                              <p:pRg st="2" end="2"/>
                                            </p:txEl>
                                          </p:spTgt>
                                        </p:tgtEl>
                                        <p:attrNameLst>
                                          <p:attrName>style.visibility</p:attrName>
                                        </p:attrNameLst>
                                      </p:cBhvr>
                                      <p:to>
                                        <p:strVal val="visible"/>
                                      </p:to>
                                    </p:set>
                                    <p:animEffect filter="dissolve" transition="in">
                                      <p:cBhvr>
                                        <p:cTn id="31" dur="1000"/>
                                        <p:tgtEl>
                                          <p:spTgt spid="35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3" fill="hold">
                                  <p:stCondLst>
                                    <p:cond delay="0"/>
                                  </p:stCondLst>
                                  <p:iterate type="el" backwards="0">
                                    <p:tmAbs val="0"/>
                                  </p:iterate>
                                  <p:childTnLst>
                                    <p:set>
                                      <p:cBhvr>
                                        <p:cTn id="35" fill="hold"/>
                                        <p:tgtEl>
                                          <p:spTgt spid="353">
                                            <p:txEl>
                                              <p:pRg st="3" end="3"/>
                                            </p:txEl>
                                          </p:spTgt>
                                        </p:tgtEl>
                                        <p:attrNameLst>
                                          <p:attrName>style.visibility</p:attrName>
                                        </p:attrNameLst>
                                      </p:cBhvr>
                                      <p:to>
                                        <p:strVal val="visible"/>
                                      </p:to>
                                    </p:set>
                                    <p:animEffect filter="dissolve" transition="in">
                                      <p:cBhvr>
                                        <p:cTn id="36" dur="1000"/>
                                        <p:tgtEl>
                                          <p:spTgt spid="35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1"/>
      <p:bldP build="whole" bldLvl="1" animBg="1" rev="0" advAuto="0" spid="352" grpId="2"/>
      <p:bldP build="p" bldLvl="5" animBg="1" rev="0" advAuto="0" spid="353"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58" name="Shape 358"/>
          <p:cNvSpPr/>
          <p:nvPr/>
        </p:nvSpPr>
        <p:spPr>
          <a:xfrm>
            <a:off x="-342900" y="-246740"/>
            <a:ext cx="13423900" cy="61468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59" name="Shape 359"/>
          <p:cNvSpPr/>
          <p:nvPr/>
        </p:nvSpPr>
        <p:spPr>
          <a:xfrm>
            <a:off x="-38100" y="5892800"/>
            <a:ext cx="13068300" cy="31877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60"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361" name="Cutout cutaway actuator.png"/>
          <p:cNvPicPr>
            <a:picLocks noChangeAspect="1"/>
          </p:cNvPicPr>
          <p:nvPr/>
        </p:nvPicPr>
        <p:blipFill>
          <a:blip r:embed="rId4">
            <a:extLst/>
          </a:blip>
          <a:stretch>
            <a:fillRect/>
          </a:stretch>
        </p:blipFill>
        <p:spPr>
          <a:xfrm rot="5400000">
            <a:off x="863600" y="1282371"/>
            <a:ext cx="4267201" cy="5706635"/>
          </a:xfrm>
          <a:prstGeom prst="rect">
            <a:avLst/>
          </a:prstGeom>
          <a:ln w="12700">
            <a:miter lim="400000"/>
          </a:ln>
          <a:effectLst>
            <a:reflection blurRad="0" stA="33783" stPos="0" endA="0" endPos="40000" dist="0" dir="5400000" fadeDir="5400000" sx="100000" sy="-100000" kx="0" ky="0" algn="bl" rotWithShape="0"/>
          </a:effectLst>
        </p:spPr>
      </p:pic>
      <p:sp>
        <p:nvSpPr>
          <p:cNvPr id="362" name="Shape 362"/>
          <p:cNvSpPr/>
          <p:nvPr/>
        </p:nvSpPr>
        <p:spPr>
          <a:xfrm>
            <a:off x="2476500" y="1708657"/>
            <a:ext cx="12839700"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sz="4000">
                <a:solidFill>
                  <a:srgbClr val="303030"/>
                </a:solidFill>
                <a:latin typeface="Helvetica Neue"/>
                <a:ea typeface="Helvetica Neue"/>
                <a:cs typeface="Helvetica Neue"/>
                <a:sym typeface="Helvetica Neue"/>
              </a:defRPr>
            </a:lvl1pPr>
          </a:lstStyle>
          <a:p>
            <a:pPr/>
            <a:r>
              <a:t>Kinetrol Vane Actuator</a:t>
            </a:r>
          </a:p>
        </p:txBody>
      </p:sp>
      <p:sp>
        <p:nvSpPr>
          <p:cNvPr id="363" name="Shape 363"/>
          <p:cNvSpPr/>
          <p:nvPr/>
        </p:nvSpPr>
        <p:spPr>
          <a:xfrm>
            <a:off x="5753100" y="2769718"/>
            <a:ext cx="6172200" cy="499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Integral vane and shaft</a:t>
            </a:r>
          </a:p>
        </p:txBody>
      </p:sp>
      <p:sp>
        <p:nvSpPr>
          <p:cNvPr id="364" name="Shape 364"/>
          <p:cNvSpPr/>
          <p:nvPr/>
        </p:nvSpPr>
        <p:spPr>
          <a:xfrm>
            <a:off x="5765800" y="3403194"/>
            <a:ext cx="6337300" cy="499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Energy absorbent side plates</a:t>
            </a:r>
          </a:p>
        </p:txBody>
      </p:sp>
      <p:sp>
        <p:nvSpPr>
          <p:cNvPr id="365" name="Shape 365"/>
          <p:cNvSpPr/>
          <p:nvPr/>
        </p:nvSpPr>
        <p:spPr>
          <a:xfrm>
            <a:off x="3242360" y="3277999"/>
            <a:ext cx="1456684" cy="1"/>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66" name="Shape 366"/>
          <p:cNvSpPr/>
          <p:nvPr/>
        </p:nvSpPr>
        <p:spPr>
          <a:xfrm flipH="1">
            <a:off x="1752517" y="4497199"/>
            <a:ext cx="1210444" cy="1"/>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67" name="Shape 367"/>
          <p:cNvSpPr/>
          <p:nvPr/>
        </p:nvSpPr>
        <p:spPr>
          <a:xfrm>
            <a:off x="5778500" y="4673194"/>
            <a:ext cx="7454900" cy="499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Stainless steel expanders for long term contact</a:t>
            </a:r>
          </a:p>
        </p:txBody>
      </p:sp>
      <p:sp>
        <p:nvSpPr>
          <p:cNvPr id="368" name="Shape 368"/>
          <p:cNvSpPr/>
          <p:nvPr/>
        </p:nvSpPr>
        <p:spPr>
          <a:xfrm flipH="1">
            <a:off x="1841286" y="4852799"/>
            <a:ext cx="1350275" cy="1"/>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69" name="Shape 369"/>
          <p:cNvSpPr/>
          <p:nvPr/>
        </p:nvSpPr>
        <p:spPr>
          <a:xfrm>
            <a:off x="5765800" y="4038194"/>
            <a:ext cx="6337300" cy="499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Pressure assisted seals</a:t>
            </a:r>
          </a:p>
        </p:txBody>
      </p:sp>
      <p:sp>
        <p:nvSpPr>
          <p:cNvPr id="370" name="Shape 370"/>
          <p:cNvSpPr/>
          <p:nvPr/>
        </p:nvSpPr>
        <p:spPr>
          <a:xfrm>
            <a:off x="3585260" y="4039999"/>
            <a:ext cx="1456684" cy="1"/>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62"/>
                                        </p:tgtEl>
                                        <p:attrNameLst>
                                          <p:attrName>style.visibility</p:attrName>
                                        </p:attrNameLst>
                                      </p:cBhvr>
                                      <p:to>
                                        <p:strVal val="visible"/>
                                      </p:to>
                                    </p:set>
                                    <p:anim calcmode="lin" valueType="num">
                                      <p:cBhvr>
                                        <p:cTn id="7" dur="1000" fill="hold"/>
                                        <p:tgtEl>
                                          <p:spTgt spid="362"/>
                                        </p:tgtEl>
                                        <p:attrNameLst>
                                          <p:attrName>ppt_w</p:attrName>
                                        </p:attrNameLst>
                                      </p:cBhvr>
                                      <p:tavLst>
                                        <p:tav tm="0">
                                          <p:val>
                                            <p:fltVal val="0"/>
                                          </p:val>
                                        </p:tav>
                                        <p:tav tm="100000">
                                          <p:val>
                                            <p:strVal val="#ppt_w"/>
                                          </p:val>
                                        </p:tav>
                                      </p:tavLst>
                                    </p:anim>
                                    <p:anim calcmode="lin" valueType="num">
                                      <p:cBhvr>
                                        <p:cTn id="8" dur="1000" fill="hold"/>
                                        <p:tgtEl>
                                          <p:spTgt spid="36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61"/>
                                        </p:tgtEl>
                                        <p:attrNameLst>
                                          <p:attrName>style.visibility</p:attrName>
                                        </p:attrNameLst>
                                      </p:cBhvr>
                                      <p:to>
                                        <p:strVal val="visible"/>
                                      </p:to>
                                    </p:set>
                                    <p:anim calcmode="lin" valueType="num">
                                      <p:cBhvr>
                                        <p:cTn id="12" dur="1000" fill="hold"/>
                                        <p:tgtEl>
                                          <p:spTgt spid="361"/>
                                        </p:tgtEl>
                                        <p:attrNameLst>
                                          <p:attrName>ppt_x</p:attrName>
                                        </p:attrNameLst>
                                      </p:cBhvr>
                                      <p:tavLst>
                                        <p:tav tm="0">
                                          <p:val>
                                            <p:strVal val="0-#ppt_w/2"/>
                                          </p:val>
                                        </p:tav>
                                        <p:tav tm="100000">
                                          <p:val>
                                            <p:strVal val="#ppt_x"/>
                                          </p:val>
                                        </p:tav>
                                      </p:tavLst>
                                    </p:anim>
                                    <p:anim calcmode="lin" valueType="num">
                                      <p:cBhvr>
                                        <p:cTn id="13" dur="1000" fill="hold"/>
                                        <p:tgtEl>
                                          <p:spTgt spid="36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63">
                                            <p:bg/>
                                          </p:spTgt>
                                        </p:tgtEl>
                                        <p:attrNameLst>
                                          <p:attrName>style.visibility</p:attrName>
                                        </p:attrNameLst>
                                      </p:cBhvr>
                                      <p:to>
                                        <p:strVal val="visible"/>
                                      </p:to>
                                    </p:set>
                                    <p:animEffect filter="dissolve" transition="in">
                                      <p:cBhvr>
                                        <p:cTn id="18" dur="1000"/>
                                        <p:tgtEl>
                                          <p:spTgt spid="363">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363">
                                            <p:txEl>
                                              <p:pRg st="0" end="0"/>
                                            </p:txEl>
                                          </p:spTgt>
                                        </p:tgtEl>
                                        <p:attrNameLst>
                                          <p:attrName>style.visibility</p:attrName>
                                        </p:attrNameLst>
                                      </p:cBhvr>
                                      <p:to>
                                        <p:strVal val="visible"/>
                                      </p:to>
                                    </p:set>
                                    <p:animEffect filter="dissolve" transition="in">
                                      <p:cBhvr>
                                        <p:cTn id="21" dur="1000"/>
                                        <p:tgtEl>
                                          <p:spTgt spid="363">
                                            <p:txEl>
                                              <p:pRg st="0" end="0"/>
                                            </p:txEl>
                                          </p:spTgt>
                                        </p:tgtEl>
                                      </p:cBhvr>
                                    </p:animEffect>
                                  </p:childTnLst>
                                </p:cTn>
                              </p:par>
                            </p:childTnLst>
                          </p:cTn>
                        </p:par>
                        <p:par>
                          <p:cTn id="22" fill="hold">
                            <p:stCondLst>
                              <p:cond delay="1000"/>
                            </p:stCondLst>
                            <p:childTnLst>
                              <p:par>
                                <p:cTn id="23" presetClass="entr" nodeType="afterEffect" presetSubtype="8" presetID="15" grpId="4" fill="hold">
                                  <p:stCondLst>
                                    <p:cond delay="0"/>
                                  </p:stCondLst>
                                  <p:iterate type="el" backwards="0">
                                    <p:tmAbs val="0"/>
                                  </p:iterate>
                                  <p:childTnLst>
                                    <p:set>
                                      <p:cBhvr>
                                        <p:cTn id="24" fill="hold"/>
                                        <p:tgtEl>
                                          <p:spTgt spid="365"/>
                                        </p:tgtEl>
                                        <p:attrNameLst>
                                          <p:attrName>style.visibility</p:attrName>
                                        </p:attrNameLst>
                                      </p:cBhvr>
                                      <p:to>
                                        <p:strVal val="visible"/>
                                      </p:to>
                                    </p:set>
                                    <p:anim calcmode="lin" valueType="num">
                                      <p:cBhvr>
                                        <p:cTn id="25" dur="1000" fill="hold"/>
                                        <p:tgtEl>
                                          <p:spTgt spid="365"/>
                                        </p:tgtEl>
                                        <p:attrNameLst>
                                          <p:attrName>ppt_w</p:attrName>
                                        </p:attrNameLst>
                                      </p:cBhvr>
                                      <p:tavLst>
                                        <p:tav tm="0">
                                          <p:val>
                                            <p:fltVal val="0"/>
                                          </p:val>
                                        </p:tav>
                                        <p:tav tm="100000">
                                          <p:val>
                                            <p:strVal val="#ppt_w"/>
                                          </p:val>
                                        </p:tav>
                                      </p:tavLst>
                                    </p:anim>
                                    <p:anim calcmode="lin" valueType="num">
                                      <p:cBhvr>
                                        <p:cTn id="26" dur="1000" fill="hold"/>
                                        <p:tgtEl>
                                          <p:spTgt spid="365"/>
                                        </p:tgtEl>
                                        <p:attrNameLst>
                                          <p:attrName>ppt_h</p:attrName>
                                        </p:attrNameLst>
                                      </p:cBhvr>
                                      <p:tavLst>
                                        <p:tav tm="0">
                                          <p:val>
                                            <p:fltVal val="0"/>
                                          </p:val>
                                        </p:tav>
                                        <p:tav tm="100000">
                                          <p:val>
                                            <p:strVal val="#ppt_h"/>
                                          </p:val>
                                        </p:tav>
                                      </p:tavLst>
                                    </p:anim>
                                    <p:anim calcmode="lin" valueType="num">
                                      <p:cBhvr>
                                        <p:cTn id="27" dur="1000" fill="hold"/>
                                        <p:tgtEl>
                                          <p:spTgt spid="36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5" fill="hold">
                                  <p:stCondLst>
                                    <p:cond delay="0"/>
                                  </p:stCondLst>
                                  <p:iterate type="el" backwards="0">
                                    <p:tmAbs val="0"/>
                                  </p:iterate>
                                  <p:childTnLst>
                                    <p:set>
                                      <p:cBhvr>
                                        <p:cTn id="32" fill="hold"/>
                                        <p:tgtEl>
                                          <p:spTgt spid="364"/>
                                        </p:tgtEl>
                                        <p:attrNameLst>
                                          <p:attrName>style.visibility</p:attrName>
                                        </p:attrNameLst>
                                      </p:cBhvr>
                                      <p:to>
                                        <p:strVal val="visible"/>
                                      </p:to>
                                    </p:set>
                                    <p:animEffect filter="dissolve" transition="in">
                                      <p:cBhvr>
                                        <p:cTn id="33" dur="1000"/>
                                        <p:tgtEl>
                                          <p:spTgt spid="364"/>
                                        </p:tgtEl>
                                      </p:cBhvr>
                                    </p:animEffect>
                                  </p:childTnLst>
                                </p:cTn>
                              </p:par>
                            </p:childTnLst>
                          </p:cTn>
                        </p:par>
                        <p:par>
                          <p:cTn id="34" fill="hold">
                            <p:stCondLst>
                              <p:cond delay="1000"/>
                            </p:stCondLst>
                            <p:childTnLst>
                              <p:par>
                                <p:cTn id="35" presetClass="entr" nodeType="afterEffect" presetSubtype="2" presetID="15" grpId="6" fill="hold">
                                  <p:stCondLst>
                                    <p:cond delay="0"/>
                                  </p:stCondLst>
                                  <p:iterate type="el" backwards="0">
                                    <p:tmAbs val="0"/>
                                  </p:iterate>
                                  <p:childTnLst>
                                    <p:set>
                                      <p:cBhvr>
                                        <p:cTn id="36" fill="hold"/>
                                        <p:tgtEl>
                                          <p:spTgt spid="366"/>
                                        </p:tgtEl>
                                        <p:attrNameLst>
                                          <p:attrName>style.visibility</p:attrName>
                                        </p:attrNameLst>
                                      </p:cBhvr>
                                      <p:to>
                                        <p:strVal val="visible"/>
                                      </p:to>
                                    </p:set>
                                    <p:anim calcmode="lin" valueType="num">
                                      <p:cBhvr>
                                        <p:cTn id="37" dur="1000" fill="hold"/>
                                        <p:tgtEl>
                                          <p:spTgt spid="366"/>
                                        </p:tgtEl>
                                        <p:attrNameLst>
                                          <p:attrName>ppt_w</p:attrName>
                                        </p:attrNameLst>
                                      </p:cBhvr>
                                      <p:tavLst>
                                        <p:tav tm="0">
                                          <p:val>
                                            <p:fltVal val="0"/>
                                          </p:val>
                                        </p:tav>
                                        <p:tav tm="100000">
                                          <p:val>
                                            <p:strVal val="#ppt_w"/>
                                          </p:val>
                                        </p:tav>
                                      </p:tavLst>
                                    </p:anim>
                                    <p:anim calcmode="lin" valueType="num">
                                      <p:cBhvr>
                                        <p:cTn id="38" dur="1000" fill="hold"/>
                                        <p:tgtEl>
                                          <p:spTgt spid="366"/>
                                        </p:tgtEl>
                                        <p:attrNameLst>
                                          <p:attrName>ppt_h</p:attrName>
                                        </p:attrNameLst>
                                      </p:cBhvr>
                                      <p:tavLst>
                                        <p:tav tm="0">
                                          <p:val>
                                            <p:fltVal val="0"/>
                                          </p:val>
                                        </p:tav>
                                        <p:tav tm="100000">
                                          <p:val>
                                            <p:strVal val="#ppt_h"/>
                                          </p:val>
                                        </p:tav>
                                      </p:tavLst>
                                    </p:anim>
                                    <p:anim calcmode="lin" valueType="num">
                                      <p:cBhvr>
                                        <p:cTn id="39" dur="1000" fill="hold"/>
                                        <p:tgtEl>
                                          <p:spTgt spid="36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66"/>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000"/>
                            </p:stCondLst>
                            <p:childTnLst>
                              <p:par>
                                <p:cTn id="42" presetClass="exit" nodeType="afterEffect" presetSubtype="0" presetID="1" grpId="7" fill="hold">
                                  <p:stCondLst>
                                    <p:cond delay="0"/>
                                  </p:stCondLst>
                                  <p:iterate type="el" backwards="0">
                                    <p:tmAbs val="0"/>
                                  </p:iterate>
                                  <p:childTnLst>
                                    <p:set>
                                      <p:cBhvr>
                                        <p:cTn id="43" fill="hold">
                                          <p:stCondLst>
                                            <p:cond delay="0"/>
                                          </p:stCondLst>
                                        </p:cTn>
                                        <p:tgtEl>
                                          <p:spTgt spid="36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8" fill="hold">
                                  <p:stCondLst>
                                    <p:cond delay="0"/>
                                  </p:stCondLst>
                                  <p:iterate type="el" backwards="0">
                                    <p:tmAbs val="0"/>
                                  </p:iterate>
                                  <p:childTnLst>
                                    <p:set>
                                      <p:cBhvr>
                                        <p:cTn id="47" fill="hold"/>
                                        <p:tgtEl>
                                          <p:spTgt spid="369"/>
                                        </p:tgtEl>
                                        <p:attrNameLst>
                                          <p:attrName>style.visibility</p:attrName>
                                        </p:attrNameLst>
                                      </p:cBhvr>
                                      <p:to>
                                        <p:strVal val="visible"/>
                                      </p:to>
                                    </p:set>
                                    <p:animEffect filter="dissolve" transition="in">
                                      <p:cBhvr>
                                        <p:cTn id="48" dur="1000"/>
                                        <p:tgtEl>
                                          <p:spTgt spid="369"/>
                                        </p:tgtEl>
                                      </p:cBhvr>
                                    </p:animEffect>
                                  </p:childTnLst>
                                </p:cTn>
                              </p:par>
                            </p:childTnLst>
                          </p:cTn>
                        </p:par>
                        <p:par>
                          <p:cTn id="49" fill="hold">
                            <p:stCondLst>
                              <p:cond delay="1000"/>
                            </p:stCondLst>
                            <p:childTnLst>
                              <p:par>
                                <p:cTn id="50" presetClass="entr" nodeType="afterEffect" presetSubtype="8" presetID="15" grpId="9" fill="hold">
                                  <p:stCondLst>
                                    <p:cond delay="0"/>
                                  </p:stCondLst>
                                  <p:iterate type="el" backwards="0">
                                    <p:tmAbs val="0"/>
                                  </p:iterate>
                                  <p:childTnLst>
                                    <p:set>
                                      <p:cBhvr>
                                        <p:cTn id="51" fill="hold"/>
                                        <p:tgtEl>
                                          <p:spTgt spid="370"/>
                                        </p:tgtEl>
                                        <p:attrNameLst>
                                          <p:attrName>style.visibility</p:attrName>
                                        </p:attrNameLst>
                                      </p:cBhvr>
                                      <p:to>
                                        <p:strVal val="visible"/>
                                      </p:to>
                                    </p:set>
                                    <p:anim calcmode="lin" valueType="num">
                                      <p:cBhvr>
                                        <p:cTn id="52" dur="1000" fill="hold"/>
                                        <p:tgtEl>
                                          <p:spTgt spid="370"/>
                                        </p:tgtEl>
                                        <p:attrNameLst>
                                          <p:attrName>ppt_w</p:attrName>
                                        </p:attrNameLst>
                                      </p:cBhvr>
                                      <p:tavLst>
                                        <p:tav tm="0">
                                          <p:val>
                                            <p:fltVal val="0"/>
                                          </p:val>
                                        </p:tav>
                                        <p:tav tm="100000">
                                          <p:val>
                                            <p:strVal val="#ppt_w"/>
                                          </p:val>
                                        </p:tav>
                                      </p:tavLst>
                                    </p:anim>
                                    <p:anim calcmode="lin" valueType="num">
                                      <p:cBhvr>
                                        <p:cTn id="53" dur="1000" fill="hold"/>
                                        <p:tgtEl>
                                          <p:spTgt spid="370"/>
                                        </p:tgtEl>
                                        <p:attrNameLst>
                                          <p:attrName>ppt_h</p:attrName>
                                        </p:attrNameLst>
                                      </p:cBhvr>
                                      <p:tavLst>
                                        <p:tav tm="0">
                                          <p:val>
                                            <p:fltVal val="0"/>
                                          </p:val>
                                        </p:tav>
                                        <p:tav tm="100000">
                                          <p:val>
                                            <p:strVal val="#ppt_h"/>
                                          </p:val>
                                        </p:tav>
                                      </p:tavLst>
                                    </p:anim>
                                    <p:anim calcmode="lin" valueType="num">
                                      <p:cBhvr>
                                        <p:cTn id="54" dur="1000" fill="hold"/>
                                        <p:tgtEl>
                                          <p:spTgt spid="370"/>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70"/>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2000"/>
                            </p:stCondLst>
                            <p:childTnLst>
                              <p:par>
                                <p:cTn id="57" presetClass="exit" nodeType="afterEffect" presetSubtype="0" presetID="1" grpId="10" fill="hold">
                                  <p:stCondLst>
                                    <p:cond delay="0"/>
                                  </p:stCondLst>
                                  <p:iterate type="el" backwards="0">
                                    <p:tmAbs val="0"/>
                                  </p:iterate>
                                  <p:childTnLst>
                                    <p:set>
                                      <p:cBhvr>
                                        <p:cTn id="58" fill="hold">
                                          <p:stCondLst>
                                            <p:cond delay="0"/>
                                          </p:stCondLst>
                                        </p:cTn>
                                        <p:tgtEl>
                                          <p:spTgt spid="36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ID="9" grpId="11" fill="hold">
                                  <p:stCondLst>
                                    <p:cond delay="0"/>
                                  </p:stCondLst>
                                  <p:iterate type="el" backwards="0">
                                    <p:tmAbs val="0"/>
                                  </p:iterate>
                                  <p:childTnLst>
                                    <p:set>
                                      <p:cBhvr>
                                        <p:cTn id="62" fill="hold"/>
                                        <p:tgtEl>
                                          <p:spTgt spid="367"/>
                                        </p:tgtEl>
                                        <p:attrNameLst>
                                          <p:attrName>style.visibility</p:attrName>
                                        </p:attrNameLst>
                                      </p:cBhvr>
                                      <p:to>
                                        <p:strVal val="visible"/>
                                      </p:to>
                                    </p:set>
                                    <p:animEffect filter="dissolve" transition="in">
                                      <p:cBhvr>
                                        <p:cTn id="63" dur="1000"/>
                                        <p:tgtEl>
                                          <p:spTgt spid="367"/>
                                        </p:tgtEl>
                                      </p:cBhvr>
                                    </p:animEffect>
                                  </p:childTnLst>
                                </p:cTn>
                              </p:par>
                            </p:childTnLst>
                          </p:cTn>
                        </p:par>
                        <p:par>
                          <p:cTn id="64" fill="hold">
                            <p:stCondLst>
                              <p:cond delay="1000"/>
                            </p:stCondLst>
                            <p:childTnLst>
                              <p:par>
                                <p:cTn id="65" presetClass="entr" nodeType="afterEffect" presetSubtype="2" presetID="15" grpId="12" fill="hold">
                                  <p:stCondLst>
                                    <p:cond delay="0"/>
                                  </p:stCondLst>
                                  <p:iterate type="el" backwards="0">
                                    <p:tmAbs val="0"/>
                                  </p:iterate>
                                  <p:childTnLst>
                                    <p:set>
                                      <p:cBhvr>
                                        <p:cTn id="66" fill="hold"/>
                                        <p:tgtEl>
                                          <p:spTgt spid="368"/>
                                        </p:tgtEl>
                                        <p:attrNameLst>
                                          <p:attrName>style.visibility</p:attrName>
                                        </p:attrNameLst>
                                      </p:cBhvr>
                                      <p:to>
                                        <p:strVal val="visible"/>
                                      </p:to>
                                    </p:set>
                                    <p:anim calcmode="lin" valueType="num">
                                      <p:cBhvr>
                                        <p:cTn id="67" dur="1000" fill="hold"/>
                                        <p:tgtEl>
                                          <p:spTgt spid="368"/>
                                        </p:tgtEl>
                                        <p:attrNameLst>
                                          <p:attrName>ppt_w</p:attrName>
                                        </p:attrNameLst>
                                      </p:cBhvr>
                                      <p:tavLst>
                                        <p:tav tm="0">
                                          <p:val>
                                            <p:fltVal val="0"/>
                                          </p:val>
                                        </p:tav>
                                        <p:tav tm="100000">
                                          <p:val>
                                            <p:strVal val="#ppt_w"/>
                                          </p:val>
                                        </p:tav>
                                      </p:tavLst>
                                    </p:anim>
                                    <p:anim calcmode="lin" valueType="num">
                                      <p:cBhvr>
                                        <p:cTn id="68" dur="1000" fill="hold"/>
                                        <p:tgtEl>
                                          <p:spTgt spid="368"/>
                                        </p:tgtEl>
                                        <p:attrNameLst>
                                          <p:attrName>ppt_h</p:attrName>
                                        </p:attrNameLst>
                                      </p:cBhvr>
                                      <p:tavLst>
                                        <p:tav tm="0">
                                          <p:val>
                                            <p:fltVal val="0"/>
                                          </p:val>
                                        </p:tav>
                                        <p:tav tm="100000">
                                          <p:val>
                                            <p:strVal val="#ppt_h"/>
                                          </p:val>
                                        </p:tav>
                                      </p:tavLst>
                                    </p:anim>
                                    <p:anim calcmode="lin" valueType="num">
                                      <p:cBhvr>
                                        <p:cTn id="69" dur="1000" fill="hold"/>
                                        <p:tgtEl>
                                          <p:spTgt spid="368"/>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68"/>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2000"/>
                            </p:stCondLst>
                            <p:childTnLst>
                              <p:par>
                                <p:cTn id="72" presetClass="exit" nodeType="afterEffect" presetSubtype="0" presetID="1" grpId="13" fill="hold">
                                  <p:stCondLst>
                                    <p:cond delay="0"/>
                                  </p:stCondLst>
                                  <p:iterate type="el" backwards="0">
                                    <p:tmAbs val="0"/>
                                  </p:iterate>
                                  <p:childTnLst>
                                    <p:set>
                                      <p:cBhvr>
                                        <p:cTn id="73" fill="hold">
                                          <p:stCondLst>
                                            <p:cond delay="0"/>
                                          </p:stCondLst>
                                        </p:cTn>
                                        <p:tgtEl>
                                          <p:spTgt spid="3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6"/>
      <p:bldP build="whole" bldLvl="1" animBg="1" rev="0" advAuto="0" spid="364" grpId="5"/>
      <p:bldP build="whole" bldLvl="1" animBg="1" rev="0" advAuto="0" spid="362" grpId="1"/>
      <p:bldP build="whole" bldLvl="1" animBg="1" rev="0" advAuto="0" spid="367" grpId="11"/>
      <p:bldP build="whole" bldLvl="1" animBg="1" rev="0" advAuto="0" spid="365" grpId="7"/>
      <p:bldP build="whole" bldLvl="1" animBg="1" rev="0" advAuto="0" spid="369" grpId="8"/>
      <p:bldP build="whole" bldLvl="1" animBg="1" rev="0" advAuto="0" spid="366" grpId="10"/>
      <p:bldP build="p" bldLvl="5" animBg="1" rev="0" advAuto="0" spid="363" grpId="3"/>
      <p:bldP build="whole" bldLvl="1" animBg="1" rev="0" advAuto="0" spid="365" grpId="4"/>
      <p:bldP build="whole" bldLvl="1" animBg="1" rev="0" advAuto="0" spid="361" grpId="2"/>
      <p:bldP build="whole" bldLvl="1" animBg="1" rev="0" advAuto="0" spid="370" grpId="9"/>
      <p:bldP build="whole" bldLvl="1" animBg="1" rev="0" advAuto="0" spid="370" grpId="13"/>
      <p:bldP build="whole" bldLvl="1" animBg="1" rev="0" advAuto="0" spid="368" grpId="1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342900" y="-246740"/>
            <a:ext cx="13423900" cy="56896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75" name="Shape 375"/>
          <p:cNvSpPr/>
          <p:nvPr/>
        </p:nvSpPr>
        <p:spPr>
          <a:xfrm>
            <a:off x="-38100" y="5435600"/>
            <a:ext cx="13068300" cy="36449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76"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377" name="rush box presentation.png"/>
          <p:cNvPicPr>
            <a:picLocks noChangeAspect="1"/>
          </p:cNvPicPr>
          <p:nvPr/>
        </p:nvPicPr>
        <p:blipFill>
          <a:blip r:embed="rId4">
            <a:extLst/>
          </a:blip>
          <a:stretch>
            <a:fillRect/>
          </a:stretch>
        </p:blipFill>
        <p:spPr>
          <a:xfrm>
            <a:off x="431800" y="2120900"/>
            <a:ext cx="5905501" cy="7249001"/>
          </a:xfrm>
          <a:prstGeom prst="rect">
            <a:avLst/>
          </a:prstGeom>
          <a:ln w="12700">
            <a:miter lim="400000"/>
          </a:ln>
        </p:spPr>
      </p:pic>
      <p:sp>
        <p:nvSpPr>
          <p:cNvPr id="378" name="Shape 378"/>
          <p:cNvSpPr/>
          <p:nvPr/>
        </p:nvSpPr>
        <p:spPr>
          <a:xfrm>
            <a:off x="1927082" y="2281681"/>
            <a:ext cx="128524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Fast Track</a:t>
            </a:r>
          </a:p>
        </p:txBody>
      </p:sp>
      <p:sp>
        <p:nvSpPr>
          <p:cNvPr id="379" name="Shape 379"/>
          <p:cNvSpPr/>
          <p:nvPr/>
        </p:nvSpPr>
        <p:spPr>
          <a:xfrm>
            <a:off x="6502400" y="3300238"/>
            <a:ext cx="12954000" cy="2076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3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Expedited machining/assembly/shipping</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3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Fee is based on costs incurred</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3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Not on time? No Fast Track charge. </a:t>
            </a:r>
            <a:endParaRPr baseline="12500" sz="2400">
              <a:solidFill>
                <a:srgbClr val="303030"/>
              </a:solidFill>
              <a:latin typeface="Helvetica Neue Light"/>
              <a:ea typeface="Helvetica Neue Light"/>
              <a:cs typeface="Helvetica Neue Light"/>
              <a:sym typeface="Helvetica Neue Light"/>
            </a:endParaRPr>
          </a:p>
        </p:txBody>
      </p:sp>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78"/>
                                        </p:tgtEl>
                                        <p:attrNameLst>
                                          <p:attrName>style.visibility</p:attrName>
                                        </p:attrNameLst>
                                      </p:cBhvr>
                                      <p:to>
                                        <p:strVal val="visible"/>
                                      </p:to>
                                    </p:set>
                                    <p:anim calcmode="lin" valueType="num">
                                      <p:cBhvr>
                                        <p:cTn id="7" dur="1000" fill="hold"/>
                                        <p:tgtEl>
                                          <p:spTgt spid="378"/>
                                        </p:tgtEl>
                                        <p:attrNameLst>
                                          <p:attrName>ppt_w</p:attrName>
                                        </p:attrNameLst>
                                      </p:cBhvr>
                                      <p:tavLst>
                                        <p:tav tm="0">
                                          <p:val>
                                            <p:fltVal val="0"/>
                                          </p:val>
                                        </p:tav>
                                        <p:tav tm="100000">
                                          <p:val>
                                            <p:strVal val="#ppt_w"/>
                                          </p:val>
                                        </p:tav>
                                      </p:tavLst>
                                    </p:anim>
                                    <p:anim calcmode="lin" valueType="num">
                                      <p:cBhvr>
                                        <p:cTn id="8" dur="1000" fill="hold"/>
                                        <p:tgtEl>
                                          <p:spTgt spid="37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77"/>
                                        </p:tgtEl>
                                        <p:attrNameLst>
                                          <p:attrName>style.visibility</p:attrName>
                                        </p:attrNameLst>
                                      </p:cBhvr>
                                      <p:to>
                                        <p:strVal val="visible"/>
                                      </p:to>
                                    </p:set>
                                    <p:anim calcmode="lin" valueType="num">
                                      <p:cBhvr>
                                        <p:cTn id="12" dur="1000" fill="hold"/>
                                        <p:tgtEl>
                                          <p:spTgt spid="377"/>
                                        </p:tgtEl>
                                        <p:attrNameLst>
                                          <p:attrName>ppt_x</p:attrName>
                                        </p:attrNameLst>
                                      </p:cBhvr>
                                      <p:tavLst>
                                        <p:tav tm="0">
                                          <p:val>
                                            <p:strVal val="0-#ppt_w/2"/>
                                          </p:val>
                                        </p:tav>
                                        <p:tav tm="100000">
                                          <p:val>
                                            <p:strVal val="#ppt_x"/>
                                          </p:val>
                                        </p:tav>
                                      </p:tavLst>
                                    </p:anim>
                                    <p:anim calcmode="lin" valueType="num">
                                      <p:cBhvr>
                                        <p:cTn id="13" dur="1000" fill="hold"/>
                                        <p:tgtEl>
                                          <p:spTgt spid="37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79">
                                            <p:bg/>
                                          </p:spTgt>
                                        </p:tgtEl>
                                        <p:attrNameLst>
                                          <p:attrName>style.visibility</p:attrName>
                                        </p:attrNameLst>
                                      </p:cBhvr>
                                      <p:to>
                                        <p:strVal val="visible"/>
                                      </p:to>
                                    </p:set>
                                    <p:animEffect filter="dissolve" transition="in">
                                      <p:cBhvr>
                                        <p:cTn id="18" dur="1000"/>
                                        <p:tgtEl>
                                          <p:spTgt spid="379">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379">
                                            <p:txEl>
                                              <p:pRg st="0" end="0"/>
                                            </p:txEl>
                                          </p:spTgt>
                                        </p:tgtEl>
                                        <p:attrNameLst>
                                          <p:attrName>style.visibility</p:attrName>
                                        </p:attrNameLst>
                                      </p:cBhvr>
                                      <p:to>
                                        <p:strVal val="visible"/>
                                      </p:to>
                                    </p:set>
                                    <p:animEffect filter="dissolve" transition="in">
                                      <p:cBhvr>
                                        <p:cTn id="21" dur="1000"/>
                                        <p:tgtEl>
                                          <p:spTgt spid="37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3" fill="hold">
                                  <p:stCondLst>
                                    <p:cond delay="0"/>
                                  </p:stCondLst>
                                  <p:iterate type="el" backwards="0">
                                    <p:tmAbs val="0"/>
                                  </p:iterate>
                                  <p:childTnLst>
                                    <p:set>
                                      <p:cBhvr>
                                        <p:cTn id="25" fill="hold"/>
                                        <p:tgtEl>
                                          <p:spTgt spid="379">
                                            <p:txEl>
                                              <p:pRg st="1" end="1"/>
                                            </p:txEl>
                                          </p:spTgt>
                                        </p:tgtEl>
                                        <p:attrNameLst>
                                          <p:attrName>style.visibility</p:attrName>
                                        </p:attrNameLst>
                                      </p:cBhvr>
                                      <p:to>
                                        <p:strVal val="visible"/>
                                      </p:to>
                                    </p:set>
                                    <p:animEffect filter="dissolve" transition="in">
                                      <p:cBhvr>
                                        <p:cTn id="26" dur="1000"/>
                                        <p:tgtEl>
                                          <p:spTgt spid="37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379">
                                            <p:txEl>
                                              <p:pRg st="2" end="2"/>
                                            </p:txEl>
                                          </p:spTgt>
                                        </p:tgtEl>
                                        <p:attrNameLst>
                                          <p:attrName>style.visibility</p:attrName>
                                        </p:attrNameLst>
                                      </p:cBhvr>
                                      <p:to>
                                        <p:strVal val="visible"/>
                                      </p:to>
                                    </p:set>
                                    <p:animEffect filter="dissolve" transition="in">
                                      <p:cBhvr>
                                        <p:cTn id="31" dur="1000"/>
                                        <p:tgtEl>
                                          <p:spTgt spid="37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3" fill="hold">
                                  <p:stCondLst>
                                    <p:cond delay="0"/>
                                  </p:stCondLst>
                                  <p:iterate type="el" backwards="0">
                                    <p:tmAbs val="0"/>
                                  </p:iterate>
                                  <p:childTnLst>
                                    <p:set>
                                      <p:cBhvr>
                                        <p:cTn id="35" fill="hold"/>
                                        <p:tgtEl>
                                          <p:spTgt spid="379">
                                            <p:txEl>
                                              <p:pRg st="3" end="3"/>
                                            </p:txEl>
                                          </p:spTgt>
                                        </p:tgtEl>
                                        <p:attrNameLst>
                                          <p:attrName>style.visibility</p:attrName>
                                        </p:attrNameLst>
                                      </p:cBhvr>
                                      <p:to>
                                        <p:strVal val="visible"/>
                                      </p:to>
                                    </p:set>
                                    <p:animEffect filter="dissolve" transition="in">
                                      <p:cBhvr>
                                        <p:cTn id="36" dur="1000"/>
                                        <p:tgtEl>
                                          <p:spTgt spid="37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7" grpId="2"/>
      <p:bldP build="p" bldLvl="5" animBg="1" rev="0" advAuto="0" spid="379" grpId="3"/>
      <p:bldP build="whole" bldLvl="1" animBg="1" rev="0" advAuto="0" spid="378"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84" name="Shape 384"/>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85" name="Shape 385"/>
          <p:cNvSpPr/>
          <p:nvPr/>
        </p:nvSpPr>
        <p:spPr>
          <a:xfrm>
            <a:off x="-50800" y="991869"/>
            <a:ext cx="129159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Design Specifications</a:t>
            </a:r>
          </a:p>
        </p:txBody>
      </p:sp>
      <p:pic>
        <p:nvPicPr>
          <p:cNvPr id="386"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387" name="Cutout 3 way diverter with reflection.tiff"/>
          <p:cNvPicPr>
            <a:picLocks noChangeAspect="1"/>
          </p:cNvPicPr>
          <p:nvPr/>
        </p:nvPicPr>
        <p:blipFill>
          <a:blip r:embed="rId4">
            <a:extLst/>
          </a:blip>
          <a:stretch>
            <a:fillRect/>
          </a:stretch>
        </p:blipFill>
        <p:spPr>
          <a:xfrm>
            <a:off x="1016000" y="3806056"/>
            <a:ext cx="1425513" cy="5270501"/>
          </a:xfrm>
          <a:prstGeom prst="rect">
            <a:avLst/>
          </a:prstGeom>
          <a:ln w="12700">
            <a:miter lim="400000"/>
          </a:ln>
        </p:spPr>
      </p:pic>
      <p:sp>
        <p:nvSpPr>
          <p:cNvPr id="388" name="Shape 388"/>
          <p:cNvSpPr/>
          <p:nvPr/>
        </p:nvSpPr>
        <p:spPr>
          <a:xfrm>
            <a:off x="3276600" y="2501645"/>
            <a:ext cx="8661400" cy="341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ASME B16.34, B16.5, B16.10, B16.11, B16.20</a:t>
            </a:r>
            <a:endParaRPr sz="2600">
              <a:solidFill>
                <a:srgbClr val="242424"/>
              </a:solidFill>
              <a:latin typeface="Helvetica Neue Light"/>
              <a:ea typeface="Helvetica Neue Light"/>
              <a:cs typeface="Helvetica Neue Light"/>
              <a:sym typeface="Helvetica Neue Light"/>
            </a:endParaRPr>
          </a:p>
          <a:p>
            <a:pPr marL="950975" indent="-366775"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API 608, 598</a:t>
            </a:r>
            <a:endParaRPr sz="2600">
              <a:solidFill>
                <a:srgbClr val="242424"/>
              </a:solidFill>
              <a:latin typeface="Helvetica Neue Light"/>
              <a:ea typeface="Helvetica Neue Light"/>
              <a:cs typeface="Helvetica Neue Light"/>
              <a:sym typeface="Helvetica Neue Light"/>
            </a:endParaRPr>
          </a:p>
          <a:p>
            <a:pPr marL="950975" indent="-366775"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MSS SP-25, SP-54, SP-55</a:t>
            </a:r>
            <a:endParaRPr sz="2600">
              <a:solidFill>
                <a:srgbClr val="242424"/>
              </a:solidFill>
              <a:latin typeface="Helvetica Neue Light"/>
              <a:ea typeface="Helvetica Neue Light"/>
              <a:cs typeface="Helvetica Neue Light"/>
              <a:sym typeface="Helvetica Neue Light"/>
            </a:endParaRPr>
          </a:p>
          <a:p>
            <a:pPr marL="950975" indent="-366775"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ASTM A193/A 194M-96b, A194/A 194M-96</a:t>
            </a:r>
            <a:endParaRPr sz="2600">
              <a:solidFill>
                <a:srgbClr val="242424"/>
              </a:solidFill>
              <a:latin typeface="Helvetica Neue Light"/>
              <a:ea typeface="Helvetica Neue Light"/>
              <a:cs typeface="Helvetica Neue Light"/>
              <a:sym typeface="Helvetica Neue Light"/>
            </a:endParaRPr>
          </a:p>
          <a:p>
            <a:pPr marL="950975" indent="-366775"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CRN 0911851.34567890YT</a:t>
            </a:r>
            <a:endParaRPr sz="2600">
              <a:solidFill>
                <a:srgbClr val="242424"/>
              </a:solidFill>
              <a:latin typeface="Helvetica Neue Light"/>
              <a:ea typeface="Helvetica Neue Light"/>
              <a:cs typeface="Helvetica Neue Light"/>
              <a:sym typeface="Helvetica Neue Light"/>
            </a:endParaRPr>
          </a:p>
          <a:p>
            <a:pPr marL="950975" indent="-366775"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ISO 9001:2000</a:t>
            </a:r>
            <a:endParaRPr sz="2600">
              <a:solidFill>
                <a:srgbClr val="242424"/>
              </a:solidFill>
              <a:latin typeface="Helvetica Neue Light"/>
              <a:ea typeface="Helvetica Neue Light"/>
              <a:cs typeface="Helvetica Neue Light"/>
              <a:sym typeface="Helvetica Neue Light"/>
            </a:endParaRPr>
          </a:p>
          <a:p>
            <a:pPr marL="584200" algn="l">
              <a:lnSpc>
                <a:spcPct val="120000"/>
              </a:lnSpc>
              <a:buFont typeface="Arial"/>
              <a:defRPr sz="4000">
                <a:solidFill>
                  <a:srgbClr val="FFFFFF"/>
                </a:solidFill>
              </a:defRPr>
            </a:pPr>
            <a:r>
              <a:rPr sz="2600">
                <a:solidFill>
                  <a:srgbClr val="242424"/>
                </a:solidFill>
                <a:latin typeface="Helvetica Neue Light"/>
                <a:ea typeface="Helvetica Neue Light"/>
                <a:cs typeface="Helvetica Neue Light"/>
                <a:sym typeface="Helvetica Neue Light"/>
              </a:rPr>
              <a:t>Customer Specified</a:t>
            </a:r>
          </a:p>
        </p:txBody>
      </p:sp>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85"/>
                                        </p:tgtEl>
                                        <p:attrNameLst>
                                          <p:attrName>style.visibility</p:attrName>
                                        </p:attrNameLst>
                                      </p:cBhvr>
                                      <p:to>
                                        <p:strVal val="visible"/>
                                      </p:to>
                                    </p:set>
                                    <p:anim calcmode="lin" valueType="num">
                                      <p:cBhvr>
                                        <p:cTn id="7" dur="1000" fill="hold"/>
                                        <p:tgtEl>
                                          <p:spTgt spid="385"/>
                                        </p:tgtEl>
                                        <p:attrNameLst>
                                          <p:attrName>ppt_w</p:attrName>
                                        </p:attrNameLst>
                                      </p:cBhvr>
                                      <p:tavLst>
                                        <p:tav tm="0">
                                          <p:val>
                                            <p:fltVal val="0"/>
                                          </p:val>
                                        </p:tav>
                                        <p:tav tm="100000">
                                          <p:val>
                                            <p:strVal val="#ppt_w"/>
                                          </p:val>
                                        </p:tav>
                                      </p:tavLst>
                                    </p:anim>
                                    <p:anim calcmode="lin" valueType="num">
                                      <p:cBhvr>
                                        <p:cTn id="8" dur="1000" fill="hold"/>
                                        <p:tgtEl>
                                          <p:spTgt spid="38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87"/>
                                        </p:tgtEl>
                                        <p:attrNameLst>
                                          <p:attrName>style.visibility</p:attrName>
                                        </p:attrNameLst>
                                      </p:cBhvr>
                                      <p:to>
                                        <p:strVal val="visible"/>
                                      </p:to>
                                    </p:set>
                                    <p:anim calcmode="lin" valueType="num">
                                      <p:cBhvr>
                                        <p:cTn id="12" dur="1000" fill="hold"/>
                                        <p:tgtEl>
                                          <p:spTgt spid="387"/>
                                        </p:tgtEl>
                                        <p:attrNameLst>
                                          <p:attrName>ppt_x</p:attrName>
                                        </p:attrNameLst>
                                      </p:cBhvr>
                                      <p:tavLst>
                                        <p:tav tm="0">
                                          <p:val>
                                            <p:strVal val="0-#ppt_w/2"/>
                                          </p:val>
                                        </p:tav>
                                        <p:tav tm="100000">
                                          <p:val>
                                            <p:strVal val="#ppt_x"/>
                                          </p:val>
                                        </p:tav>
                                      </p:tavLst>
                                    </p:anim>
                                    <p:anim calcmode="lin" valueType="num">
                                      <p:cBhvr>
                                        <p:cTn id="13" dur="1000" fill="hold"/>
                                        <p:tgtEl>
                                          <p:spTgt spid="38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88"/>
                                        </p:tgtEl>
                                        <p:attrNameLst>
                                          <p:attrName>style.visibility</p:attrName>
                                        </p:attrNameLst>
                                      </p:cBhvr>
                                      <p:to>
                                        <p:strVal val="visible"/>
                                      </p:to>
                                    </p:set>
                                    <p:animEffect filter="dissolve" transition="in">
                                      <p:cBhvr>
                                        <p:cTn id="18"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 grpId="3"/>
      <p:bldP build="whole" bldLvl="1" animBg="1" rev="0" advAuto="0" spid="385" grpId="1"/>
      <p:bldP build="whole" bldLvl="1" animBg="1" rev="0" advAuto="0" spid="387"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93" name="Shape 393"/>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94"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395" name="Cutout 3 way diverter with reflection.tiff"/>
          <p:cNvPicPr>
            <a:picLocks noChangeAspect="1"/>
          </p:cNvPicPr>
          <p:nvPr/>
        </p:nvPicPr>
        <p:blipFill>
          <a:blip r:embed="rId4">
            <a:extLst/>
          </a:blip>
          <a:stretch>
            <a:fillRect/>
          </a:stretch>
        </p:blipFill>
        <p:spPr>
          <a:xfrm>
            <a:off x="1016000" y="3806056"/>
            <a:ext cx="1425513" cy="5270501"/>
          </a:xfrm>
          <a:prstGeom prst="rect">
            <a:avLst/>
          </a:prstGeom>
          <a:ln w="12700">
            <a:miter lim="400000"/>
          </a:ln>
        </p:spPr>
      </p:pic>
      <p:sp>
        <p:nvSpPr>
          <p:cNvPr id="396" name="Shape 396"/>
          <p:cNvSpPr/>
          <p:nvPr/>
        </p:nvSpPr>
        <p:spPr>
          <a:xfrm>
            <a:off x="3937000" y="2573983"/>
            <a:ext cx="6985000" cy="3176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40000"/>
              </a:lnSpc>
              <a:buFont typeface="Arial"/>
              <a:defRPr sz="3800"/>
            </a:pPr>
            <a:r>
              <a:rPr baseline="10714" sz="2800">
                <a:solidFill>
                  <a:srgbClr val="303030"/>
                </a:solidFill>
                <a:latin typeface="Helvetica Neue Light"/>
                <a:ea typeface="Helvetica Neue Light"/>
                <a:cs typeface="Helvetica Neue Light"/>
                <a:sym typeface="Helvetica Neue Light"/>
              </a:rPr>
              <a:t>Designs that outperform</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40000"/>
              </a:lnSpc>
              <a:buFont typeface="Arial"/>
              <a:defRPr sz="3800"/>
            </a:pPr>
            <a:r>
              <a:rPr baseline="10714" sz="2800">
                <a:solidFill>
                  <a:srgbClr val="303030"/>
                </a:solidFill>
                <a:latin typeface="Helvetica Neue Light"/>
                <a:ea typeface="Helvetica Neue Light"/>
                <a:cs typeface="Helvetica Neue Light"/>
                <a:sym typeface="Helvetica Neue Light"/>
              </a:rPr>
              <a:t>Wide range of options</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40000"/>
              </a:lnSpc>
              <a:buFont typeface="Arial"/>
              <a:defRPr sz="3800"/>
            </a:pPr>
            <a:r>
              <a:rPr baseline="10714" sz="2800">
                <a:solidFill>
                  <a:srgbClr val="303030"/>
                </a:solidFill>
                <a:latin typeface="Helvetica Neue Light"/>
                <a:ea typeface="Helvetica Neue Light"/>
                <a:cs typeface="Helvetica Neue Light"/>
                <a:sym typeface="Helvetica Neue Light"/>
              </a:rPr>
              <a:t>Severe service specialists</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40000"/>
              </a:lnSpc>
              <a:buFont typeface="Arial"/>
              <a:defRPr sz="3800"/>
            </a:pPr>
            <a:r>
              <a:rPr baseline="10714" sz="2800">
                <a:solidFill>
                  <a:srgbClr val="303030"/>
                </a:solidFill>
                <a:latin typeface="Helvetica Neue Light"/>
                <a:ea typeface="Helvetica Neue Light"/>
                <a:cs typeface="Helvetica Neue Light"/>
                <a:sym typeface="Helvetica Neue Light"/>
              </a:rPr>
              <a:t>Exceptional customer service</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40000"/>
              </a:lnSpc>
              <a:buFont typeface="Arial"/>
              <a:defRPr sz="3800"/>
            </a:pPr>
            <a:r>
              <a:rPr baseline="10714" sz="2800">
                <a:solidFill>
                  <a:srgbClr val="303030"/>
                </a:solidFill>
                <a:latin typeface="Helvetica Neue Light"/>
                <a:ea typeface="Helvetica Neue Light"/>
                <a:cs typeface="Helvetica Neue Light"/>
                <a:sym typeface="Helvetica Neue Light"/>
              </a:rPr>
              <a:t>Superior delivery</a:t>
            </a:r>
          </a:p>
        </p:txBody>
      </p:sp>
      <p:sp>
        <p:nvSpPr>
          <p:cNvPr id="397" name="Shape 397"/>
          <p:cNvSpPr/>
          <p:nvPr/>
        </p:nvSpPr>
        <p:spPr>
          <a:xfrm>
            <a:off x="50800" y="921258"/>
            <a:ext cx="129032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The Gosco Advantage</a:t>
            </a:r>
          </a:p>
        </p:txBody>
      </p:sp>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97"/>
                                        </p:tgtEl>
                                        <p:attrNameLst>
                                          <p:attrName>style.visibility</p:attrName>
                                        </p:attrNameLst>
                                      </p:cBhvr>
                                      <p:to>
                                        <p:strVal val="visible"/>
                                      </p:to>
                                    </p:set>
                                    <p:anim calcmode="lin" valueType="num">
                                      <p:cBhvr>
                                        <p:cTn id="7" dur="1000" fill="hold"/>
                                        <p:tgtEl>
                                          <p:spTgt spid="397"/>
                                        </p:tgtEl>
                                        <p:attrNameLst>
                                          <p:attrName>ppt_w</p:attrName>
                                        </p:attrNameLst>
                                      </p:cBhvr>
                                      <p:tavLst>
                                        <p:tav tm="0">
                                          <p:val>
                                            <p:fltVal val="0"/>
                                          </p:val>
                                        </p:tav>
                                        <p:tav tm="100000">
                                          <p:val>
                                            <p:strVal val="#ppt_w"/>
                                          </p:val>
                                        </p:tav>
                                      </p:tavLst>
                                    </p:anim>
                                    <p:anim calcmode="lin" valueType="num">
                                      <p:cBhvr>
                                        <p:cTn id="8" dur="1000" fill="hold"/>
                                        <p:tgtEl>
                                          <p:spTgt spid="39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95"/>
                                        </p:tgtEl>
                                        <p:attrNameLst>
                                          <p:attrName>style.visibility</p:attrName>
                                        </p:attrNameLst>
                                      </p:cBhvr>
                                      <p:to>
                                        <p:strVal val="visible"/>
                                      </p:to>
                                    </p:set>
                                    <p:anim calcmode="lin" valueType="num">
                                      <p:cBhvr>
                                        <p:cTn id="12" dur="1000" fill="hold"/>
                                        <p:tgtEl>
                                          <p:spTgt spid="395"/>
                                        </p:tgtEl>
                                        <p:attrNameLst>
                                          <p:attrName>ppt_x</p:attrName>
                                        </p:attrNameLst>
                                      </p:cBhvr>
                                      <p:tavLst>
                                        <p:tav tm="0">
                                          <p:val>
                                            <p:strVal val="0-#ppt_w/2"/>
                                          </p:val>
                                        </p:tav>
                                        <p:tav tm="100000">
                                          <p:val>
                                            <p:strVal val="#ppt_x"/>
                                          </p:val>
                                        </p:tav>
                                      </p:tavLst>
                                    </p:anim>
                                    <p:anim calcmode="lin" valueType="num">
                                      <p:cBhvr>
                                        <p:cTn id="13" dur="1000" fill="hold"/>
                                        <p:tgtEl>
                                          <p:spTgt spid="39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96">
                                            <p:bg/>
                                          </p:spTgt>
                                        </p:tgtEl>
                                        <p:attrNameLst>
                                          <p:attrName>style.visibility</p:attrName>
                                        </p:attrNameLst>
                                      </p:cBhvr>
                                      <p:to>
                                        <p:strVal val="visible"/>
                                      </p:to>
                                    </p:set>
                                    <p:animEffect filter="dissolve" transition="in">
                                      <p:cBhvr>
                                        <p:cTn id="18" dur="1000"/>
                                        <p:tgtEl>
                                          <p:spTgt spid="396">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396">
                                            <p:txEl>
                                              <p:pRg st="0" end="0"/>
                                            </p:txEl>
                                          </p:spTgt>
                                        </p:tgtEl>
                                        <p:attrNameLst>
                                          <p:attrName>style.visibility</p:attrName>
                                        </p:attrNameLst>
                                      </p:cBhvr>
                                      <p:to>
                                        <p:strVal val="visible"/>
                                      </p:to>
                                    </p:set>
                                    <p:animEffect filter="dissolve" transition="in">
                                      <p:cBhvr>
                                        <p:cTn id="21" dur="1000"/>
                                        <p:tgtEl>
                                          <p:spTgt spid="39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3" fill="hold">
                                  <p:stCondLst>
                                    <p:cond delay="0"/>
                                  </p:stCondLst>
                                  <p:iterate type="el" backwards="0">
                                    <p:tmAbs val="0"/>
                                  </p:iterate>
                                  <p:childTnLst>
                                    <p:set>
                                      <p:cBhvr>
                                        <p:cTn id="25" fill="hold"/>
                                        <p:tgtEl>
                                          <p:spTgt spid="396">
                                            <p:txEl>
                                              <p:pRg st="1" end="1"/>
                                            </p:txEl>
                                          </p:spTgt>
                                        </p:tgtEl>
                                        <p:attrNameLst>
                                          <p:attrName>style.visibility</p:attrName>
                                        </p:attrNameLst>
                                      </p:cBhvr>
                                      <p:to>
                                        <p:strVal val="visible"/>
                                      </p:to>
                                    </p:set>
                                    <p:animEffect filter="dissolve" transition="in">
                                      <p:cBhvr>
                                        <p:cTn id="26" dur="1000"/>
                                        <p:tgtEl>
                                          <p:spTgt spid="39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396">
                                            <p:txEl>
                                              <p:pRg st="2" end="2"/>
                                            </p:txEl>
                                          </p:spTgt>
                                        </p:tgtEl>
                                        <p:attrNameLst>
                                          <p:attrName>style.visibility</p:attrName>
                                        </p:attrNameLst>
                                      </p:cBhvr>
                                      <p:to>
                                        <p:strVal val="visible"/>
                                      </p:to>
                                    </p:set>
                                    <p:animEffect filter="dissolve" transition="in">
                                      <p:cBhvr>
                                        <p:cTn id="31" dur="1000"/>
                                        <p:tgtEl>
                                          <p:spTgt spid="39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3" fill="hold">
                                  <p:stCondLst>
                                    <p:cond delay="0"/>
                                  </p:stCondLst>
                                  <p:iterate type="el" backwards="0">
                                    <p:tmAbs val="0"/>
                                  </p:iterate>
                                  <p:childTnLst>
                                    <p:set>
                                      <p:cBhvr>
                                        <p:cTn id="35" fill="hold"/>
                                        <p:tgtEl>
                                          <p:spTgt spid="396">
                                            <p:txEl>
                                              <p:pRg st="3" end="3"/>
                                            </p:txEl>
                                          </p:spTgt>
                                        </p:tgtEl>
                                        <p:attrNameLst>
                                          <p:attrName>style.visibility</p:attrName>
                                        </p:attrNameLst>
                                      </p:cBhvr>
                                      <p:to>
                                        <p:strVal val="visible"/>
                                      </p:to>
                                    </p:set>
                                    <p:animEffect filter="dissolve" transition="in">
                                      <p:cBhvr>
                                        <p:cTn id="36" dur="1000"/>
                                        <p:tgtEl>
                                          <p:spTgt spid="39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3" fill="hold">
                                  <p:stCondLst>
                                    <p:cond delay="0"/>
                                  </p:stCondLst>
                                  <p:iterate type="el" backwards="0">
                                    <p:tmAbs val="0"/>
                                  </p:iterate>
                                  <p:childTnLst>
                                    <p:set>
                                      <p:cBhvr>
                                        <p:cTn id="40" fill="hold"/>
                                        <p:tgtEl>
                                          <p:spTgt spid="396">
                                            <p:txEl>
                                              <p:pRg st="4" end="4"/>
                                            </p:txEl>
                                          </p:spTgt>
                                        </p:tgtEl>
                                        <p:attrNameLst>
                                          <p:attrName>style.visibility</p:attrName>
                                        </p:attrNameLst>
                                      </p:cBhvr>
                                      <p:to>
                                        <p:strVal val="visible"/>
                                      </p:to>
                                    </p:set>
                                    <p:animEffect filter="dissolve" transition="in">
                                      <p:cBhvr>
                                        <p:cTn id="41" dur="1000"/>
                                        <p:tgtEl>
                                          <p:spTgt spid="39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6" grpId="3"/>
      <p:bldP build="whole" bldLvl="1" animBg="1" rev="0" advAuto="0" spid="397" grpId="1"/>
      <p:bldP build="whole" bldLvl="1" animBg="1" rev="0" advAuto="0" spid="395"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nvSpPr>
        <p:spPr>
          <a:xfrm flipH="1" rot="10800000">
            <a:off x="-215900" y="-56240"/>
            <a:ext cx="13423900" cy="98044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402" name="Shape 402"/>
          <p:cNvSpPr/>
          <p:nvPr/>
        </p:nvSpPr>
        <p:spPr>
          <a:xfrm>
            <a:off x="60182" y="612393"/>
            <a:ext cx="128905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Satisfied Gosco Customers</a:t>
            </a:r>
          </a:p>
        </p:txBody>
      </p:sp>
      <p:pic>
        <p:nvPicPr>
          <p:cNvPr id="403" name="Husky.pdf"/>
          <p:cNvPicPr>
            <a:picLocks noChangeAspect="1"/>
          </p:cNvPicPr>
          <p:nvPr/>
        </p:nvPicPr>
        <p:blipFill>
          <a:blip r:embed="rId3">
            <a:extLst/>
          </a:blip>
          <a:stretch>
            <a:fillRect/>
          </a:stretch>
        </p:blipFill>
        <p:spPr>
          <a:xfrm>
            <a:off x="762000" y="7912100"/>
            <a:ext cx="2857501" cy="600725"/>
          </a:xfrm>
          <a:prstGeom prst="rect">
            <a:avLst/>
          </a:prstGeom>
          <a:ln w="12700">
            <a:miter lim="400000"/>
          </a:ln>
        </p:spPr>
      </p:pic>
      <p:pic>
        <p:nvPicPr>
          <p:cNvPr id="404" name="Bayer.pdf"/>
          <p:cNvPicPr>
            <a:picLocks noChangeAspect="1"/>
          </p:cNvPicPr>
          <p:nvPr/>
        </p:nvPicPr>
        <p:blipFill>
          <a:blip r:embed="rId4">
            <a:extLst/>
          </a:blip>
          <a:stretch>
            <a:fillRect/>
          </a:stretch>
        </p:blipFill>
        <p:spPr>
          <a:xfrm>
            <a:off x="2921000" y="2533875"/>
            <a:ext cx="3533193" cy="1219201"/>
          </a:xfrm>
          <a:prstGeom prst="rect">
            <a:avLst/>
          </a:prstGeom>
          <a:ln w="12700">
            <a:miter lim="400000"/>
          </a:ln>
        </p:spPr>
      </p:pic>
      <p:pic>
        <p:nvPicPr>
          <p:cNvPr id="405" name="NASA.pdf"/>
          <p:cNvPicPr>
            <a:picLocks noChangeAspect="1"/>
          </p:cNvPicPr>
          <p:nvPr/>
        </p:nvPicPr>
        <p:blipFill>
          <a:blip r:embed="rId5">
            <a:extLst/>
          </a:blip>
          <a:stretch>
            <a:fillRect/>
          </a:stretch>
        </p:blipFill>
        <p:spPr>
          <a:xfrm>
            <a:off x="10321704" y="2146300"/>
            <a:ext cx="2389633" cy="2017912"/>
          </a:xfrm>
          <a:prstGeom prst="rect">
            <a:avLst/>
          </a:prstGeom>
          <a:ln w="12700">
            <a:miter lim="400000"/>
          </a:ln>
        </p:spPr>
      </p:pic>
      <p:pic>
        <p:nvPicPr>
          <p:cNvPr id="406" name="General_Electric black .pdf"/>
          <p:cNvPicPr>
            <a:picLocks noChangeAspect="1"/>
          </p:cNvPicPr>
          <p:nvPr/>
        </p:nvPicPr>
        <p:blipFill>
          <a:blip r:embed="rId6">
            <a:extLst/>
          </a:blip>
          <a:stretch>
            <a:fillRect/>
          </a:stretch>
        </p:blipFill>
        <p:spPr>
          <a:xfrm>
            <a:off x="9829800" y="6667500"/>
            <a:ext cx="2374900" cy="2374900"/>
          </a:xfrm>
          <a:prstGeom prst="rect">
            <a:avLst/>
          </a:prstGeom>
          <a:ln w="12700">
            <a:miter lim="400000"/>
          </a:ln>
        </p:spPr>
      </p:pic>
      <p:pic>
        <p:nvPicPr>
          <p:cNvPr id="407" name="Texas_Instruments black.pdf"/>
          <p:cNvPicPr>
            <a:picLocks noChangeAspect="1"/>
          </p:cNvPicPr>
          <p:nvPr/>
        </p:nvPicPr>
        <p:blipFill>
          <a:blip r:embed="rId7">
            <a:extLst/>
          </a:blip>
          <a:stretch>
            <a:fillRect/>
          </a:stretch>
        </p:blipFill>
        <p:spPr>
          <a:xfrm>
            <a:off x="9004300" y="4775200"/>
            <a:ext cx="3069772" cy="1028700"/>
          </a:xfrm>
          <a:prstGeom prst="rect">
            <a:avLst/>
          </a:prstGeom>
          <a:ln w="12700">
            <a:miter lim="400000"/>
          </a:ln>
        </p:spPr>
      </p:pic>
      <p:pic>
        <p:nvPicPr>
          <p:cNvPr id="408" name="Noranda black.pdf"/>
          <p:cNvPicPr>
            <a:picLocks noChangeAspect="1"/>
          </p:cNvPicPr>
          <p:nvPr/>
        </p:nvPicPr>
        <p:blipFill>
          <a:blip r:embed="rId8">
            <a:extLst/>
          </a:blip>
          <a:stretch>
            <a:fillRect/>
          </a:stretch>
        </p:blipFill>
        <p:spPr>
          <a:xfrm>
            <a:off x="927100" y="2260600"/>
            <a:ext cx="1905001" cy="1778001"/>
          </a:xfrm>
          <a:prstGeom prst="rect">
            <a:avLst/>
          </a:prstGeom>
          <a:ln w="12700">
            <a:miter lim="400000"/>
          </a:ln>
        </p:spPr>
      </p:pic>
      <p:pic>
        <p:nvPicPr>
          <p:cNvPr id="409" name="DuPont black.pdf"/>
          <p:cNvPicPr>
            <a:picLocks noChangeAspect="1"/>
          </p:cNvPicPr>
          <p:nvPr/>
        </p:nvPicPr>
        <p:blipFill>
          <a:blip r:embed="rId9">
            <a:extLst/>
          </a:blip>
          <a:stretch>
            <a:fillRect/>
          </a:stretch>
        </p:blipFill>
        <p:spPr>
          <a:xfrm>
            <a:off x="774700" y="5384800"/>
            <a:ext cx="6248401" cy="1595337"/>
          </a:xfrm>
          <a:prstGeom prst="rect">
            <a:avLst/>
          </a:prstGeom>
          <a:ln w="12700">
            <a:miter lim="400000"/>
          </a:ln>
        </p:spPr>
      </p:pic>
      <p:pic>
        <p:nvPicPr>
          <p:cNvPr id="410" name="Chevron_Phillips.pdf"/>
          <p:cNvPicPr>
            <a:picLocks noChangeAspect="1"/>
          </p:cNvPicPr>
          <p:nvPr/>
        </p:nvPicPr>
        <p:blipFill>
          <a:blip r:embed="rId10">
            <a:extLst/>
          </a:blip>
          <a:stretch>
            <a:fillRect/>
          </a:stretch>
        </p:blipFill>
        <p:spPr>
          <a:xfrm>
            <a:off x="4762500" y="4419600"/>
            <a:ext cx="2717801" cy="1415861"/>
          </a:xfrm>
          <a:prstGeom prst="rect">
            <a:avLst/>
          </a:prstGeom>
          <a:ln w="12700">
            <a:miter lim="400000"/>
          </a:ln>
        </p:spPr>
      </p:pic>
      <p:pic>
        <p:nvPicPr>
          <p:cNvPr id="411" name="Exxon.pdf"/>
          <p:cNvPicPr>
            <a:picLocks noChangeAspect="1"/>
          </p:cNvPicPr>
          <p:nvPr/>
        </p:nvPicPr>
        <p:blipFill>
          <a:blip r:embed="rId11">
            <a:extLst/>
          </a:blip>
          <a:stretch>
            <a:fillRect/>
          </a:stretch>
        </p:blipFill>
        <p:spPr>
          <a:xfrm>
            <a:off x="7035800" y="2616200"/>
            <a:ext cx="2882900" cy="1058693"/>
          </a:xfrm>
          <a:prstGeom prst="rect">
            <a:avLst/>
          </a:prstGeom>
          <a:ln w="12700">
            <a:miter lim="400000"/>
          </a:ln>
        </p:spPr>
      </p:pic>
      <p:pic>
        <p:nvPicPr>
          <p:cNvPr id="412" name="Conoco Phillips logo.pdf"/>
          <p:cNvPicPr>
            <a:picLocks noChangeAspect="1"/>
          </p:cNvPicPr>
          <p:nvPr/>
        </p:nvPicPr>
        <p:blipFill>
          <a:blip r:embed="rId12">
            <a:extLst/>
          </a:blip>
          <a:stretch>
            <a:fillRect/>
          </a:stretch>
        </p:blipFill>
        <p:spPr>
          <a:xfrm>
            <a:off x="4499205" y="7442200"/>
            <a:ext cx="4487334" cy="1206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402"/>
                                        </p:tgtEl>
                                        <p:attrNameLst>
                                          <p:attrName>style.visibility</p:attrName>
                                        </p:attrNameLst>
                                      </p:cBhvr>
                                      <p:to>
                                        <p:strVal val="visible"/>
                                      </p:to>
                                    </p:set>
                                    <p:anim calcmode="lin" valueType="num">
                                      <p:cBhvr>
                                        <p:cTn id="7" dur="1000" fill="hold"/>
                                        <p:tgtEl>
                                          <p:spTgt spid="402"/>
                                        </p:tgtEl>
                                        <p:attrNameLst>
                                          <p:attrName>ppt_w</p:attrName>
                                        </p:attrNameLst>
                                      </p:cBhvr>
                                      <p:tavLst>
                                        <p:tav tm="0">
                                          <p:val>
                                            <p:fltVal val="0"/>
                                          </p:val>
                                        </p:tav>
                                        <p:tav tm="100000">
                                          <p:val>
                                            <p:strVal val="#ppt_w"/>
                                          </p:val>
                                        </p:tav>
                                      </p:tavLst>
                                    </p:anim>
                                    <p:anim calcmode="lin" valueType="num">
                                      <p:cBhvr>
                                        <p:cTn id="8" dur="1000" fill="hold"/>
                                        <p:tgtEl>
                                          <p:spTgt spid="4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04"/>
                                        </p:tgtEl>
                                        <p:attrNameLst>
                                          <p:attrName>style.visibility</p:attrName>
                                        </p:attrNameLst>
                                      </p:cBhvr>
                                      <p:to>
                                        <p:strVal val="visible"/>
                                      </p:to>
                                    </p:set>
                                    <p:anim calcmode="lin" valueType="num">
                                      <p:cBhvr>
                                        <p:cTn id="13" dur="1000" fill="hold"/>
                                        <p:tgtEl>
                                          <p:spTgt spid="404"/>
                                        </p:tgtEl>
                                        <p:attrNameLst>
                                          <p:attrName>ppt_x</p:attrName>
                                        </p:attrNameLst>
                                      </p:cBhvr>
                                      <p:tavLst>
                                        <p:tav tm="0">
                                          <p:val>
                                            <p:strVal val="0-#ppt_w/2"/>
                                          </p:val>
                                        </p:tav>
                                        <p:tav tm="100000">
                                          <p:val>
                                            <p:strVal val="#ppt_x"/>
                                          </p:val>
                                        </p:tav>
                                      </p:tavLst>
                                    </p:anim>
                                    <p:anim calcmode="lin" valueType="num">
                                      <p:cBhvr>
                                        <p:cTn id="14" dur="1000" fill="hold"/>
                                        <p:tgtEl>
                                          <p:spTgt spid="4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406"/>
                                        </p:tgtEl>
                                        <p:attrNameLst>
                                          <p:attrName>style.visibility</p:attrName>
                                        </p:attrNameLst>
                                      </p:cBhvr>
                                      <p:to>
                                        <p:strVal val="visible"/>
                                      </p:to>
                                    </p:set>
                                    <p:anim calcmode="lin" valueType="num">
                                      <p:cBhvr>
                                        <p:cTn id="19" dur="1000" fill="hold"/>
                                        <p:tgtEl>
                                          <p:spTgt spid="406"/>
                                        </p:tgtEl>
                                        <p:attrNameLst>
                                          <p:attrName>ppt_x</p:attrName>
                                        </p:attrNameLst>
                                      </p:cBhvr>
                                      <p:tavLst>
                                        <p:tav tm="0">
                                          <p:val>
                                            <p:strVal val="0-#ppt_w/2"/>
                                          </p:val>
                                        </p:tav>
                                        <p:tav tm="100000">
                                          <p:val>
                                            <p:strVal val="#ppt_x"/>
                                          </p:val>
                                        </p:tav>
                                      </p:tavLst>
                                    </p:anim>
                                    <p:anim calcmode="lin" valueType="num">
                                      <p:cBhvr>
                                        <p:cTn id="20" dur="1000" fill="hold"/>
                                        <p:tgtEl>
                                          <p:spTgt spid="4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405"/>
                                        </p:tgtEl>
                                        <p:attrNameLst>
                                          <p:attrName>style.visibility</p:attrName>
                                        </p:attrNameLst>
                                      </p:cBhvr>
                                      <p:to>
                                        <p:strVal val="visible"/>
                                      </p:to>
                                    </p:set>
                                    <p:anim calcmode="lin" valueType="num">
                                      <p:cBhvr>
                                        <p:cTn id="25" dur="1000" fill="hold"/>
                                        <p:tgtEl>
                                          <p:spTgt spid="405"/>
                                        </p:tgtEl>
                                        <p:attrNameLst>
                                          <p:attrName>ppt_x</p:attrName>
                                        </p:attrNameLst>
                                      </p:cBhvr>
                                      <p:tavLst>
                                        <p:tav tm="0">
                                          <p:val>
                                            <p:strVal val="0-#ppt_w/2"/>
                                          </p:val>
                                        </p:tav>
                                        <p:tav tm="100000">
                                          <p:val>
                                            <p:strVal val="#ppt_x"/>
                                          </p:val>
                                        </p:tav>
                                      </p:tavLst>
                                    </p:anim>
                                    <p:anim calcmode="lin" valueType="num">
                                      <p:cBhvr>
                                        <p:cTn id="26" dur="1000" fill="hold"/>
                                        <p:tgtEl>
                                          <p:spTgt spid="4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5" fill="hold">
                                  <p:stCondLst>
                                    <p:cond delay="0"/>
                                  </p:stCondLst>
                                  <p:iterate type="el" backwards="0">
                                    <p:tmAbs val="0"/>
                                  </p:iterate>
                                  <p:childTnLst>
                                    <p:set>
                                      <p:cBhvr>
                                        <p:cTn id="30" fill="hold"/>
                                        <p:tgtEl>
                                          <p:spTgt spid="403"/>
                                        </p:tgtEl>
                                        <p:attrNameLst>
                                          <p:attrName>style.visibility</p:attrName>
                                        </p:attrNameLst>
                                      </p:cBhvr>
                                      <p:to>
                                        <p:strVal val="visible"/>
                                      </p:to>
                                    </p:set>
                                    <p:anim calcmode="lin" valueType="num">
                                      <p:cBhvr>
                                        <p:cTn id="31" dur="1000" fill="hold"/>
                                        <p:tgtEl>
                                          <p:spTgt spid="403"/>
                                        </p:tgtEl>
                                        <p:attrNameLst>
                                          <p:attrName>ppt_x</p:attrName>
                                        </p:attrNameLst>
                                      </p:cBhvr>
                                      <p:tavLst>
                                        <p:tav tm="0">
                                          <p:val>
                                            <p:strVal val="0-#ppt_w/2"/>
                                          </p:val>
                                        </p:tav>
                                        <p:tav tm="100000">
                                          <p:val>
                                            <p:strVal val="#ppt_x"/>
                                          </p:val>
                                        </p:tav>
                                      </p:tavLst>
                                    </p:anim>
                                    <p:anim calcmode="lin" valueType="num">
                                      <p:cBhvr>
                                        <p:cTn id="32" dur="1000" fill="hold"/>
                                        <p:tgtEl>
                                          <p:spTgt spid="4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6" fill="hold">
                                  <p:stCondLst>
                                    <p:cond delay="0"/>
                                  </p:stCondLst>
                                  <p:iterate type="el" backwards="0">
                                    <p:tmAbs val="0"/>
                                  </p:iterate>
                                  <p:childTnLst>
                                    <p:set>
                                      <p:cBhvr>
                                        <p:cTn id="36" fill="hold"/>
                                        <p:tgtEl>
                                          <p:spTgt spid="409"/>
                                        </p:tgtEl>
                                        <p:attrNameLst>
                                          <p:attrName>style.visibility</p:attrName>
                                        </p:attrNameLst>
                                      </p:cBhvr>
                                      <p:to>
                                        <p:strVal val="visible"/>
                                      </p:to>
                                    </p:set>
                                    <p:anim calcmode="lin" valueType="num">
                                      <p:cBhvr>
                                        <p:cTn id="37" dur="1000" fill="hold"/>
                                        <p:tgtEl>
                                          <p:spTgt spid="409"/>
                                        </p:tgtEl>
                                        <p:attrNameLst>
                                          <p:attrName>ppt_x</p:attrName>
                                        </p:attrNameLst>
                                      </p:cBhvr>
                                      <p:tavLst>
                                        <p:tav tm="0">
                                          <p:val>
                                            <p:strVal val="0-#ppt_w/2"/>
                                          </p:val>
                                        </p:tav>
                                        <p:tav tm="100000">
                                          <p:val>
                                            <p:strVal val="#ppt_x"/>
                                          </p:val>
                                        </p:tav>
                                      </p:tavLst>
                                    </p:anim>
                                    <p:anim calcmode="lin" valueType="num">
                                      <p:cBhvr>
                                        <p:cTn id="38" dur="1000" fill="hold"/>
                                        <p:tgtEl>
                                          <p:spTgt spid="40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 grpId="7" fill="hold">
                                  <p:stCondLst>
                                    <p:cond delay="0"/>
                                  </p:stCondLst>
                                  <p:iterate type="el" backwards="0">
                                    <p:tmAbs val="0"/>
                                  </p:iterate>
                                  <p:childTnLst>
                                    <p:set>
                                      <p:cBhvr>
                                        <p:cTn id="42" fill="hold"/>
                                        <p:tgtEl>
                                          <p:spTgt spid="407"/>
                                        </p:tgtEl>
                                        <p:attrNameLst>
                                          <p:attrName>style.visibility</p:attrName>
                                        </p:attrNameLst>
                                      </p:cBhvr>
                                      <p:to>
                                        <p:strVal val="visible"/>
                                      </p:to>
                                    </p:set>
                                    <p:anim calcmode="lin" valueType="num">
                                      <p:cBhvr>
                                        <p:cTn id="43" dur="1000" fill="hold"/>
                                        <p:tgtEl>
                                          <p:spTgt spid="407"/>
                                        </p:tgtEl>
                                        <p:attrNameLst>
                                          <p:attrName>ppt_x</p:attrName>
                                        </p:attrNameLst>
                                      </p:cBhvr>
                                      <p:tavLst>
                                        <p:tav tm="0">
                                          <p:val>
                                            <p:strVal val="0-#ppt_w/2"/>
                                          </p:val>
                                        </p:tav>
                                        <p:tav tm="100000">
                                          <p:val>
                                            <p:strVal val="#ppt_x"/>
                                          </p:val>
                                        </p:tav>
                                      </p:tavLst>
                                    </p:anim>
                                    <p:anim calcmode="lin" valueType="num">
                                      <p:cBhvr>
                                        <p:cTn id="44" dur="1000" fill="hold"/>
                                        <p:tgtEl>
                                          <p:spTgt spid="4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 grpId="8" fill="hold">
                                  <p:stCondLst>
                                    <p:cond delay="0"/>
                                  </p:stCondLst>
                                  <p:iterate type="el" backwards="0">
                                    <p:tmAbs val="0"/>
                                  </p:iterate>
                                  <p:childTnLst>
                                    <p:set>
                                      <p:cBhvr>
                                        <p:cTn id="48" fill="hold"/>
                                        <p:tgtEl>
                                          <p:spTgt spid="411"/>
                                        </p:tgtEl>
                                        <p:attrNameLst>
                                          <p:attrName>style.visibility</p:attrName>
                                        </p:attrNameLst>
                                      </p:cBhvr>
                                      <p:to>
                                        <p:strVal val="visible"/>
                                      </p:to>
                                    </p:set>
                                    <p:anim calcmode="lin" valueType="num">
                                      <p:cBhvr>
                                        <p:cTn id="49" dur="1000" fill="hold"/>
                                        <p:tgtEl>
                                          <p:spTgt spid="411"/>
                                        </p:tgtEl>
                                        <p:attrNameLst>
                                          <p:attrName>ppt_x</p:attrName>
                                        </p:attrNameLst>
                                      </p:cBhvr>
                                      <p:tavLst>
                                        <p:tav tm="0">
                                          <p:val>
                                            <p:strVal val="0-#ppt_w/2"/>
                                          </p:val>
                                        </p:tav>
                                        <p:tav tm="100000">
                                          <p:val>
                                            <p:strVal val="#ppt_x"/>
                                          </p:val>
                                        </p:tav>
                                      </p:tavLst>
                                    </p:anim>
                                    <p:anim calcmode="lin" valueType="num">
                                      <p:cBhvr>
                                        <p:cTn id="50" dur="1000" fill="hold"/>
                                        <p:tgtEl>
                                          <p:spTgt spid="4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 grpId="9" fill="hold">
                                  <p:stCondLst>
                                    <p:cond delay="0"/>
                                  </p:stCondLst>
                                  <p:iterate type="el" backwards="0">
                                    <p:tmAbs val="0"/>
                                  </p:iterate>
                                  <p:childTnLst>
                                    <p:set>
                                      <p:cBhvr>
                                        <p:cTn id="54" fill="hold"/>
                                        <p:tgtEl>
                                          <p:spTgt spid="408"/>
                                        </p:tgtEl>
                                        <p:attrNameLst>
                                          <p:attrName>style.visibility</p:attrName>
                                        </p:attrNameLst>
                                      </p:cBhvr>
                                      <p:to>
                                        <p:strVal val="visible"/>
                                      </p:to>
                                    </p:set>
                                    <p:anim calcmode="lin" valueType="num">
                                      <p:cBhvr>
                                        <p:cTn id="55" dur="1000" fill="hold"/>
                                        <p:tgtEl>
                                          <p:spTgt spid="408"/>
                                        </p:tgtEl>
                                        <p:attrNameLst>
                                          <p:attrName>ppt_x</p:attrName>
                                        </p:attrNameLst>
                                      </p:cBhvr>
                                      <p:tavLst>
                                        <p:tav tm="0">
                                          <p:val>
                                            <p:strVal val="0-#ppt_w/2"/>
                                          </p:val>
                                        </p:tav>
                                        <p:tav tm="100000">
                                          <p:val>
                                            <p:strVal val="#ppt_x"/>
                                          </p:val>
                                        </p:tav>
                                      </p:tavLst>
                                    </p:anim>
                                    <p:anim calcmode="lin" valueType="num">
                                      <p:cBhvr>
                                        <p:cTn id="56" dur="1000" fill="hold"/>
                                        <p:tgtEl>
                                          <p:spTgt spid="40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2" grpId="10" fill="hold">
                                  <p:stCondLst>
                                    <p:cond delay="0"/>
                                  </p:stCondLst>
                                  <p:iterate type="el" backwards="0">
                                    <p:tmAbs val="0"/>
                                  </p:iterate>
                                  <p:childTnLst>
                                    <p:set>
                                      <p:cBhvr>
                                        <p:cTn id="60" fill="hold"/>
                                        <p:tgtEl>
                                          <p:spTgt spid="410"/>
                                        </p:tgtEl>
                                        <p:attrNameLst>
                                          <p:attrName>style.visibility</p:attrName>
                                        </p:attrNameLst>
                                      </p:cBhvr>
                                      <p:to>
                                        <p:strVal val="visible"/>
                                      </p:to>
                                    </p:set>
                                    <p:anim calcmode="lin" valueType="num">
                                      <p:cBhvr>
                                        <p:cTn id="61" dur="1000" fill="hold"/>
                                        <p:tgtEl>
                                          <p:spTgt spid="410"/>
                                        </p:tgtEl>
                                        <p:attrNameLst>
                                          <p:attrName>ppt_x</p:attrName>
                                        </p:attrNameLst>
                                      </p:cBhvr>
                                      <p:tavLst>
                                        <p:tav tm="0">
                                          <p:val>
                                            <p:strVal val="0-#ppt_w/2"/>
                                          </p:val>
                                        </p:tav>
                                        <p:tav tm="100000">
                                          <p:val>
                                            <p:strVal val="#ppt_x"/>
                                          </p:val>
                                        </p:tav>
                                      </p:tavLst>
                                    </p:anim>
                                    <p:anim calcmode="lin" valueType="num">
                                      <p:cBhvr>
                                        <p:cTn id="62" dur="1000" fill="hold"/>
                                        <p:tgtEl>
                                          <p:spTgt spid="4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 grpId="11" fill="hold">
                                  <p:stCondLst>
                                    <p:cond delay="0"/>
                                  </p:stCondLst>
                                  <p:iterate type="el" backwards="0">
                                    <p:tmAbs val="0"/>
                                  </p:iterate>
                                  <p:childTnLst>
                                    <p:set>
                                      <p:cBhvr>
                                        <p:cTn id="66" fill="hold"/>
                                        <p:tgtEl>
                                          <p:spTgt spid="412"/>
                                        </p:tgtEl>
                                        <p:attrNameLst>
                                          <p:attrName>style.visibility</p:attrName>
                                        </p:attrNameLst>
                                      </p:cBhvr>
                                      <p:to>
                                        <p:strVal val="visible"/>
                                      </p:to>
                                    </p:set>
                                    <p:anim calcmode="lin" valueType="num">
                                      <p:cBhvr>
                                        <p:cTn id="67" dur="1000" fill="hold"/>
                                        <p:tgtEl>
                                          <p:spTgt spid="412"/>
                                        </p:tgtEl>
                                        <p:attrNameLst>
                                          <p:attrName>ppt_x</p:attrName>
                                        </p:attrNameLst>
                                      </p:cBhvr>
                                      <p:tavLst>
                                        <p:tav tm="0">
                                          <p:val>
                                            <p:strVal val="0-#ppt_w/2"/>
                                          </p:val>
                                        </p:tav>
                                        <p:tav tm="100000">
                                          <p:val>
                                            <p:strVal val="#ppt_x"/>
                                          </p:val>
                                        </p:tav>
                                      </p:tavLst>
                                    </p:anim>
                                    <p:anim calcmode="lin" valueType="num">
                                      <p:cBhvr>
                                        <p:cTn id="68" dur="1000" fill="hold"/>
                                        <p:tgtEl>
                                          <p:spTgt spid="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2"/>
      <p:bldP build="whole" bldLvl="1" animBg="1" rev="0" advAuto="0" spid="405" grpId="4"/>
      <p:bldP build="whole" bldLvl="1" animBg="1" rev="0" advAuto="0" spid="407" grpId="7"/>
      <p:bldP build="whole" bldLvl="1" animBg="1" rev="0" advAuto="0" spid="412" grpId="11"/>
      <p:bldP build="whole" bldLvl="1" animBg="1" rev="0" advAuto="0" spid="403" grpId="5"/>
      <p:bldP build="whole" bldLvl="1" animBg="1" rev="0" advAuto="0" spid="406" grpId="3"/>
      <p:bldP build="whole" bldLvl="1" animBg="1" rev="0" advAuto="0" spid="411" grpId="8"/>
      <p:bldP build="whole" bldLvl="1" animBg="1" rev="0" advAuto="0" spid="409" grpId="6"/>
      <p:bldP build="whole" bldLvl="1" animBg="1" rev="0" advAuto="0" spid="408" grpId="9"/>
      <p:bldP build="whole" bldLvl="1" animBg="1" rev="0" advAuto="0" spid="402" grpId="1"/>
      <p:bldP build="whole" bldLvl="1" animBg="1" rev="0" advAuto="0" spid="410" grpId="10"/>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nvSpPr>
        <p:spPr>
          <a:xfrm>
            <a:off x="-215900" y="-56240"/>
            <a:ext cx="13423900" cy="99441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417" name="Block and Bleed Cover Slide.png"/>
          <p:cNvPicPr>
            <a:picLocks noChangeAspect="1"/>
          </p:cNvPicPr>
          <p:nvPr/>
        </p:nvPicPr>
        <p:blipFill>
          <a:blip r:embed="rId3">
            <a:extLst/>
          </a:blip>
          <a:stretch>
            <a:fillRect/>
          </a:stretch>
        </p:blipFill>
        <p:spPr>
          <a:xfrm>
            <a:off x="6997700" y="4749800"/>
            <a:ext cx="4064000" cy="3048000"/>
          </a:xfrm>
          <a:prstGeom prst="rect">
            <a:avLst/>
          </a:prstGeom>
          <a:ln w="12700">
            <a:miter lim="400000"/>
          </a:ln>
          <a:effectLst>
            <a:outerShdw sx="100000" sy="100000" kx="0" ky="0" algn="b" rotWithShape="0" blurRad="63500" dist="25400" dir="2700000">
              <a:srgbClr val="000000">
                <a:alpha val="50000"/>
              </a:srgbClr>
            </a:outerShdw>
          </a:effectLst>
        </p:spPr>
      </p:pic>
      <p:pic>
        <p:nvPicPr>
          <p:cNvPr id="418" name="Vari-V Cover Slide.png"/>
          <p:cNvPicPr>
            <a:picLocks noChangeAspect="1"/>
          </p:cNvPicPr>
          <p:nvPr/>
        </p:nvPicPr>
        <p:blipFill>
          <a:blip r:embed="rId4">
            <a:extLst/>
          </a:blip>
          <a:stretch>
            <a:fillRect/>
          </a:stretch>
        </p:blipFill>
        <p:spPr>
          <a:xfrm>
            <a:off x="6997700" y="1473200"/>
            <a:ext cx="4064000" cy="3048000"/>
          </a:xfrm>
          <a:prstGeom prst="rect">
            <a:avLst/>
          </a:prstGeom>
          <a:ln w="12700">
            <a:miter lim="400000"/>
          </a:ln>
          <a:effectLst>
            <a:outerShdw sx="100000" sy="100000" kx="0" ky="0" algn="b" rotWithShape="0" blurRad="63500" dist="25400" dir="2700000">
              <a:srgbClr val="000000">
                <a:alpha val="50000"/>
              </a:srgbClr>
            </a:outerShdw>
          </a:effectLst>
        </p:spPr>
      </p:pic>
      <p:pic>
        <p:nvPicPr>
          <p:cNvPr id="419" name="Cryogenic Cover Slide.png"/>
          <p:cNvPicPr>
            <a:picLocks noChangeAspect="1"/>
          </p:cNvPicPr>
          <p:nvPr/>
        </p:nvPicPr>
        <p:blipFill>
          <a:blip r:embed="rId5">
            <a:extLst/>
          </a:blip>
          <a:stretch>
            <a:fillRect/>
          </a:stretch>
        </p:blipFill>
        <p:spPr>
          <a:xfrm>
            <a:off x="2324100" y="4775200"/>
            <a:ext cx="4064000" cy="3048000"/>
          </a:xfrm>
          <a:prstGeom prst="rect">
            <a:avLst/>
          </a:prstGeom>
          <a:ln w="12700">
            <a:miter lim="400000"/>
          </a:ln>
          <a:effectLst>
            <a:outerShdw sx="100000" sy="100000" kx="0" ky="0" algn="b" rotWithShape="0" blurRad="63500" dist="25400" dir="2700000">
              <a:srgbClr val="000000">
                <a:alpha val="50000"/>
              </a:srgbClr>
            </a:outerShdw>
          </a:effectLst>
        </p:spPr>
      </p:pic>
      <p:pic>
        <p:nvPicPr>
          <p:cNvPr id="420" name="M-Class Cover Slide.png"/>
          <p:cNvPicPr>
            <a:picLocks noChangeAspect="1"/>
          </p:cNvPicPr>
          <p:nvPr/>
        </p:nvPicPr>
        <p:blipFill>
          <a:blip r:embed="rId6">
            <a:extLst/>
          </a:blip>
          <a:stretch>
            <a:fillRect/>
          </a:stretch>
        </p:blipFill>
        <p:spPr>
          <a:xfrm>
            <a:off x="2324100" y="1498600"/>
            <a:ext cx="4064000" cy="3048000"/>
          </a:xfrm>
          <a:prstGeom prst="rect">
            <a:avLst/>
          </a:prstGeom>
          <a:ln w="12700">
            <a:miter lim="400000"/>
          </a:ln>
          <a:effectLst>
            <a:outerShdw sx="100000" sy="100000" kx="0" ky="0" algn="b" rotWithShape="0" blurRad="63500" dist="25400" dir="2700000">
              <a:srgbClr val="000000">
                <a:alpha val="50000"/>
              </a:srgbClr>
            </a:outerShdw>
          </a:effectLst>
        </p:spPr>
      </p:pic>
      <p:sp>
        <p:nvSpPr>
          <p:cNvPr id="421" name="Shape 421"/>
          <p:cNvSpPr/>
          <p:nvPr/>
        </p:nvSpPr>
        <p:spPr>
          <a:xfrm>
            <a:off x="67294" y="304800"/>
            <a:ext cx="12877801"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sz="3800">
                <a:solidFill>
                  <a:srgbClr val="303030"/>
                </a:solidFill>
                <a:latin typeface="Helvetica Neue"/>
                <a:ea typeface="Helvetica Neue"/>
                <a:cs typeface="Helvetica Neue"/>
                <a:sym typeface="Helvetica Neue"/>
              </a:defRPr>
            </a:lvl1pPr>
          </a:lstStyle>
          <a:p>
            <a:pPr/>
            <a:r>
              <a:t>Other Gosco Products</a:t>
            </a:r>
          </a:p>
        </p:txBody>
      </p:sp>
      <p:pic>
        <p:nvPicPr>
          <p:cNvPr id="422" name="Blue logo without tagline.pdf"/>
          <p:cNvPicPr>
            <a:picLocks noChangeAspect="1"/>
          </p:cNvPicPr>
          <p:nvPr/>
        </p:nvPicPr>
        <p:blipFill>
          <a:blip r:embed="rId7">
            <a:extLst/>
          </a:blip>
          <a:stretch>
            <a:fillRect/>
          </a:stretch>
        </p:blipFill>
        <p:spPr>
          <a:xfrm>
            <a:off x="10121900" y="85242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421"/>
                                        </p:tgtEl>
                                        <p:attrNameLst>
                                          <p:attrName>style.visibility</p:attrName>
                                        </p:attrNameLst>
                                      </p:cBhvr>
                                      <p:to>
                                        <p:strVal val="visible"/>
                                      </p:to>
                                    </p:set>
                                    <p:anim calcmode="lin" valueType="num">
                                      <p:cBhvr>
                                        <p:cTn id="7" dur="1000" fill="hold"/>
                                        <p:tgtEl>
                                          <p:spTgt spid="421"/>
                                        </p:tgtEl>
                                        <p:attrNameLst>
                                          <p:attrName>ppt_w</p:attrName>
                                        </p:attrNameLst>
                                      </p:cBhvr>
                                      <p:tavLst>
                                        <p:tav tm="0">
                                          <p:val>
                                            <p:fltVal val="0"/>
                                          </p:val>
                                        </p:tav>
                                        <p:tav tm="100000">
                                          <p:val>
                                            <p:strVal val="#ppt_w"/>
                                          </p:val>
                                        </p:tav>
                                      </p:tavLst>
                                    </p:anim>
                                    <p:anim calcmode="lin" valueType="num">
                                      <p:cBhvr>
                                        <p:cTn id="8" dur="1000" fill="hold"/>
                                        <p:tgtEl>
                                          <p:spTgt spid="4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0" presetID="19" grpId="2" fill="hold">
                                  <p:stCondLst>
                                    <p:cond delay="0"/>
                                  </p:stCondLst>
                                  <p:iterate type="el" backwards="0">
                                    <p:tmAbs val="0"/>
                                  </p:iterate>
                                  <p:childTnLst>
                                    <p:set>
                                      <p:cBhvr>
                                        <p:cTn id="12" fill="hold"/>
                                        <p:tgtEl>
                                          <p:spTgt spid="420"/>
                                        </p:tgtEl>
                                        <p:attrNameLst>
                                          <p:attrName>style.visibility</p:attrName>
                                        </p:attrNameLst>
                                      </p:cBhvr>
                                      <p:to>
                                        <p:strVal val="visible"/>
                                      </p:to>
                                    </p:set>
                                    <p:anim calcmode="lin" valueType="num">
                                      <p:cBhvr>
                                        <p:cTn id="13" dur="1000" fill="hold"/>
                                        <p:tgtEl>
                                          <p:spTgt spid="420"/>
                                        </p:tgtEl>
                                        <p:attrNameLst>
                                          <p:attrName>ppt_w</p:attrName>
                                        </p:attrNameLst>
                                      </p:cBhvr>
                                      <p:tavLst>
                                        <p:tav tm="0" fmla="#ppt_w*sin(2.5*pi*$)">
                                          <p:val>
                                            <p:fltVal val="0"/>
                                          </p:val>
                                        </p:tav>
                                        <p:tav tm="100000">
                                          <p:val>
                                            <p:fltVal val="1"/>
                                          </p:val>
                                        </p:tav>
                                      </p:tavLst>
                                    </p:anim>
                                    <p:anim calcmode="lin" valueType="num">
                                      <p:cBhvr>
                                        <p:cTn id="14" dur="1000" fill="hold"/>
                                        <p:tgtEl>
                                          <p:spTgt spid="4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0" presetID="19" grpId="3" fill="hold">
                                  <p:stCondLst>
                                    <p:cond delay="0"/>
                                  </p:stCondLst>
                                  <p:iterate type="el" backwards="0">
                                    <p:tmAbs val="0"/>
                                  </p:iterate>
                                  <p:childTnLst>
                                    <p:set>
                                      <p:cBhvr>
                                        <p:cTn id="18" fill="hold"/>
                                        <p:tgtEl>
                                          <p:spTgt spid="418"/>
                                        </p:tgtEl>
                                        <p:attrNameLst>
                                          <p:attrName>style.visibility</p:attrName>
                                        </p:attrNameLst>
                                      </p:cBhvr>
                                      <p:to>
                                        <p:strVal val="visible"/>
                                      </p:to>
                                    </p:set>
                                    <p:anim calcmode="lin" valueType="num">
                                      <p:cBhvr>
                                        <p:cTn id="19" dur="1000" fill="hold"/>
                                        <p:tgtEl>
                                          <p:spTgt spid="418"/>
                                        </p:tgtEl>
                                        <p:attrNameLst>
                                          <p:attrName>ppt_w</p:attrName>
                                        </p:attrNameLst>
                                      </p:cBhvr>
                                      <p:tavLst>
                                        <p:tav tm="0" fmla="#ppt_w*sin(2.5*pi*$)">
                                          <p:val>
                                            <p:fltVal val="0"/>
                                          </p:val>
                                        </p:tav>
                                        <p:tav tm="100000">
                                          <p:val>
                                            <p:fltVal val="1"/>
                                          </p:val>
                                        </p:tav>
                                      </p:tavLst>
                                    </p:anim>
                                    <p:anim calcmode="lin" valueType="num">
                                      <p:cBhvr>
                                        <p:cTn id="20" dur="1000" fill="hold"/>
                                        <p:tgtEl>
                                          <p:spTgt spid="41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0" presetID="19" grpId="4" fill="hold">
                                  <p:stCondLst>
                                    <p:cond delay="0"/>
                                  </p:stCondLst>
                                  <p:iterate type="el" backwards="0">
                                    <p:tmAbs val="0"/>
                                  </p:iterate>
                                  <p:childTnLst>
                                    <p:set>
                                      <p:cBhvr>
                                        <p:cTn id="24" fill="hold"/>
                                        <p:tgtEl>
                                          <p:spTgt spid="419"/>
                                        </p:tgtEl>
                                        <p:attrNameLst>
                                          <p:attrName>style.visibility</p:attrName>
                                        </p:attrNameLst>
                                      </p:cBhvr>
                                      <p:to>
                                        <p:strVal val="visible"/>
                                      </p:to>
                                    </p:set>
                                    <p:anim calcmode="lin" valueType="num">
                                      <p:cBhvr>
                                        <p:cTn id="25" dur="1000" fill="hold"/>
                                        <p:tgtEl>
                                          <p:spTgt spid="419"/>
                                        </p:tgtEl>
                                        <p:attrNameLst>
                                          <p:attrName>ppt_w</p:attrName>
                                        </p:attrNameLst>
                                      </p:cBhvr>
                                      <p:tavLst>
                                        <p:tav tm="0" fmla="#ppt_w*sin(2.5*pi*$)">
                                          <p:val>
                                            <p:fltVal val="0"/>
                                          </p:val>
                                        </p:tav>
                                        <p:tav tm="100000">
                                          <p:val>
                                            <p:fltVal val="1"/>
                                          </p:val>
                                        </p:tav>
                                      </p:tavLst>
                                    </p:anim>
                                    <p:anim calcmode="lin" valueType="num">
                                      <p:cBhvr>
                                        <p:cTn id="26" dur="1000" fill="hold"/>
                                        <p:tgtEl>
                                          <p:spTgt spid="4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0" presetID="19" grpId="5" fill="hold">
                                  <p:stCondLst>
                                    <p:cond delay="0"/>
                                  </p:stCondLst>
                                  <p:iterate type="el" backwards="0">
                                    <p:tmAbs val="0"/>
                                  </p:iterate>
                                  <p:childTnLst>
                                    <p:set>
                                      <p:cBhvr>
                                        <p:cTn id="30" fill="hold"/>
                                        <p:tgtEl>
                                          <p:spTgt spid="417"/>
                                        </p:tgtEl>
                                        <p:attrNameLst>
                                          <p:attrName>style.visibility</p:attrName>
                                        </p:attrNameLst>
                                      </p:cBhvr>
                                      <p:to>
                                        <p:strVal val="visible"/>
                                      </p:to>
                                    </p:set>
                                    <p:anim calcmode="lin" valueType="num">
                                      <p:cBhvr>
                                        <p:cTn id="31" dur="1000" fill="hold"/>
                                        <p:tgtEl>
                                          <p:spTgt spid="417"/>
                                        </p:tgtEl>
                                        <p:attrNameLst>
                                          <p:attrName>ppt_w</p:attrName>
                                        </p:attrNameLst>
                                      </p:cBhvr>
                                      <p:tavLst>
                                        <p:tav tm="0" fmla="#ppt_w*sin(2.5*pi*$)">
                                          <p:val>
                                            <p:fltVal val="0"/>
                                          </p:val>
                                        </p:tav>
                                        <p:tav tm="100000">
                                          <p:val>
                                            <p:fltVal val="1"/>
                                          </p:val>
                                        </p:tav>
                                      </p:tavLst>
                                    </p:anim>
                                    <p:anim calcmode="lin" valueType="num">
                                      <p:cBhvr>
                                        <p:cTn id="32" dur="1000" fill="hold"/>
                                        <p:tgtEl>
                                          <p:spTgt spid="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5"/>
      <p:bldP build="whole" bldLvl="1" animBg="1" rev="0" advAuto="0" spid="419" grpId="4"/>
      <p:bldP build="whole" bldLvl="1" animBg="1" rev="0" advAuto="0" spid="421" grpId="1"/>
      <p:bldP build="whole" bldLvl="1" animBg="1" rev="0" advAuto="0" spid="418" grpId="3"/>
      <p:bldP build="whole" bldLvl="1" animBg="1" rev="0" advAuto="0" spid="420"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14" name="Shape 214"/>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215"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216" name="Cutout 3 way diverter with reflection.tiff"/>
          <p:cNvPicPr>
            <a:picLocks noChangeAspect="1"/>
          </p:cNvPicPr>
          <p:nvPr/>
        </p:nvPicPr>
        <p:blipFill>
          <a:blip r:embed="rId4">
            <a:extLst/>
          </a:blip>
          <a:stretch>
            <a:fillRect/>
          </a:stretch>
        </p:blipFill>
        <p:spPr>
          <a:xfrm>
            <a:off x="1016000" y="3806056"/>
            <a:ext cx="1425513" cy="5270501"/>
          </a:xfrm>
          <a:prstGeom prst="rect">
            <a:avLst/>
          </a:prstGeom>
          <a:ln w="12700">
            <a:miter lim="400000"/>
          </a:ln>
        </p:spPr>
      </p:pic>
      <p:sp>
        <p:nvSpPr>
          <p:cNvPr id="217" name="Shape 217"/>
          <p:cNvSpPr/>
          <p:nvPr/>
        </p:nvSpPr>
        <p:spPr>
          <a:xfrm>
            <a:off x="4254500" y="2561822"/>
            <a:ext cx="12954000" cy="33599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Knowing client needs</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Understanding the process</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Custom design</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In-house manufacturing</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After-sale service</a:t>
            </a:r>
          </a:p>
        </p:txBody>
      </p:sp>
      <p:sp>
        <p:nvSpPr>
          <p:cNvPr id="218" name="Shape 218"/>
          <p:cNvSpPr/>
          <p:nvPr/>
        </p:nvSpPr>
        <p:spPr>
          <a:xfrm>
            <a:off x="60182" y="921258"/>
            <a:ext cx="128905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The Gosco Valves Approach</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18"/>
                                        </p:tgtEl>
                                        <p:attrNameLst>
                                          <p:attrName>style.visibility</p:attrName>
                                        </p:attrNameLst>
                                      </p:cBhvr>
                                      <p:to>
                                        <p:strVal val="visible"/>
                                      </p:to>
                                    </p:set>
                                    <p:anim calcmode="lin" valueType="num">
                                      <p:cBhvr>
                                        <p:cTn id="7" dur="1000" fill="hold"/>
                                        <p:tgtEl>
                                          <p:spTgt spid="218"/>
                                        </p:tgtEl>
                                        <p:attrNameLst>
                                          <p:attrName>ppt_w</p:attrName>
                                        </p:attrNameLst>
                                      </p:cBhvr>
                                      <p:tavLst>
                                        <p:tav tm="0">
                                          <p:val>
                                            <p:fltVal val="0"/>
                                          </p:val>
                                        </p:tav>
                                        <p:tav tm="100000">
                                          <p:val>
                                            <p:strVal val="#ppt_w"/>
                                          </p:val>
                                        </p:tav>
                                      </p:tavLst>
                                    </p:anim>
                                    <p:anim calcmode="lin" valueType="num">
                                      <p:cBhvr>
                                        <p:cTn id="8" dur="1000" fill="hold"/>
                                        <p:tgtEl>
                                          <p:spTgt spid="21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16"/>
                                        </p:tgtEl>
                                        <p:attrNameLst>
                                          <p:attrName>style.visibility</p:attrName>
                                        </p:attrNameLst>
                                      </p:cBhvr>
                                      <p:to>
                                        <p:strVal val="visible"/>
                                      </p:to>
                                    </p:set>
                                    <p:anim calcmode="lin" valueType="num">
                                      <p:cBhvr>
                                        <p:cTn id="12" dur="1000" fill="hold"/>
                                        <p:tgtEl>
                                          <p:spTgt spid="216"/>
                                        </p:tgtEl>
                                        <p:attrNameLst>
                                          <p:attrName>ppt_x</p:attrName>
                                        </p:attrNameLst>
                                      </p:cBhvr>
                                      <p:tavLst>
                                        <p:tav tm="0">
                                          <p:val>
                                            <p:strVal val="0-#ppt_w/2"/>
                                          </p:val>
                                        </p:tav>
                                        <p:tav tm="100000">
                                          <p:val>
                                            <p:strVal val="#ppt_x"/>
                                          </p:val>
                                        </p:tav>
                                      </p:tavLst>
                                    </p:anim>
                                    <p:anim calcmode="lin" valueType="num">
                                      <p:cBhvr>
                                        <p:cTn id="13" dur="1000" fill="hold"/>
                                        <p:tgtEl>
                                          <p:spTgt spid="2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217">
                                            <p:bg/>
                                          </p:spTgt>
                                        </p:tgtEl>
                                        <p:attrNameLst>
                                          <p:attrName>style.visibility</p:attrName>
                                        </p:attrNameLst>
                                      </p:cBhvr>
                                      <p:to>
                                        <p:strVal val="visible"/>
                                      </p:to>
                                    </p:set>
                                    <p:animEffect filter="dissolve" transition="in">
                                      <p:cBhvr>
                                        <p:cTn id="18" dur="1000"/>
                                        <p:tgtEl>
                                          <p:spTgt spid="217">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217">
                                            <p:txEl>
                                              <p:pRg st="0" end="0"/>
                                            </p:txEl>
                                          </p:spTgt>
                                        </p:tgtEl>
                                        <p:attrNameLst>
                                          <p:attrName>style.visibility</p:attrName>
                                        </p:attrNameLst>
                                      </p:cBhvr>
                                      <p:to>
                                        <p:strVal val="visible"/>
                                      </p:to>
                                    </p:set>
                                    <p:animEffect filter="dissolve" transition="in">
                                      <p:cBhvr>
                                        <p:cTn id="21" dur="1000"/>
                                        <p:tgtEl>
                                          <p:spTgt spid="2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3" fill="hold">
                                  <p:stCondLst>
                                    <p:cond delay="0"/>
                                  </p:stCondLst>
                                  <p:iterate type="el" backwards="0">
                                    <p:tmAbs val="0"/>
                                  </p:iterate>
                                  <p:childTnLst>
                                    <p:set>
                                      <p:cBhvr>
                                        <p:cTn id="25" fill="hold"/>
                                        <p:tgtEl>
                                          <p:spTgt spid="217">
                                            <p:txEl>
                                              <p:pRg st="1" end="1"/>
                                            </p:txEl>
                                          </p:spTgt>
                                        </p:tgtEl>
                                        <p:attrNameLst>
                                          <p:attrName>style.visibility</p:attrName>
                                        </p:attrNameLst>
                                      </p:cBhvr>
                                      <p:to>
                                        <p:strVal val="visible"/>
                                      </p:to>
                                    </p:set>
                                    <p:animEffect filter="dissolve" transition="in">
                                      <p:cBhvr>
                                        <p:cTn id="26" dur="1000"/>
                                        <p:tgtEl>
                                          <p:spTgt spid="21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217">
                                            <p:txEl>
                                              <p:pRg st="2" end="2"/>
                                            </p:txEl>
                                          </p:spTgt>
                                        </p:tgtEl>
                                        <p:attrNameLst>
                                          <p:attrName>style.visibility</p:attrName>
                                        </p:attrNameLst>
                                      </p:cBhvr>
                                      <p:to>
                                        <p:strVal val="visible"/>
                                      </p:to>
                                    </p:set>
                                    <p:animEffect filter="dissolve" transition="in">
                                      <p:cBhvr>
                                        <p:cTn id="31" dur="1000"/>
                                        <p:tgtEl>
                                          <p:spTgt spid="2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3" fill="hold">
                                  <p:stCondLst>
                                    <p:cond delay="0"/>
                                  </p:stCondLst>
                                  <p:iterate type="el" backwards="0">
                                    <p:tmAbs val="0"/>
                                  </p:iterate>
                                  <p:childTnLst>
                                    <p:set>
                                      <p:cBhvr>
                                        <p:cTn id="35" fill="hold"/>
                                        <p:tgtEl>
                                          <p:spTgt spid="217">
                                            <p:txEl>
                                              <p:pRg st="3" end="3"/>
                                            </p:txEl>
                                          </p:spTgt>
                                        </p:tgtEl>
                                        <p:attrNameLst>
                                          <p:attrName>style.visibility</p:attrName>
                                        </p:attrNameLst>
                                      </p:cBhvr>
                                      <p:to>
                                        <p:strVal val="visible"/>
                                      </p:to>
                                    </p:set>
                                    <p:animEffect filter="dissolve" transition="in">
                                      <p:cBhvr>
                                        <p:cTn id="36" dur="1000"/>
                                        <p:tgtEl>
                                          <p:spTgt spid="21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3" fill="hold">
                                  <p:stCondLst>
                                    <p:cond delay="0"/>
                                  </p:stCondLst>
                                  <p:iterate type="el" backwards="0">
                                    <p:tmAbs val="0"/>
                                  </p:iterate>
                                  <p:childTnLst>
                                    <p:set>
                                      <p:cBhvr>
                                        <p:cTn id="40" fill="hold"/>
                                        <p:tgtEl>
                                          <p:spTgt spid="217">
                                            <p:txEl>
                                              <p:pRg st="4" end="4"/>
                                            </p:txEl>
                                          </p:spTgt>
                                        </p:tgtEl>
                                        <p:attrNameLst>
                                          <p:attrName>style.visibility</p:attrName>
                                        </p:attrNameLst>
                                      </p:cBhvr>
                                      <p:to>
                                        <p:strVal val="visible"/>
                                      </p:to>
                                    </p:set>
                                    <p:animEffect filter="dissolve" transition="in">
                                      <p:cBhvr>
                                        <p:cTn id="41" dur="1000"/>
                                        <p:tgtEl>
                                          <p:spTgt spid="21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2"/>
      <p:bldP build="p" bldLvl="5" animBg="1" rev="0" advAuto="0" spid="217" grpId="3"/>
      <p:bldP build="whole" bldLvl="1" animBg="1" rev="0" advAuto="0" spid="21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23" name="Shape 223"/>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24" name="Shape 224"/>
          <p:cNvSpPr/>
          <p:nvPr/>
        </p:nvSpPr>
        <p:spPr>
          <a:xfrm>
            <a:off x="4013200" y="2577178"/>
            <a:ext cx="12954000" cy="52494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Readily available</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Completely customizable</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Extremely durable </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solidFill>
                  <a:srgbClr val="3D77C4"/>
                </a:solidFill>
              </a:defRPr>
            </a:pPr>
            <a:r>
              <a:rPr baseline="10714" sz="2800">
                <a:solidFill>
                  <a:srgbClr val="303030"/>
                </a:solidFill>
                <a:latin typeface="Helvetica Neue Light"/>
                <a:ea typeface="Helvetica Neue Light"/>
                <a:cs typeface="Helvetica Neue Light"/>
                <a:sym typeface="Helvetica Neue Light"/>
              </a:rPr>
              <a:t>Competitively priced</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endParaRPr sz="2800">
              <a:solidFill>
                <a:srgbClr val="303030"/>
              </a:solidFill>
              <a:latin typeface="Helvetica Neue Light"/>
              <a:ea typeface="Helvetica Neue Light"/>
              <a:cs typeface="Helvetica Neue Light"/>
              <a:sym typeface="Helvetica Neue Light"/>
            </a:endParaRPr>
          </a:p>
          <a:p>
            <a:pPr marL="1460500" indent="-292100" algn="l">
              <a:lnSpc>
                <a:spcPct val="150000"/>
              </a:lnSpc>
              <a:defRPr sz="3800"/>
            </a:pPr>
            <a:endParaRPr sz="2800">
              <a:solidFill>
                <a:srgbClr val="303030"/>
              </a:solidFill>
              <a:latin typeface="Helvetica Neue Light"/>
              <a:ea typeface="Helvetica Neue Light"/>
              <a:cs typeface="Helvetica Neue Light"/>
              <a:sym typeface="Helvetica Neue Light"/>
            </a:endParaRPr>
          </a:p>
          <a:p>
            <a:pPr marL="444500" indent="-444500" algn="l">
              <a:lnSpc>
                <a:spcPct val="150000"/>
              </a:lnSpc>
              <a:defRPr sz="3800"/>
            </a:pPr>
            <a:endParaRPr sz="2800">
              <a:solidFill>
                <a:srgbClr val="303030"/>
              </a:solidFill>
              <a:latin typeface="Helvetica Neue Light"/>
              <a:ea typeface="Helvetica Neue Light"/>
              <a:cs typeface="Helvetica Neue Light"/>
              <a:sym typeface="Helvetica Neue Light"/>
            </a:endParaRPr>
          </a:p>
        </p:txBody>
      </p:sp>
      <p:sp>
        <p:nvSpPr>
          <p:cNvPr id="225" name="Shape 225"/>
          <p:cNvSpPr/>
          <p:nvPr/>
        </p:nvSpPr>
        <p:spPr>
          <a:xfrm>
            <a:off x="-66818" y="973581"/>
            <a:ext cx="128524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Gosco 3-Way Diverter Valves </a:t>
            </a:r>
          </a:p>
        </p:txBody>
      </p:sp>
      <p:pic>
        <p:nvPicPr>
          <p:cNvPr id="226"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227" name="Cutout 3 way diverter with reflection.tiff"/>
          <p:cNvPicPr>
            <a:picLocks noChangeAspect="1"/>
          </p:cNvPicPr>
          <p:nvPr/>
        </p:nvPicPr>
        <p:blipFill>
          <a:blip r:embed="rId4">
            <a:extLst/>
          </a:blip>
          <a:stretch>
            <a:fillRect/>
          </a:stretch>
        </p:blipFill>
        <p:spPr>
          <a:xfrm>
            <a:off x="1016000" y="3806056"/>
            <a:ext cx="1425513" cy="5270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25"/>
                                        </p:tgtEl>
                                        <p:attrNameLst>
                                          <p:attrName>style.visibility</p:attrName>
                                        </p:attrNameLst>
                                      </p:cBhvr>
                                      <p:to>
                                        <p:strVal val="visible"/>
                                      </p:to>
                                    </p:set>
                                    <p:anim calcmode="lin" valueType="num">
                                      <p:cBhvr>
                                        <p:cTn id="7" dur="1000" fill="hold"/>
                                        <p:tgtEl>
                                          <p:spTgt spid="225"/>
                                        </p:tgtEl>
                                        <p:attrNameLst>
                                          <p:attrName>ppt_w</p:attrName>
                                        </p:attrNameLst>
                                      </p:cBhvr>
                                      <p:tavLst>
                                        <p:tav tm="0">
                                          <p:val>
                                            <p:fltVal val="0"/>
                                          </p:val>
                                        </p:tav>
                                        <p:tav tm="100000">
                                          <p:val>
                                            <p:strVal val="#ppt_w"/>
                                          </p:val>
                                        </p:tav>
                                      </p:tavLst>
                                    </p:anim>
                                    <p:anim calcmode="lin" valueType="num">
                                      <p:cBhvr>
                                        <p:cTn id="8" dur="1000" fill="hold"/>
                                        <p:tgtEl>
                                          <p:spTgt spid="22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27"/>
                                        </p:tgtEl>
                                        <p:attrNameLst>
                                          <p:attrName>style.visibility</p:attrName>
                                        </p:attrNameLst>
                                      </p:cBhvr>
                                      <p:to>
                                        <p:strVal val="visible"/>
                                      </p:to>
                                    </p:set>
                                    <p:anim calcmode="lin" valueType="num">
                                      <p:cBhvr>
                                        <p:cTn id="12" dur="1000" fill="hold"/>
                                        <p:tgtEl>
                                          <p:spTgt spid="227"/>
                                        </p:tgtEl>
                                        <p:attrNameLst>
                                          <p:attrName>ppt_x</p:attrName>
                                        </p:attrNameLst>
                                      </p:cBhvr>
                                      <p:tavLst>
                                        <p:tav tm="0">
                                          <p:val>
                                            <p:strVal val="0-#ppt_w/2"/>
                                          </p:val>
                                        </p:tav>
                                        <p:tav tm="100000">
                                          <p:val>
                                            <p:strVal val="#ppt_x"/>
                                          </p:val>
                                        </p:tav>
                                      </p:tavLst>
                                    </p:anim>
                                    <p:anim calcmode="lin" valueType="num">
                                      <p:cBhvr>
                                        <p:cTn id="13" dur="1000" fill="hold"/>
                                        <p:tgtEl>
                                          <p:spTgt spid="2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224">
                                            <p:bg/>
                                          </p:spTgt>
                                        </p:tgtEl>
                                        <p:attrNameLst>
                                          <p:attrName>style.visibility</p:attrName>
                                        </p:attrNameLst>
                                      </p:cBhvr>
                                      <p:to>
                                        <p:strVal val="visible"/>
                                      </p:to>
                                    </p:set>
                                    <p:animEffect filter="dissolve" transition="in">
                                      <p:cBhvr>
                                        <p:cTn id="18" dur="1000"/>
                                        <p:tgtEl>
                                          <p:spTgt spid="224">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224">
                                            <p:txEl>
                                              <p:pRg st="0" end="0"/>
                                            </p:txEl>
                                          </p:spTgt>
                                        </p:tgtEl>
                                        <p:attrNameLst>
                                          <p:attrName>style.visibility</p:attrName>
                                        </p:attrNameLst>
                                      </p:cBhvr>
                                      <p:to>
                                        <p:strVal val="visible"/>
                                      </p:to>
                                    </p:set>
                                    <p:animEffect filter="dissolve" transition="in">
                                      <p:cBhvr>
                                        <p:cTn id="21" dur="1000"/>
                                        <p:tgtEl>
                                          <p:spTgt spid="22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3" fill="hold">
                                  <p:stCondLst>
                                    <p:cond delay="0"/>
                                  </p:stCondLst>
                                  <p:iterate type="el" backwards="0">
                                    <p:tmAbs val="0"/>
                                  </p:iterate>
                                  <p:childTnLst>
                                    <p:set>
                                      <p:cBhvr>
                                        <p:cTn id="25" fill="hold"/>
                                        <p:tgtEl>
                                          <p:spTgt spid="224">
                                            <p:txEl>
                                              <p:pRg st="1" end="1"/>
                                            </p:txEl>
                                          </p:spTgt>
                                        </p:tgtEl>
                                        <p:attrNameLst>
                                          <p:attrName>style.visibility</p:attrName>
                                        </p:attrNameLst>
                                      </p:cBhvr>
                                      <p:to>
                                        <p:strVal val="visible"/>
                                      </p:to>
                                    </p:set>
                                    <p:animEffect filter="dissolve" transition="in">
                                      <p:cBhvr>
                                        <p:cTn id="26" dur="1000"/>
                                        <p:tgtEl>
                                          <p:spTgt spid="22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224">
                                            <p:txEl>
                                              <p:pRg st="2" end="2"/>
                                            </p:txEl>
                                          </p:spTgt>
                                        </p:tgtEl>
                                        <p:attrNameLst>
                                          <p:attrName>style.visibility</p:attrName>
                                        </p:attrNameLst>
                                      </p:cBhvr>
                                      <p:to>
                                        <p:strVal val="visible"/>
                                      </p:to>
                                    </p:set>
                                    <p:animEffect filter="dissolve" transition="in">
                                      <p:cBhvr>
                                        <p:cTn id="31" dur="1000"/>
                                        <p:tgtEl>
                                          <p:spTgt spid="22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3" fill="hold">
                                  <p:stCondLst>
                                    <p:cond delay="0"/>
                                  </p:stCondLst>
                                  <p:iterate type="el" backwards="0">
                                    <p:tmAbs val="0"/>
                                  </p:iterate>
                                  <p:childTnLst>
                                    <p:set>
                                      <p:cBhvr>
                                        <p:cTn id="35" fill="hold"/>
                                        <p:tgtEl>
                                          <p:spTgt spid="224">
                                            <p:txEl>
                                              <p:pRg st="3" end="3"/>
                                            </p:txEl>
                                          </p:spTgt>
                                        </p:tgtEl>
                                        <p:attrNameLst>
                                          <p:attrName>style.visibility</p:attrName>
                                        </p:attrNameLst>
                                      </p:cBhvr>
                                      <p:to>
                                        <p:strVal val="visible"/>
                                      </p:to>
                                    </p:set>
                                    <p:animEffect filter="dissolve" transition="in">
                                      <p:cBhvr>
                                        <p:cTn id="36" dur="1000"/>
                                        <p:tgtEl>
                                          <p:spTgt spid="22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3" fill="hold">
                                  <p:stCondLst>
                                    <p:cond delay="0"/>
                                  </p:stCondLst>
                                  <p:iterate type="el" backwards="0">
                                    <p:tmAbs val="0"/>
                                  </p:iterate>
                                  <p:childTnLst>
                                    <p:set>
                                      <p:cBhvr>
                                        <p:cTn id="40" fill="hold"/>
                                        <p:tgtEl>
                                          <p:spTgt spid="224">
                                            <p:txEl>
                                              <p:pRg st="4" end="4"/>
                                            </p:txEl>
                                          </p:spTgt>
                                        </p:tgtEl>
                                        <p:attrNameLst>
                                          <p:attrName>style.visibility</p:attrName>
                                        </p:attrNameLst>
                                      </p:cBhvr>
                                      <p:to>
                                        <p:strVal val="visible"/>
                                      </p:to>
                                    </p:set>
                                    <p:animEffect filter="dissolve" transition="in">
                                      <p:cBhvr>
                                        <p:cTn id="41" dur="1000"/>
                                        <p:tgtEl>
                                          <p:spTgt spid="22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3" fill="hold">
                                  <p:stCondLst>
                                    <p:cond delay="0"/>
                                  </p:stCondLst>
                                  <p:iterate type="el" backwards="0">
                                    <p:tmAbs val="0"/>
                                  </p:iterate>
                                  <p:childTnLst>
                                    <p:set>
                                      <p:cBhvr>
                                        <p:cTn id="45" fill="hold"/>
                                        <p:tgtEl>
                                          <p:spTgt spid="224">
                                            <p:txEl>
                                              <p:pRg st="5" end="5"/>
                                            </p:txEl>
                                          </p:spTgt>
                                        </p:tgtEl>
                                        <p:attrNameLst>
                                          <p:attrName>style.visibility</p:attrName>
                                        </p:attrNameLst>
                                      </p:cBhvr>
                                      <p:to>
                                        <p:strVal val="visible"/>
                                      </p:to>
                                    </p:set>
                                    <p:animEffect filter="dissolve" transition="in">
                                      <p:cBhvr>
                                        <p:cTn id="46" dur="1000"/>
                                        <p:tgtEl>
                                          <p:spTgt spid="22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3" fill="hold">
                                  <p:stCondLst>
                                    <p:cond delay="0"/>
                                  </p:stCondLst>
                                  <p:iterate type="el" backwards="0">
                                    <p:tmAbs val="0"/>
                                  </p:iterate>
                                  <p:childTnLst>
                                    <p:set>
                                      <p:cBhvr>
                                        <p:cTn id="50" fill="hold"/>
                                        <p:tgtEl>
                                          <p:spTgt spid="224">
                                            <p:txEl>
                                              <p:pRg st="6" end="6"/>
                                            </p:txEl>
                                          </p:spTgt>
                                        </p:tgtEl>
                                        <p:attrNameLst>
                                          <p:attrName>style.visibility</p:attrName>
                                        </p:attrNameLst>
                                      </p:cBhvr>
                                      <p:to>
                                        <p:strVal val="visible"/>
                                      </p:to>
                                    </p:set>
                                    <p:animEffect filter="dissolve" transition="in">
                                      <p:cBhvr>
                                        <p:cTn id="51" dur="1000"/>
                                        <p:tgtEl>
                                          <p:spTgt spid="22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3" fill="hold">
                                  <p:stCondLst>
                                    <p:cond delay="0"/>
                                  </p:stCondLst>
                                  <p:iterate type="el" backwards="0">
                                    <p:tmAbs val="0"/>
                                  </p:iterate>
                                  <p:childTnLst>
                                    <p:set>
                                      <p:cBhvr>
                                        <p:cTn id="55" fill="hold"/>
                                        <p:tgtEl>
                                          <p:spTgt spid="224">
                                            <p:txEl>
                                              <p:pRg st="7" end="7"/>
                                            </p:txEl>
                                          </p:spTgt>
                                        </p:tgtEl>
                                        <p:attrNameLst>
                                          <p:attrName>style.visibility</p:attrName>
                                        </p:attrNameLst>
                                      </p:cBhvr>
                                      <p:to>
                                        <p:strVal val="visible"/>
                                      </p:to>
                                    </p:set>
                                    <p:animEffect filter="dissolve" transition="in">
                                      <p:cBhvr>
                                        <p:cTn id="56" dur="1000"/>
                                        <p:tgtEl>
                                          <p:spTgt spid="22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3"/>
      <p:bldP build="whole" bldLvl="1" animBg="1" rev="0" advAuto="0" spid="227" grpId="2"/>
      <p:bldP build="whole" bldLvl="1" animBg="1" rev="0" advAuto="0" spid="22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32" name="Shape 232"/>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33" name="Shape 233"/>
          <p:cNvSpPr/>
          <p:nvPr/>
        </p:nvSpPr>
        <p:spPr>
          <a:xfrm>
            <a:off x="72882" y="833881"/>
            <a:ext cx="128524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Gosco 3-Way Diverter Valve Features</a:t>
            </a:r>
          </a:p>
        </p:txBody>
      </p:sp>
      <p:sp>
        <p:nvSpPr>
          <p:cNvPr id="234" name="Shape 234"/>
          <p:cNvSpPr/>
          <p:nvPr/>
        </p:nvSpPr>
        <p:spPr>
          <a:xfrm>
            <a:off x="4305300" y="2268234"/>
            <a:ext cx="12954000" cy="43687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6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Live loaded seats</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6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Unrivaled shaft sealing</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6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Patented Sealmaster system </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6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Live loaded construction</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6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Clearview ISO 5211 mounting pad</a:t>
            </a:r>
            <a:endParaRPr baseline="12500" sz="2400">
              <a:solidFill>
                <a:srgbClr val="303030"/>
              </a:solidFill>
              <a:latin typeface="Helvetica Neue Light"/>
              <a:ea typeface="Helvetica Neue Light"/>
              <a:cs typeface="Helvetica Neue Light"/>
              <a:sym typeface="Helvetica Neue Light"/>
            </a:endParaRPr>
          </a:p>
          <a:p>
            <a:pPr marL="950975" indent="-366775" algn="l">
              <a:lnSpc>
                <a:spcPct val="160000"/>
              </a:lnSpc>
              <a:buFont typeface="Arial"/>
              <a:defRPr sz="3800">
                <a:solidFill>
                  <a:srgbClr val="3D77C4"/>
                </a:solidFill>
              </a:defRPr>
            </a:pPr>
            <a:r>
              <a:rPr baseline="12500" sz="2400">
                <a:solidFill>
                  <a:srgbClr val="303030"/>
                </a:solidFill>
                <a:latin typeface="Helvetica Neue Light"/>
                <a:ea typeface="Helvetica Neue Light"/>
                <a:cs typeface="Helvetica Neue Light"/>
                <a:sym typeface="Helvetica Neue Light"/>
              </a:rPr>
              <a:t>Extended bonnet</a:t>
            </a:r>
            <a:endParaRPr baseline="12500" sz="2400">
              <a:solidFill>
                <a:srgbClr val="303030"/>
              </a:solidFill>
              <a:latin typeface="Helvetica Neue Light"/>
              <a:ea typeface="Helvetica Neue Light"/>
              <a:cs typeface="Helvetica Neue Light"/>
              <a:sym typeface="Helvetica Neue Light"/>
            </a:endParaRPr>
          </a:p>
        </p:txBody>
      </p:sp>
      <p:pic>
        <p:nvPicPr>
          <p:cNvPr id="235" name="Blue logo without tagline.pdf"/>
          <p:cNvPicPr>
            <a:picLocks noChangeAspect="1"/>
          </p:cNvPicPr>
          <p:nvPr/>
        </p:nvPicPr>
        <p:blipFill>
          <a:blip r:embed="rId3">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pic>
        <p:nvPicPr>
          <p:cNvPr id="236" name="Cutout 3 way diverter with reflection.tiff"/>
          <p:cNvPicPr>
            <a:picLocks noChangeAspect="1"/>
          </p:cNvPicPr>
          <p:nvPr/>
        </p:nvPicPr>
        <p:blipFill>
          <a:blip r:embed="rId4">
            <a:extLst/>
          </a:blip>
          <a:stretch>
            <a:fillRect/>
          </a:stretch>
        </p:blipFill>
        <p:spPr>
          <a:xfrm>
            <a:off x="1016000" y="3806056"/>
            <a:ext cx="1425513" cy="5270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fltVal val="0"/>
                                          </p:val>
                                        </p:tav>
                                        <p:tav tm="100000">
                                          <p:val>
                                            <p:strVal val="#ppt_w"/>
                                          </p:val>
                                        </p:tav>
                                      </p:tavLst>
                                    </p:anim>
                                    <p:anim calcmode="lin" valueType="num">
                                      <p:cBhvr>
                                        <p:cTn id="8" dur="1000" fill="hold"/>
                                        <p:tgtEl>
                                          <p:spTgt spid="23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36"/>
                                        </p:tgtEl>
                                        <p:attrNameLst>
                                          <p:attrName>style.visibility</p:attrName>
                                        </p:attrNameLst>
                                      </p:cBhvr>
                                      <p:to>
                                        <p:strVal val="visible"/>
                                      </p:to>
                                    </p:set>
                                    <p:anim calcmode="lin" valueType="num">
                                      <p:cBhvr>
                                        <p:cTn id="12" dur="1000" fill="hold"/>
                                        <p:tgtEl>
                                          <p:spTgt spid="236"/>
                                        </p:tgtEl>
                                        <p:attrNameLst>
                                          <p:attrName>ppt_x</p:attrName>
                                        </p:attrNameLst>
                                      </p:cBhvr>
                                      <p:tavLst>
                                        <p:tav tm="0">
                                          <p:val>
                                            <p:strVal val="0-#ppt_w/2"/>
                                          </p:val>
                                        </p:tav>
                                        <p:tav tm="100000">
                                          <p:val>
                                            <p:strVal val="#ppt_x"/>
                                          </p:val>
                                        </p:tav>
                                      </p:tavLst>
                                    </p:anim>
                                    <p:anim calcmode="lin" valueType="num">
                                      <p:cBhvr>
                                        <p:cTn id="13" dur="1000" fill="hold"/>
                                        <p:tgtEl>
                                          <p:spTgt spid="23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234">
                                            <p:bg/>
                                          </p:spTgt>
                                        </p:tgtEl>
                                        <p:attrNameLst>
                                          <p:attrName>style.visibility</p:attrName>
                                        </p:attrNameLst>
                                      </p:cBhvr>
                                      <p:to>
                                        <p:strVal val="visible"/>
                                      </p:to>
                                    </p:set>
                                    <p:animEffect filter="dissolve" transition="in">
                                      <p:cBhvr>
                                        <p:cTn id="18" dur="1000"/>
                                        <p:tgtEl>
                                          <p:spTgt spid="234">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234">
                                            <p:txEl>
                                              <p:pRg st="0" end="0"/>
                                            </p:txEl>
                                          </p:spTgt>
                                        </p:tgtEl>
                                        <p:attrNameLst>
                                          <p:attrName>style.visibility</p:attrName>
                                        </p:attrNameLst>
                                      </p:cBhvr>
                                      <p:to>
                                        <p:strVal val="visible"/>
                                      </p:to>
                                    </p:set>
                                    <p:animEffect filter="dissolve" transition="in">
                                      <p:cBhvr>
                                        <p:cTn id="21" dur="1000"/>
                                        <p:tgtEl>
                                          <p:spTgt spid="23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3" fill="hold">
                                  <p:stCondLst>
                                    <p:cond delay="0"/>
                                  </p:stCondLst>
                                  <p:iterate type="el" backwards="0">
                                    <p:tmAbs val="0"/>
                                  </p:iterate>
                                  <p:childTnLst>
                                    <p:set>
                                      <p:cBhvr>
                                        <p:cTn id="25" fill="hold"/>
                                        <p:tgtEl>
                                          <p:spTgt spid="234">
                                            <p:txEl>
                                              <p:pRg st="1" end="1"/>
                                            </p:txEl>
                                          </p:spTgt>
                                        </p:tgtEl>
                                        <p:attrNameLst>
                                          <p:attrName>style.visibility</p:attrName>
                                        </p:attrNameLst>
                                      </p:cBhvr>
                                      <p:to>
                                        <p:strVal val="visible"/>
                                      </p:to>
                                    </p:set>
                                    <p:animEffect filter="dissolve" transition="in">
                                      <p:cBhvr>
                                        <p:cTn id="26" dur="1000"/>
                                        <p:tgtEl>
                                          <p:spTgt spid="23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234">
                                            <p:txEl>
                                              <p:pRg st="2" end="2"/>
                                            </p:txEl>
                                          </p:spTgt>
                                        </p:tgtEl>
                                        <p:attrNameLst>
                                          <p:attrName>style.visibility</p:attrName>
                                        </p:attrNameLst>
                                      </p:cBhvr>
                                      <p:to>
                                        <p:strVal val="visible"/>
                                      </p:to>
                                    </p:set>
                                    <p:animEffect filter="dissolve" transition="in">
                                      <p:cBhvr>
                                        <p:cTn id="31" dur="1000"/>
                                        <p:tgtEl>
                                          <p:spTgt spid="2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3" fill="hold">
                                  <p:stCondLst>
                                    <p:cond delay="0"/>
                                  </p:stCondLst>
                                  <p:iterate type="el" backwards="0">
                                    <p:tmAbs val="0"/>
                                  </p:iterate>
                                  <p:childTnLst>
                                    <p:set>
                                      <p:cBhvr>
                                        <p:cTn id="35" fill="hold"/>
                                        <p:tgtEl>
                                          <p:spTgt spid="234">
                                            <p:txEl>
                                              <p:pRg st="3" end="3"/>
                                            </p:txEl>
                                          </p:spTgt>
                                        </p:tgtEl>
                                        <p:attrNameLst>
                                          <p:attrName>style.visibility</p:attrName>
                                        </p:attrNameLst>
                                      </p:cBhvr>
                                      <p:to>
                                        <p:strVal val="visible"/>
                                      </p:to>
                                    </p:set>
                                    <p:animEffect filter="dissolve" transition="in">
                                      <p:cBhvr>
                                        <p:cTn id="36" dur="1000"/>
                                        <p:tgtEl>
                                          <p:spTgt spid="23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3" fill="hold">
                                  <p:stCondLst>
                                    <p:cond delay="0"/>
                                  </p:stCondLst>
                                  <p:iterate type="el" backwards="0">
                                    <p:tmAbs val="0"/>
                                  </p:iterate>
                                  <p:childTnLst>
                                    <p:set>
                                      <p:cBhvr>
                                        <p:cTn id="40" fill="hold"/>
                                        <p:tgtEl>
                                          <p:spTgt spid="234">
                                            <p:txEl>
                                              <p:pRg st="4" end="4"/>
                                            </p:txEl>
                                          </p:spTgt>
                                        </p:tgtEl>
                                        <p:attrNameLst>
                                          <p:attrName>style.visibility</p:attrName>
                                        </p:attrNameLst>
                                      </p:cBhvr>
                                      <p:to>
                                        <p:strVal val="visible"/>
                                      </p:to>
                                    </p:set>
                                    <p:animEffect filter="dissolve" transition="in">
                                      <p:cBhvr>
                                        <p:cTn id="41" dur="1000"/>
                                        <p:tgtEl>
                                          <p:spTgt spid="23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3" fill="hold">
                                  <p:stCondLst>
                                    <p:cond delay="0"/>
                                  </p:stCondLst>
                                  <p:iterate type="el" backwards="0">
                                    <p:tmAbs val="0"/>
                                  </p:iterate>
                                  <p:childTnLst>
                                    <p:set>
                                      <p:cBhvr>
                                        <p:cTn id="45" fill="hold"/>
                                        <p:tgtEl>
                                          <p:spTgt spid="234">
                                            <p:txEl>
                                              <p:pRg st="5" end="5"/>
                                            </p:txEl>
                                          </p:spTgt>
                                        </p:tgtEl>
                                        <p:attrNameLst>
                                          <p:attrName>style.visibility</p:attrName>
                                        </p:attrNameLst>
                                      </p:cBhvr>
                                      <p:to>
                                        <p:strVal val="visible"/>
                                      </p:to>
                                    </p:set>
                                    <p:animEffect filter="dissolve" transition="in">
                                      <p:cBhvr>
                                        <p:cTn id="46" dur="1000"/>
                                        <p:tgtEl>
                                          <p:spTgt spid="23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3" fill="hold">
                                  <p:stCondLst>
                                    <p:cond delay="0"/>
                                  </p:stCondLst>
                                  <p:iterate type="el" backwards="0">
                                    <p:tmAbs val="0"/>
                                  </p:iterate>
                                  <p:childTnLst>
                                    <p:set>
                                      <p:cBhvr>
                                        <p:cTn id="50" fill="hold"/>
                                        <p:tgtEl>
                                          <p:spTgt spid="234">
                                            <p:txEl>
                                              <p:pRg st="6" end="6"/>
                                            </p:txEl>
                                          </p:spTgt>
                                        </p:tgtEl>
                                        <p:attrNameLst>
                                          <p:attrName>style.visibility</p:attrName>
                                        </p:attrNameLst>
                                      </p:cBhvr>
                                      <p:to>
                                        <p:strVal val="visible"/>
                                      </p:to>
                                    </p:set>
                                    <p:animEffect filter="dissolve" transition="in">
                                      <p:cBhvr>
                                        <p:cTn id="51" dur="1000"/>
                                        <p:tgtEl>
                                          <p:spTgt spid="23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2"/>
      <p:bldP build="whole" bldLvl="1" animBg="1" rev="0" advAuto="0" spid="233" grpId="1"/>
      <p:bldP build="p" bldLvl="5" animBg="1" rev="0" advAuto="0" spid="234"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41" name="Shape 241"/>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242" name="cutout diverter cutaway.png"/>
          <p:cNvPicPr>
            <a:picLocks noChangeAspect="1"/>
          </p:cNvPicPr>
          <p:nvPr/>
        </p:nvPicPr>
        <p:blipFill>
          <a:blip r:embed="rId3">
            <a:extLst/>
          </a:blip>
          <a:srcRect l="0" t="2974" r="0" b="0"/>
          <a:stretch>
            <a:fillRect/>
          </a:stretch>
        </p:blipFill>
        <p:spPr>
          <a:xfrm>
            <a:off x="925530" y="406400"/>
            <a:ext cx="3240070" cy="7664451"/>
          </a:xfrm>
          <a:prstGeom prst="rect">
            <a:avLst/>
          </a:prstGeom>
          <a:ln w="25400">
            <a:miter lim="400000"/>
          </a:ln>
          <a:effectLst>
            <a:reflection blurRad="0" stA="50000" stPos="0" endA="0" endPos="40000" dist="0" dir="5400000" fadeDir="5400000" sx="100000" sy="-100000" kx="0" ky="0" algn="bl" rotWithShape="0"/>
          </a:effectLst>
        </p:spPr>
      </p:pic>
      <p:sp>
        <p:nvSpPr>
          <p:cNvPr id="243" name="Shape 243"/>
          <p:cNvSpPr/>
          <p:nvPr/>
        </p:nvSpPr>
        <p:spPr>
          <a:xfrm>
            <a:off x="1397000" y="349757"/>
            <a:ext cx="128397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Live Loaded Seats</a:t>
            </a:r>
          </a:p>
        </p:txBody>
      </p:sp>
      <p:sp>
        <p:nvSpPr>
          <p:cNvPr id="244" name="Shape 244"/>
          <p:cNvSpPr/>
          <p:nvPr/>
        </p:nvSpPr>
        <p:spPr>
          <a:xfrm>
            <a:off x="5016500" y="1532205"/>
            <a:ext cx="5600700" cy="561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latin typeface="+mn-lt"/>
                <a:ea typeface="+mn-ea"/>
                <a:cs typeface="+mn-cs"/>
                <a:sym typeface="Gill Sans"/>
              </a:defRPr>
            </a:pPr>
            <a:r>
              <a:rPr baseline="10714" sz="2800">
                <a:latin typeface="Helvetica Neue Light"/>
                <a:ea typeface="Helvetica Neue Light"/>
                <a:cs typeface="Helvetica Neue Light"/>
                <a:sym typeface="Helvetica Neue Light"/>
              </a:rPr>
              <a:t>Dual O-Ring design</a:t>
            </a:r>
          </a:p>
        </p:txBody>
      </p:sp>
      <p:sp>
        <p:nvSpPr>
          <p:cNvPr id="245" name="Shape 245"/>
          <p:cNvSpPr/>
          <p:nvPr/>
        </p:nvSpPr>
        <p:spPr>
          <a:xfrm>
            <a:off x="4686300" y="2157553"/>
            <a:ext cx="5447996" cy="5611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950975" indent="-23875" algn="l">
              <a:lnSpc>
                <a:spcPct val="150000"/>
              </a:lnSpc>
              <a:spcBef>
                <a:spcPts val="300"/>
              </a:spcBef>
              <a:buFont typeface="Arial"/>
              <a:defRPr sz="3800">
                <a:solidFill>
                  <a:srgbClr val="303030"/>
                </a:solidFill>
              </a:defRPr>
            </a:pPr>
            <a:r>
              <a:rPr baseline="10714" sz="2800">
                <a:latin typeface="Helvetica Neue Light"/>
                <a:ea typeface="Helvetica Neue Light"/>
                <a:cs typeface="Helvetica Neue Light"/>
                <a:sym typeface="Helvetica Neue Light"/>
              </a:rPr>
              <a:t>Live loading by gland O-Ring</a:t>
            </a:r>
          </a:p>
        </p:txBody>
      </p:sp>
      <p:sp>
        <p:nvSpPr>
          <p:cNvPr id="246" name="Shape 246"/>
          <p:cNvSpPr/>
          <p:nvPr/>
        </p:nvSpPr>
        <p:spPr>
          <a:xfrm>
            <a:off x="5029199" y="2775281"/>
            <a:ext cx="6534253" cy="5611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5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latin typeface="+mn-lt"/>
                <a:ea typeface="+mn-ea"/>
                <a:cs typeface="+mn-cs"/>
                <a:sym typeface="Gill Sans"/>
              </a:defRPr>
            </a:pPr>
            <a:r>
              <a:rPr baseline="10714" sz="2800">
                <a:latin typeface="Helvetica Neue Light"/>
                <a:ea typeface="Helvetica Neue Light"/>
                <a:cs typeface="Helvetica Neue Light"/>
                <a:sym typeface="Helvetica Neue Light"/>
              </a:rPr>
              <a:t>Dynamic sealing by secondary O-Ring</a:t>
            </a:r>
          </a:p>
        </p:txBody>
      </p:sp>
      <p:pic>
        <p:nvPicPr>
          <p:cNvPr id="247" name="diverter cutaway zoom.png"/>
          <p:cNvPicPr>
            <a:picLocks noChangeAspect="1"/>
          </p:cNvPicPr>
          <p:nvPr/>
        </p:nvPicPr>
        <p:blipFill>
          <a:blip r:embed="rId4">
            <a:extLst/>
          </a:blip>
          <a:stretch>
            <a:fillRect/>
          </a:stretch>
        </p:blipFill>
        <p:spPr>
          <a:xfrm>
            <a:off x="6159500" y="4495800"/>
            <a:ext cx="3759201" cy="3759201"/>
          </a:xfrm>
          <a:prstGeom prst="rect">
            <a:avLst/>
          </a:prstGeom>
          <a:ln w="12700">
            <a:miter lim="400000"/>
          </a:ln>
        </p:spPr>
      </p:pic>
      <p:sp>
        <p:nvSpPr>
          <p:cNvPr id="248" name="Shape 248"/>
          <p:cNvSpPr/>
          <p:nvPr/>
        </p:nvSpPr>
        <p:spPr>
          <a:xfrm flipV="1">
            <a:off x="8982760" y="6997700"/>
            <a:ext cx="1380440" cy="1400"/>
          </a:xfrm>
          <a:prstGeom prst="line">
            <a:avLst/>
          </a:prstGeom>
          <a:ln w="50800">
            <a:solidFill>
              <a:srgbClr val="CC1C0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249" name="Shape 249"/>
          <p:cNvSpPr/>
          <p:nvPr/>
        </p:nvSpPr>
        <p:spPr>
          <a:xfrm flipV="1">
            <a:off x="8982760" y="69977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250" name="Shape 250"/>
          <p:cNvSpPr/>
          <p:nvPr/>
        </p:nvSpPr>
        <p:spPr>
          <a:xfrm>
            <a:off x="7907680" y="7489280"/>
            <a:ext cx="1" cy="1380441"/>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251" name="Shape 251"/>
          <p:cNvSpPr/>
          <p:nvPr/>
        </p:nvSpPr>
        <p:spPr>
          <a:xfrm>
            <a:off x="2717800" y="5283200"/>
            <a:ext cx="889000" cy="889000"/>
          </a:xfrm>
          <a:prstGeom prst="ellipse">
            <a:avLst/>
          </a:prstGeom>
          <a:ln w="25400">
            <a:solidFill>
              <a:srgbClr val="000000"/>
            </a:solidFill>
            <a:miter lim="400000"/>
          </a:ln>
          <a:effectLst>
            <a:outerShdw sx="100000" sy="100000" kx="0" ky="0" algn="b" rotWithShape="0" blurRad="88900" dist="25400" dir="5400000">
              <a:srgbClr val="FFFFFF"/>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252" name="Shape 252"/>
          <p:cNvSpPr/>
          <p:nvPr/>
        </p:nvSpPr>
        <p:spPr>
          <a:xfrm>
            <a:off x="7869580" y="7489280"/>
            <a:ext cx="1" cy="1380441"/>
          </a:xfrm>
          <a:prstGeom prst="line">
            <a:avLst/>
          </a:prstGeom>
          <a:ln w="50800">
            <a:solidFill>
              <a:srgbClr val="CC1C00"/>
            </a:solidFill>
            <a:miter lim="400000"/>
            <a:headEnd type="triangle"/>
          </a:ln>
        </p:spPr>
        <p:txBody>
          <a:bodyPr lIns="0" tIns="0" rIns="0" bIns="0"/>
          <a:lstStyle/>
          <a:p>
            <a:pPr algn="l" defTabSz="457200">
              <a:defRPr sz="1200">
                <a:latin typeface="Helvetica"/>
                <a:ea typeface="Helvetica"/>
                <a:cs typeface="Helvetica"/>
                <a:sym typeface="Helvetica"/>
              </a:defRPr>
            </a:pPr>
          </a:p>
        </p:txBody>
      </p:sp>
      <p:pic>
        <p:nvPicPr>
          <p:cNvPr id="253" name="Blue logo without tagline.pdf"/>
          <p:cNvPicPr>
            <a:picLocks noChangeAspect="1"/>
          </p:cNvPicPr>
          <p:nvPr/>
        </p:nvPicPr>
        <p:blipFill>
          <a:blip r:embed="rId5">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1000" fill="hold"/>
                                        <p:tgtEl>
                                          <p:spTgt spid="243"/>
                                        </p:tgtEl>
                                        <p:attrNameLst>
                                          <p:attrName>ppt_w</p:attrName>
                                        </p:attrNameLst>
                                      </p:cBhvr>
                                      <p:tavLst>
                                        <p:tav tm="0">
                                          <p:val>
                                            <p:fltVal val="0"/>
                                          </p:val>
                                        </p:tav>
                                        <p:tav tm="100000">
                                          <p:val>
                                            <p:strVal val="#ppt_w"/>
                                          </p:val>
                                        </p:tav>
                                      </p:tavLst>
                                    </p:anim>
                                    <p:anim calcmode="lin" valueType="num">
                                      <p:cBhvr>
                                        <p:cTn id="8" dur="1000" fill="hold"/>
                                        <p:tgtEl>
                                          <p:spTgt spid="24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42"/>
                                        </p:tgtEl>
                                        <p:attrNameLst>
                                          <p:attrName>style.visibility</p:attrName>
                                        </p:attrNameLst>
                                      </p:cBhvr>
                                      <p:to>
                                        <p:strVal val="visible"/>
                                      </p:to>
                                    </p:set>
                                    <p:anim calcmode="lin" valueType="num">
                                      <p:cBhvr>
                                        <p:cTn id="12" dur="1000" fill="hold"/>
                                        <p:tgtEl>
                                          <p:spTgt spid="242"/>
                                        </p:tgtEl>
                                        <p:attrNameLst>
                                          <p:attrName>ppt_x</p:attrName>
                                        </p:attrNameLst>
                                      </p:cBhvr>
                                      <p:tavLst>
                                        <p:tav tm="0">
                                          <p:val>
                                            <p:strVal val="0-#ppt_w/2"/>
                                          </p:val>
                                        </p:tav>
                                        <p:tav tm="100000">
                                          <p:val>
                                            <p:strVal val="#ppt_x"/>
                                          </p:val>
                                        </p:tav>
                                      </p:tavLst>
                                    </p:anim>
                                    <p:anim calcmode="lin" valueType="num">
                                      <p:cBhvr>
                                        <p:cTn id="13" dur="1000" fill="hold"/>
                                        <p:tgtEl>
                                          <p:spTgt spid="2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247"/>
                                        </p:tgtEl>
                                        <p:attrNameLst>
                                          <p:attrName>style.visibility</p:attrName>
                                        </p:attrNameLst>
                                      </p:cBhvr>
                                      <p:to>
                                        <p:strVal val="visible"/>
                                      </p:to>
                                    </p:set>
                                    <p:anim calcmode="lin" valueType="num">
                                      <p:cBhvr>
                                        <p:cTn id="18" dur="1000" fill="hold"/>
                                        <p:tgtEl>
                                          <p:spTgt spid="247"/>
                                        </p:tgtEl>
                                        <p:attrNameLst>
                                          <p:attrName>ppt_w</p:attrName>
                                        </p:attrNameLst>
                                      </p:cBhvr>
                                      <p:tavLst>
                                        <p:tav tm="0">
                                          <p:val>
                                            <p:fltVal val="0"/>
                                          </p:val>
                                        </p:tav>
                                        <p:tav tm="100000">
                                          <p:val>
                                            <p:strVal val="#ppt_w"/>
                                          </p:val>
                                        </p:tav>
                                      </p:tavLst>
                                    </p:anim>
                                    <p:anim calcmode="lin" valueType="num">
                                      <p:cBhvr>
                                        <p:cTn id="19" dur="1000" fill="hold"/>
                                        <p:tgtEl>
                                          <p:spTgt spid="247"/>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Class="entr" nodeType="afterEffect" presetSubtype="32" presetID="23" grpId="4" fill="hold">
                                  <p:stCondLst>
                                    <p:cond delay="0"/>
                                  </p:stCondLst>
                                  <p:iterate type="el" backwards="0">
                                    <p:tmAbs val="0"/>
                                  </p:iterate>
                                  <p:childTnLst>
                                    <p:set>
                                      <p:cBhvr>
                                        <p:cTn id="22" fill="hold"/>
                                        <p:tgtEl>
                                          <p:spTgt spid="251"/>
                                        </p:tgtEl>
                                        <p:attrNameLst>
                                          <p:attrName>style.visibility</p:attrName>
                                        </p:attrNameLst>
                                      </p:cBhvr>
                                      <p:to>
                                        <p:strVal val="visible"/>
                                      </p:to>
                                    </p:set>
                                    <p:anim calcmode="lin" valueType="num">
                                      <p:cBhvr>
                                        <p:cTn id="23" dur="1000" fill="hold"/>
                                        <p:tgtEl>
                                          <p:spTgt spid="251"/>
                                        </p:tgtEl>
                                        <p:attrNameLst>
                                          <p:attrName>ppt_w</p:attrName>
                                        </p:attrNameLst>
                                      </p:cBhvr>
                                      <p:tavLst>
                                        <p:tav tm="0">
                                          <p:val>
                                            <p:strVal val="4*#ppt_w"/>
                                          </p:val>
                                        </p:tav>
                                        <p:tav tm="100000">
                                          <p:val>
                                            <p:strVal val="#ppt_w"/>
                                          </p:val>
                                        </p:tav>
                                      </p:tavLst>
                                    </p:anim>
                                    <p:anim calcmode="lin" valueType="num">
                                      <p:cBhvr>
                                        <p:cTn id="24" dur="1000" fill="hold"/>
                                        <p:tgtEl>
                                          <p:spTgt spid="251"/>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5" fill="hold">
                                  <p:stCondLst>
                                    <p:cond delay="0"/>
                                  </p:stCondLst>
                                  <p:iterate type="el" backwards="0">
                                    <p:tmAbs val="0"/>
                                  </p:iterate>
                                  <p:childTnLst>
                                    <p:set>
                                      <p:cBhvr>
                                        <p:cTn id="28" fill="hold"/>
                                        <p:tgtEl>
                                          <p:spTgt spid="244">
                                            <p:bg/>
                                          </p:spTgt>
                                        </p:tgtEl>
                                        <p:attrNameLst>
                                          <p:attrName>style.visibility</p:attrName>
                                        </p:attrNameLst>
                                      </p:cBhvr>
                                      <p:to>
                                        <p:strVal val="visible"/>
                                      </p:to>
                                    </p:set>
                                    <p:animEffect filter="dissolve" transition="in">
                                      <p:cBhvr>
                                        <p:cTn id="29" dur="1000"/>
                                        <p:tgtEl>
                                          <p:spTgt spid="244">
                                            <p:bg/>
                                          </p:spTgt>
                                        </p:tgtEl>
                                      </p:cBhvr>
                                    </p:animEffect>
                                  </p:childTnLst>
                                </p:cTn>
                              </p:par>
                              <p:par>
                                <p:cTn id="30" presetClass="entr" nodeType="withEffect" presetSubtype="0" presetID="9" grpId="5" fill="hold">
                                  <p:stCondLst>
                                    <p:cond delay="0"/>
                                  </p:stCondLst>
                                  <p:iterate type="el" backwards="0">
                                    <p:tmAbs val="0"/>
                                  </p:iterate>
                                  <p:childTnLst>
                                    <p:set>
                                      <p:cBhvr>
                                        <p:cTn id="31" fill="hold"/>
                                        <p:tgtEl>
                                          <p:spTgt spid="244">
                                            <p:txEl>
                                              <p:pRg st="0" end="0"/>
                                            </p:txEl>
                                          </p:spTgt>
                                        </p:tgtEl>
                                        <p:attrNameLst>
                                          <p:attrName>style.visibility</p:attrName>
                                        </p:attrNameLst>
                                      </p:cBhvr>
                                      <p:to>
                                        <p:strVal val="visible"/>
                                      </p:to>
                                    </p:set>
                                    <p:animEffect filter="dissolve" transition="in">
                                      <p:cBhvr>
                                        <p:cTn id="32" dur="1000"/>
                                        <p:tgtEl>
                                          <p:spTgt spid="244">
                                            <p:txEl>
                                              <p:pRg st="0" end="0"/>
                                            </p:txEl>
                                          </p:spTgt>
                                        </p:tgtEl>
                                      </p:cBhvr>
                                    </p:animEffect>
                                  </p:childTnLst>
                                </p:cTn>
                              </p:par>
                            </p:childTnLst>
                          </p:cTn>
                        </p:par>
                        <p:par>
                          <p:cTn id="33" fill="hold">
                            <p:stCondLst>
                              <p:cond delay="1000"/>
                            </p:stCondLst>
                            <p:childTnLst>
                              <p:par>
                                <p:cTn id="34" presetClass="entr" nodeType="afterEffect" presetSubtype="4" presetID="2" grpId="6" fill="hold">
                                  <p:stCondLst>
                                    <p:cond delay="0"/>
                                  </p:stCondLst>
                                  <p:iterate type="el" backwards="0">
                                    <p:tmAbs val="0"/>
                                  </p:iterate>
                                  <p:childTnLst>
                                    <p:set>
                                      <p:cBhvr>
                                        <p:cTn id="35" fill="hold"/>
                                        <p:tgtEl>
                                          <p:spTgt spid="250"/>
                                        </p:tgtEl>
                                        <p:attrNameLst>
                                          <p:attrName>style.visibility</p:attrName>
                                        </p:attrNameLst>
                                      </p:cBhvr>
                                      <p:to>
                                        <p:strVal val="visible"/>
                                      </p:to>
                                    </p:set>
                                    <p:anim calcmode="lin" valueType="num">
                                      <p:cBhvr>
                                        <p:cTn id="36" dur="1000" fill="hold"/>
                                        <p:tgtEl>
                                          <p:spTgt spid="250"/>
                                        </p:tgtEl>
                                        <p:attrNameLst>
                                          <p:attrName>ppt_x</p:attrName>
                                        </p:attrNameLst>
                                      </p:cBhvr>
                                      <p:tavLst>
                                        <p:tav tm="0">
                                          <p:val>
                                            <p:strVal val="#ppt_x"/>
                                          </p:val>
                                        </p:tav>
                                        <p:tav tm="100000">
                                          <p:val>
                                            <p:strVal val="#ppt_x"/>
                                          </p:val>
                                        </p:tav>
                                      </p:tavLst>
                                    </p:anim>
                                    <p:anim calcmode="lin" valueType="num">
                                      <p:cBhvr>
                                        <p:cTn id="37" dur="1000" fill="hold"/>
                                        <p:tgtEl>
                                          <p:spTgt spid="25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Class="entr" nodeType="afterEffect" presetSubtype="2" presetID="2" grpId="7" fill="hold">
                                  <p:stCondLst>
                                    <p:cond delay="0"/>
                                  </p:stCondLst>
                                  <p:iterate type="el" backwards="0">
                                    <p:tmAbs val="0"/>
                                  </p:iterate>
                                  <p:childTnLst>
                                    <p:set>
                                      <p:cBhvr>
                                        <p:cTn id="40" fill="hold"/>
                                        <p:tgtEl>
                                          <p:spTgt spid="249"/>
                                        </p:tgtEl>
                                        <p:attrNameLst>
                                          <p:attrName>style.visibility</p:attrName>
                                        </p:attrNameLst>
                                      </p:cBhvr>
                                      <p:to>
                                        <p:strVal val="visible"/>
                                      </p:to>
                                    </p:set>
                                    <p:anim calcmode="lin" valueType="num">
                                      <p:cBhvr>
                                        <p:cTn id="41" dur="1000" fill="hold"/>
                                        <p:tgtEl>
                                          <p:spTgt spid="249"/>
                                        </p:tgtEl>
                                        <p:attrNameLst>
                                          <p:attrName>ppt_x</p:attrName>
                                        </p:attrNameLst>
                                      </p:cBhvr>
                                      <p:tavLst>
                                        <p:tav tm="0">
                                          <p:val>
                                            <p:strVal val="1+#ppt_w/2"/>
                                          </p:val>
                                        </p:tav>
                                        <p:tav tm="100000">
                                          <p:val>
                                            <p:strVal val="#ppt_x"/>
                                          </p:val>
                                        </p:tav>
                                      </p:tavLst>
                                    </p:anim>
                                    <p:anim calcmode="lin" valueType="num">
                                      <p:cBhvr>
                                        <p:cTn id="42" dur="1000" fill="hold"/>
                                        <p:tgtEl>
                                          <p:spTgt spid="24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8" fill="hold">
                                  <p:stCondLst>
                                    <p:cond delay="0"/>
                                  </p:stCondLst>
                                  <p:iterate type="el" backwards="0">
                                    <p:tmAbs val="0"/>
                                  </p:iterate>
                                  <p:childTnLst>
                                    <p:set>
                                      <p:cBhvr>
                                        <p:cTn id="46" fill="hold"/>
                                        <p:tgtEl>
                                          <p:spTgt spid="245"/>
                                        </p:tgtEl>
                                        <p:attrNameLst>
                                          <p:attrName>style.visibility</p:attrName>
                                        </p:attrNameLst>
                                      </p:cBhvr>
                                      <p:to>
                                        <p:strVal val="visible"/>
                                      </p:to>
                                    </p:set>
                                    <p:animEffect filter="dissolve" transition="in">
                                      <p:cBhvr>
                                        <p:cTn id="47" dur="1000"/>
                                        <p:tgtEl>
                                          <p:spTgt spid="245"/>
                                        </p:tgtEl>
                                      </p:cBhvr>
                                    </p:animEffect>
                                  </p:childTnLst>
                                </p:cTn>
                              </p:par>
                            </p:childTnLst>
                          </p:cTn>
                        </p:par>
                        <p:par>
                          <p:cTn id="48" fill="hold">
                            <p:stCondLst>
                              <p:cond delay="1000"/>
                            </p:stCondLst>
                            <p:childTnLst>
                              <p:par>
                                <p:cTn id="49" presetClass="exit" nodeType="afterEffect" presetSubtype="0" presetID="1" grpId="9" fill="hold">
                                  <p:stCondLst>
                                    <p:cond delay="0"/>
                                  </p:stCondLst>
                                  <p:iterate type="el" backwards="0">
                                    <p:tmAbs val="0"/>
                                  </p:iterate>
                                  <p:childTnLst>
                                    <p:set>
                                      <p:cBhvr>
                                        <p:cTn id="50" fill="hold">
                                          <p:stCondLst>
                                            <p:cond delay="0"/>
                                          </p:stCondLst>
                                        </p:cTn>
                                        <p:tgtEl>
                                          <p:spTgt spid="250"/>
                                        </p:tgtEl>
                                        <p:attrNameLst>
                                          <p:attrName>style.visibility</p:attrName>
                                        </p:attrNameLst>
                                      </p:cBhvr>
                                      <p:to>
                                        <p:strVal val="hidden"/>
                                      </p:to>
                                    </p:set>
                                  </p:childTnLst>
                                </p:cTn>
                              </p:par>
                            </p:childTnLst>
                          </p:cTn>
                        </p:par>
                        <p:par>
                          <p:cTn id="51" fill="hold">
                            <p:stCondLst>
                              <p:cond delay="1000"/>
                            </p:stCondLst>
                            <p:childTnLst>
                              <p:par>
                                <p:cTn id="52" presetClass="exit" nodeType="afterEffect" presetSubtype="0" presetID="1" grpId="10" fill="hold">
                                  <p:stCondLst>
                                    <p:cond delay="0"/>
                                  </p:stCondLst>
                                  <p:iterate type="el" backwards="0">
                                    <p:tmAbs val="0"/>
                                  </p:iterate>
                                  <p:childTnLst>
                                    <p:set>
                                      <p:cBhvr>
                                        <p:cTn id="53" fill="hold">
                                          <p:stCondLst>
                                            <p:cond delay="0"/>
                                          </p:stCondLst>
                                        </p:cTn>
                                        <p:tgtEl>
                                          <p:spTgt spid="249"/>
                                        </p:tgtEl>
                                        <p:attrNameLst>
                                          <p:attrName>style.visibility</p:attrName>
                                        </p:attrNameLst>
                                      </p:cBhvr>
                                      <p:to>
                                        <p:strVal val="hidden"/>
                                      </p:to>
                                    </p:set>
                                  </p:childTnLst>
                                </p:cTn>
                              </p:par>
                            </p:childTnLst>
                          </p:cTn>
                        </p:par>
                        <p:par>
                          <p:cTn id="54" fill="hold">
                            <p:stCondLst>
                              <p:cond delay="1000"/>
                            </p:stCondLst>
                            <p:childTnLst>
                              <p:par>
                                <p:cTn id="55" presetClass="entr" nodeType="afterEffect" presetSubtype="2" presetID="2" grpId="11" fill="hold">
                                  <p:stCondLst>
                                    <p:cond delay="0"/>
                                  </p:stCondLst>
                                  <p:iterate type="el" backwards="0">
                                    <p:tmAbs val="0"/>
                                  </p:iterate>
                                  <p:childTnLst>
                                    <p:set>
                                      <p:cBhvr>
                                        <p:cTn id="56" fill="hold"/>
                                        <p:tgtEl>
                                          <p:spTgt spid="248"/>
                                        </p:tgtEl>
                                        <p:attrNameLst>
                                          <p:attrName>style.visibility</p:attrName>
                                        </p:attrNameLst>
                                      </p:cBhvr>
                                      <p:to>
                                        <p:strVal val="visible"/>
                                      </p:to>
                                    </p:set>
                                    <p:anim calcmode="lin" valueType="num">
                                      <p:cBhvr>
                                        <p:cTn id="57" dur="500" fill="hold"/>
                                        <p:tgtEl>
                                          <p:spTgt spid="248"/>
                                        </p:tgtEl>
                                        <p:attrNameLst>
                                          <p:attrName>ppt_x</p:attrName>
                                        </p:attrNameLst>
                                      </p:cBhvr>
                                      <p:tavLst>
                                        <p:tav tm="0">
                                          <p:val>
                                            <p:strVal val="1+#ppt_w/2"/>
                                          </p:val>
                                        </p:tav>
                                        <p:tav tm="100000">
                                          <p:val>
                                            <p:strVal val="#ppt_x"/>
                                          </p:val>
                                        </p:tav>
                                      </p:tavLst>
                                    </p:anim>
                                    <p:anim calcmode="lin" valueType="num">
                                      <p:cBhvr>
                                        <p:cTn id="58" dur="500" fill="hold"/>
                                        <p:tgtEl>
                                          <p:spTgt spid="24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ID="9" grpId="12" fill="hold">
                                  <p:stCondLst>
                                    <p:cond delay="0"/>
                                  </p:stCondLst>
                                  <p:iterate type="el" backwards="0">
                                    <p:tmAbs val="0"/>
                                  </p:iterate>
                                  <p:childTnLst>
                                    <p:set>
                                      <p:cBhvr>
                                        <p:cTn id="62" fill="hold"/>
                                        <p:tgtEl>
                                          <p:spTgt spid="246"/>
                                        </p:tgtEl>
                                        <p:attrNameLst>
                                          <p:attrName>style.visibility</p:attrName>
                                        </p:attrNameLst>
                                      </p:cBhvr>
                                      <p:to>
                                        <p:strVal val="visible"/>
                                      </p:to>
                                    </p:set>
                                    <p:animEffect filter="dissolve" transition="in">
                                      <p:cBhvr>
                                        <p:cTn id="63" dur="1000"/>
                                        <p:tgtEl>
                                          <p:spTgt spid="246"/>
                                        </p:tgtEl>
                                      </p:cBhvr>
                                    </p:animEffect>
                                  </p:childTnLst>
                                </p:cTn>
                              </p:par>
                            </p:childTnLst>
                          </p:cTn>
                        </p:par>
                        <p:par>
                          <p:cTn id="64" fill="hold">
                            <p:stCondLst>
                              <p:cond delay="1000"/>
                            </p:stCondLst>
                            <p:childTnLst>
                              <p:par>
                                <p:cTn id="65" presetClass="exit" nodeType="afterEffect" presetSubtype="0" presetID="1" grpId="13" fill="hold">
                                  <p:stCondLst>
                                    <p:cond delay="0"/>
                                  </p:stCondLst>
                                  <p:iterate type="el" backwards="0">
                                    <p:tmAbs val="0"/>
                                  </p:iterate>
                                  <p:childTnLst>
                                    <p:set>
                                      <p:cBhvr>
                                        <p:cTn id="66" fill="hold">
                                          <p:stCondLst>
                                            <p:cond delay="0"/>
                                          </p:stCondLst>
                                        </p:cTn>
                                        <p:tgtEl>
                                          <p:spTgt spid="248"/>
                                        </p:tgtEl>
                                        <p:attrNameLst>
                                          <p:attrName>style.visibility</p:attrName>
                                        </p:attrNameLst>
                                      </p:cBhvr>
                                      <p:to>
                                        <p:strVal val="hidden"/>
                                      </p:to>
                                    </p:set>
                                  </p:childTnLst>
                                </p:cTn>
                              </p:par>
                            </p:childTnLst>
                          </p:cTn>
                        </p:par>
                        <p:par>
                          <p:cTn id="67" fill="hold">
                            <p:stCondLst>
                              <p:cond delay="1000"/>
                            </p:stCondLst>
                            <p:childTnLst>
                              <p:par>
                                <p:cTn id="68" presetClass="entr" nodeType="afterEffect" presetSubtype="4" presetID="2" grpId="14" fill="hold">
                                  <p:stCondLst>
                                    <p:cond delay="0"/>
                                  </p:stCondLst>
                                  <p:iterate type="el" backwards="0">
                                    <p:tmAbs val="0"/>
                                  </p:iterate>
                                  <p:childTnLst>
                                    <p:set>
                                      <p:cBhvr>
                                        <p:cTn id="69" fill="hold"/>
                                        <p:tgtEl>
                                          <p:spTgt spid="252"/>
                                        </p:tgtEl>
                                        <p:attrNameLst>
                                          <p:attrName>style.visibility</p:attrName>
                                        </p:attrNameLst>
                                      </p:cBhvr>
                                      <p:to>
                                        <p:strVal val="visible"/>
                                      </p:to>
                                    </p:set>
                                    <p:anim calcmode="lin" valueType="num">
                                      <p:cBhvr>
                                        <p:cTn id="70" dur="500" fill="hold"/>
                                        <p:tgtEl>
                                          <p:spTgt spid="252"/>
                                        </p:tgtEl>
                                        <p:attrNameLst>
                                          <p:attrName>ppt_x</p:attrName>
                                        </p:attrNameLst>
                                      </p:cBhvr>
                                      <p:tavLst>
                                        <p:tav tm="0">
                                          <p:val>
                                            <p:strVal val="#ppt_x"/>
                                          </p:val>
                                        </p:tav>
                                        <p:tav tm="100000">
                                          <p:val>
                                            <p:strVal val="#ppt_x"/>
                                          </p:val>
                                        </p:tav>
                                      </p:tavLst>
                                    </p:anim>
                                    <p:anim calcmode="lin" valueType="num">
                                      <p:cBhvr>
                                        <p:cTn id="71"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5"/>
      <p:bldP build="whole" bldLvl="1" animBg="1" rev="0" advAuto="0" spid="247" grpId="3"/>
      <p:bldP build="whole" bldLvl="1" animBg="1" rev="0" advAuto="0" spid="243" grpId="1"/>
      <p:bldP build="whole" bldLvl="1" animBg="1" rev="0" advAuto="0" spid="245" grpId="8"/>
      <p:bldP build="whole" bldLvl="1" animBg="1" rev="0" advAuto="0" spid="249" grpId="7"/>
      <p:bldP build="whole" bldLvl="1" animBg="1" rev="0" advAuto="0" spid="251" grpId="4"/>
      <p:bldP build="whole" bldLvl="1" animBg="1" rev="0" advAuto="0" spid="249" grpId="10"/>
      <p:bldP build="whole" bldLvl="1" animBg="1" rev="0" advAuto="0" spid="252" grpId="14"/>
      <p:bldP build="whole" bldLvl="1" animBg="1" rev="0" advAuto="0" spid="250" grpId="6"/>
      <p:bldP build="whole" bldLvl="1" animBg="1" rev="0" advAuto="0" spid="248" grpId="11"/>
      <p:bldP build="whole" bldLvl="1" animBg="1" rev="0" advAuto="0" spid="250" grpId="9"/>
      <p:bldP build="whole" bldLvl="1" animBg="1" rev="0" advAuto="0" spid="248" grpId="13"/>
      <p:bldP build="whole" bldLvl="1" animBg="1" rev="0" advAuto="0" spid="246" grpId="12"/>
      <p:bldP build="whole" bldLvl="1" animBg="1" rev="0" advAuto="0" spid="242"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58" name="Shape 258"/>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259" name="cutaway standard model cryogenic cutout.tiff"/>
          <p:cNvPicPr>
            <a:picLocks noChangeAspect="1"/>
          </p:cNvPicPr>
          <p:nvPr/>
        </p:nvPicPr>
        <p:blipFill>
          <a:blip r:embed="rId3">
            <a:extLst/>
          </a:blip>
          <a:srcRect l="3688" t="255" r="0" b="34693"/>
          <a:stretch>
            <a:fillRect/>
          </a:stretch>
        </p:blipFill>
        <p:spPr>
          <a:xfrm>
            <a:off x="304800" y="1257300"/>
            <a:ext cx="6351677" cy="6477000"/>
          </a:xfrm>
          <a:prstGeom prst="rect">
            <a:avLst/>
          </a:prstGeom>
          <a:ln w="25400">
            <a:miter lim="400000"/>
          </a:ln>
          <a:effectLst>
            <a:reflection blurRad="0" stA="50000" stPos="0" endA="0" endPos="40000" dist="0" dir="5400000" fadeDir="5400000" sx="100000" sy="-100000" kx="0" ky="0" algn="bl" rotWithShape="0"/>
          </a:effectLst>
        </p:spPr>
      </p:pic>
      <p:sp>
        <p:nvSpPr>
          <p:cNvPr id="260" name="Shape 260"/>
          <p:cNvSpPr/>
          <p:nvPr/>
        </p:nvSpPr>
        <p:spPr>
          <a:xfrm>
            <a:off x="2362200" y="1699514"/>
            <a:ext cx="128905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Shaft Sealing System</a:t>
            </a:r>
          </a:p>
        </p:txBody>
      </p:sp>
      <p:sp>
        <p:nvSpPr>
          <p:cNvPr id="261" name="Shape 261"/>
          <p:cNvSpPr/>
          <p:nvPr/>
        </p:nvSpPr>
        <p:spPr>
          <a:xfrm>
            <a:off x="5676900" y="2837257"/>
            <a:ext cx="10274300" cy="561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2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solidFill>
                  <a:srgbClr val="FFFFFF"/>
                </a:solidFill>
                <a:latin typeface="+mn-lt"/>
                <a:ea typeface="+mn-ea"/>
                <a:cs typeface="+mn-cs"/>
                <a:sym typeface="Gill Sans"/>
              </a:defRPr>
            </a:pPr>
            <a:r>
              <a:rPr baseline="10714" sz="2800">
                <a:solidFill>
                  <a:srgbClr val="303030"/>
                </a:solidFill>
                <a:latin typeface="Helvetica Neue Light"/>
                <a:ea typeface="Helvetica Neue Light"/>
                <a:cs typeface="Helvetica Neue Light"/>
                <a:sym typeface="Helvetica Neue Light"/>
              </a:rPr>
              <a:t>Dual live loaded packing sets</a:t>
            </a:r>
          </a:p>
        </p:txBody>
      </p:sp>
      <p:sp>
        <p:nvSpPr>
          <p:cNvPr id="262" name="Shape 262"/>
          <p:cNvSpPr/>
          <p:nvPr/>
        </p:nvSpPr>
        <p:spPr>
          <a:xfrm>
            <a:off x="5676900" y="4128085"/>
            <a:ext cx="5723494" cy="5611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2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solidFill>
                  <a:srgbClr val="FFFFFF"/>
                </a:solidFill>
                <a:latin typeface="+mn-lt"/>
                <a:ea typeface="+mn-ea"/>
                <a:cs typeface="+mn-cs"/>
                <a:sym typeface="Gill Sans"/>
              </a:defRPr>
            </a:pPr>
            <a:r>
              <a:rPr baseline="10714" sz="2800">
                <a:solidFill>
                  <a:srgbClr val="303030"/>
                </a:solidFill>
                <a:latin typeface="Helvetica Neue Light"/>
                <a:ea typeface="Helvetica Neue Light"/>
                <a:cs typeface="Helvetica Neue Light"/>
                <a:sym typeface="Helvetica Neue Light"/>
              </a:rPr>
              <a:t>Independent packing adjustment</a:t>
            </a:r>
          </a:p>
        </p:txBody>
      </p:sp>
      <p:sp>
        <p:nvSpPr>
          <p:cNvPr id="263" name="Shape 263"/>
          <p:cNvSpPr/>
          <p:nvPr/>
        </p:nvSpPr>
        <p:spPr>
          <a:xfrm>
            <a:off x="5676900" y="3481654"/>
            <a:ext cx="5216757" cy="5611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2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pPr>
            <a:r>
              <a:rPr baseline="10714" sz="2800"/>
              <a:t>Upper and lower shaft guides</a:t>
            </a:r>
          </a:p>
        </p:txBody>
      </p:sp>
      <p:grpSp>
        <p:nvGrpSpPr>
          <p:cNvPr id="266" name="Group 266"/>
          <p:cNvGrpSpPr/>
          <p:nvPr/>
        </p:nvGrpSpPr>
        <p:grpSpPr>
          <a:xfrm>
            <a:off x="3572052" y="4826000"/>
            <a:ext cx="1219201" cy="1816100"/>
            <a:chOff x="0" y="0"/>
            <a:chExt cx="1219200" cy="1816100"/>
          </a:xfrm>
        </p:grpSpPr>
        <p:sp>
          <p:nvSpPr>
            <p:cNvPr id="264" name="Shape 264"/>
            <p:cNvSpPr/>
            <p:nvPr/>
          </p:nvSpPr>
          <p:spPr>
            <a:xfrm>
              <a:off x="0" y="0"/>
              <a:ext cx="1219200" cy="0"/>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65" name="Shape 265"/>
            <p:cNvSpPr/>
            <p:nvPr/>
          </p:nvSpPr>
          <p:spPr>
            <a:xfrm>
              <a:off x="0" y="1816100"/>
              <a:ext cx="1219200" cy="0"/>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grpSp>
      <p:grpSp>
        <p:nvGrpSpPr>
          <p:cNvPr id="269" name="Group 269"/>
          <p:cNvGrpSpPr/>
          <p:nvPr/>
        </p:nvGrpSpPr>
        <p:grpSpPr>
          <a:xfrm>
            <a:off x="3439972" y="3733800"/>
            <a:ext cx="1295401" cy="2565400"/>
            <a:chOff x="0" y="0"/>
            <a:chExt cx="1295400" cy="2565400"/>
          </a:xfrm>
        </p:grpSpPr>
        <p:sp>
          <p:nvSpPr>
            <p:cNvPr id="267" name="Shape 267"/>
            <p:cNvSpPr/>
            <p:nvPr/>
          </p:nvSpPr>
          <p:spPr>
            <a:xfrm>
              <a:off x="0" y="0"/>
              <a:ext cx="1295400" cy="0"/>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68" name="Shape 268"/>
            <p:cNvSpPr/>
            <p:nvPr/>
          </p:nvSpPr>
          <p:spPr>
            <a:xfrm>
              <a:off x="0" y="2565400"/>
              <a:ext cx="1295400" cy="0"/>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grpSp>
      <p:sp>
        <p:nvSpPr>
          <p:cNvPr id="270" name="Shape 270"/>
          <p:cNvSpPr/>
          <p:nvPr/>
        </p:nvSpPr>
        <p:spPr>
          <a:xfrm>
            <a:off x="3495852" y="3200400"/>
            <a:ext cx="1279411" cy="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271" name="Shape 271"/>
          <p:cNvSpPr/>
          <p:nvPr/>
        </p:nvSpPr>
        <p:spPr>
          <a:xfrm>
            <a:off x="3495852" y="2489200"/>
            <a:ext cx="1279411" cy="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pic>
        <p:nvPicPr>
          <p:cNvPr id="272" name="Blue logo without tagline.pdf"/>
          <p:cNvPicPr>
            <a:picLocks noChangeAspect="1"/>
          </p:cNvPicPr>
          <p:nvPr/>
        </p:nvPicPr>
        <p:blipFill>
          <a:blip r:embed="rId4">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60"/>
                                        </p:tgtEl>
                                        <p:attrNameLst>
                                          <p:attrName>style.visibility</p:attrName>
                                        </p:attrNameLst>
                                      </p:cBhvr>
                                      <p:to>
                                        <p:strVal val="visible"/>
                                      </p:to>
                                    </p:set>
                                    <p:anim calcmode="lin" valueType="num">
                                      <p:cBhvr>
                                        <p:cTn id="7" dur="1000" fill="hold"/>
                                        <p:tgtEl>
                                          <p:spTgt spid="260"/>
                                        </p:tgtEl>
                                        <p:attrNameLst>
                                          <p:attrName>ppt_w</p:attrName>
                                        </p:attrNameLst>
                                      </p:cBhvr>
                                      <p:tavLst>
                                        <p:tav tm="0">
                                          <p:val>
                                            <p:fltVal val="0"/>
                                          </p:val>
                                        </p:tav>
                                        <p:tav tm="100000">
                                          <p:val>
                                            <p:strVal val="#ppt_w"/>
                                          </p:val>
                                        </p:tav>
                                      </p:tavLst>
                                    </p:anim>
                                    <p:anim calcmode="lin" valueType="num">
                                      <p:cBhvr>
                                        <p:cTn id="8" dur="1000" fill="hold"/>
                                        <p:tgtEl>
                                          <p:spTgt spid="26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59"/>
                                        </p:tgtEl>
                                        <p:attrNameLst>
                                          <p:attrName>style.visibility</p:attrName>
                                        </p:attrNameLst>
                                      </p:cBhvr>
                                      <p:to>
                                        <p:strVal val="visible"/>
                                      </p:to>
                                    </p:set>
                                    <p:anim calcmode="lin" valueType="num">
                                      <p:cBhvr>
                                        <p:cTn id="12" dur="1000" fill="hold"/>
                                        <p:tgtEl>
                                          <p:spTgt spid="259"/>
                                        </p:tgtEl>
                                        <p:attrNameLst>
                                          <p:attrName>ppt_x</p:attrName>
                                        </p:attrNameLst>
                                      </p:cBhvr>
                                      <p:tavLst>
                                        <p:tav tm="0">
                                          <p:val>
                                            <p:strVal val="0-#ppt_w/2"/>
                                          </p:val>
                                        </p:tav>
                                        <p:tav tm="100000">
                                          <p:val>
                                            <p:strVal val="#ppt_x"/>
                                          </p:val>
                                        </p:tav>
                                      </p:tavLst>
                                    </p:anim>
                                    <p:anim calcmode="lin" valueType="num">
                                      <p:cBhvr>
                                        <p:cTn id="13" dur="10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261">
                                            <p:bg/>
                                          </p:spTgt>
                                        </p:tgtEl>
                                        <p:attrNameLst>
                                          <p:attrName>style.visibility</p:attrName>
                                        </p:attrNameLst>
                                      </p:cBhvr>
                                      <p:to>
                                        <p:strVal val="visible"/>
                                      </p:to>
                                    </p:set>
                                    <p:animEffect filter="dissolve" transition="in">
                                      <p:cBhvr>
                                        <p:cTn id="18" dur="1000"/>
                                        <p:tgtEl>
                                          <p:spTgt spid="261">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261">
                                            <p:txEl>
                                              <p:pRg st="0" end="0"/>
                                            </p:txEl>
                                          </p:spTgt>
                                        </p:tgtEl>
                                        <p:attrNameLst>
                                          <p:attrName>style.visibility</p:attrName>
                                        </p:attrNameLst>
                                      </p:cBhvr>
                                      <p:to>
                                        <p:strVal val="visible"/>
                                      </p:to>
                                    </p:set>
                                    <p:animEffect filter="dissolve" transition="in">
                                      <p:cBhvr>
                                        <p:cTn id="21" dur="1000"/>
                                        <p:tgtEl>
                                          <p:spTgt spid="261">
                                            <p:txEl>
                                              <p:pRg st="0" end="0"/>
                                            </p:txEl>
                                          </p:spTgt>
                                        </p:tgtEl>
                                      </p:cBhvr>
                                    </p:animEffect>
                                  </p:childTnLst>
                                </p:cTn>
                              </p:par>
                            </p:childTnLst>
                          </p:cTn>
                        </p:par>
                        <p:par>
                          <p:cTn id="22" fill="hold">
                            <p:stCondLst>
                              <p:cond delay="1000"/>
                            </p:stCondLst>
                            <p:childTnLst>
                              <p:par>
                                <p:cTn id="23" presetClass="entr" nodeType="afterEffect" presetSubtype="8" presetID="15" grpId="4" fill="hold">
                                  <p:stCondLst>
                                    <p:cond delay="0"/>
                                  </p:stCondLst>
                                  <p:iterate type="el" backwards="0">
                                    <p:tmAbs val="0"/>
                                  </p:iterate>
                                  <p:childTnLst>
                                    <p:set>
                                      <p:cBhvr>
                                        <p:cTn id="24" fill="hold"/>
                                        <p:tgtEl>
                                          <p:spTgt spid="266"/>
                                        </p:tgtEl>
                                        <p:attrNameLst>
                                          <p:attrName>style.visibility</p:attrName>
                                        </p:attrNameLst>
                                      </p:cBhvr>
                                      <p:to>
                                        <p:strVal val="visible"/>
                                      </p:to>
                                    </p:set>
                                    <p:anim calcmode="lin" valueType="num">
                                      <p:cBhvr>
                                        <p:cTn id="25" dur="1000" fill="hold"/>
                                        <p:tgtEl>
                                          <p:spTgt spid="266"/>
                                        </p:tgtEl>
                                        <p:attrNameLst>
                                          <p:attrName>ppt_w</p:attrName>
                                        </p:attrNameLst>
                                      </p:cBhvr>
                                      <p:tavLst>
                                        <p:tav tm="0">
                                          <p:val>
                                            <p:fltVal val="0"/>
                                          </p:val>
                                        </p:tav>
                                        <p:tav tm="100000">
                                          <p:val>
                                            <p:strVal val="#ppt_w"/>
                                          </p:val>
                                        </p:tav>
                                      </p:tavLst>
                                    </p:anim>
                                    <p:anim calcmode="lin" valueType="num">
                                      <p:cBhvr>
                                        <p:cTn id="26" dur="1000" fill="hold"/>
                                        <p:tgtEl>
                                          <p:spTgt spid="266"/>
                                        </p:tgtEl>
                                        <p:attrNameLst>
                                          <p:attrName>ppt_h</p:attrName>
                                        </p:attrNameLst>
                                      </p:cBhvr>
                                      <p:tavLst>
                                        <p:tav tm="0">
                                          <p:val>
                                            <p:fltVal val="0"/>
                                          </p:val>
                                        </p:tav>
                                        <p:tav tm="100000">
                                          <p:val>
                                            <p:strVal val="#ppt_h"/>
                                          </p:val>
                                        </p:tav>
                                      </p:tavLst>
                                    </p:anim>
                                    <p:anim calcmode="lin" valueType="num">
                                      <p:cBhvr>
                                        <p:cTn id="27" dur="1000" fill="hold"/>
                                        <p:tgtEl>
                                          <p:spTgt spid="26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5" fill="hold">
                                  <p:stCondLst>
                                    <p:cond delay="0"/>
                                  </p:stCondLst>
                                  <p:iterate type="el" backwards="0">
                                    <p:tmAbs val="0"/>
                                  </p:iterate>
                                  <p:childTnLst>
                                    <p:set>
                                      <p:cBhvr>
                                        <p:cTn id="32" fill="hold"/>
                                        <p:tgtEl>
                                          <p:spTgt spid="263"/>
                                        </p:tgtEl>
                                        <p:attrNameLst>
                                          <p:attrName>style.visibility</p:attrName>
                                        </p:attrNameLst>
                                      </p:cBhvr>
                                      <p:to>
                                        <p:strVal val="visible"/>
                                      </p:to>
                                    </p:set>
                                    <p:animEffect filter="dissolve" transition="in">
                                      <p:cBhvr>
                                        <p:cTn id="33" dur="1000"/>
                                        <p:tgtEl>
                                          <p:spTgt spid="263"/>
                                        </p:tgtEl>
                                      </p:cBhvr>
                                    </p:animEffect>
                                  </p:childTnLst>
                                </p:cTn>
                              </p:par>
                            </p:childTnLst>
                          </p:cTn>
                        </p:par>
                        <p:par>
                          <p:cTn id="34" fill="hold">
                            <p:stCondLst>
                              <p:cond delay="1000"/>
                            </p:stCondLst>
                            <p:childTnLst>
                              <p:par>
                                <p:cTn id="35" presetClass="entr" nodeType="afterEffect" presetSubtype="8" presetID="15" grpId="6" fill="hold">
                                  <p:stCondLst>
                                    <p:cond delay="0"/>
                                  </p:stCondLst>
                                  <p:iterate type="el" backwards="0">
                                    <p:tmAbs val="0"/>
                                  </p:iterate>
                                  <p:childTnLst>
                                    <p:set>
                                      <p:cBhvr>
                                        <p:cTn id="36" fill="hold"/>
                                        <p:tgtEl>
                                          <p:spTgt spid="269"/>
                                        </p:tgtEl>
                                        <p:attrNameLst>
                                          <p:attrName>style.visibility</p:attrName>
                                        </p:attrNameLst>
                                      </p:cBhvr>
                                      <p:to>
                                        <p:strVal val="visible"/>
                                      </p:to>
                                    </p:set>
                                    <p:anim calcmode="lin" valueType="num">
                                      <p:cBhvr>
                                        <p:cTn id="37" dur="1000" fill="hold"/>
                                        <p:tgtEl>
                                          <p:spTgt spid="269"/>
                                        </p:tgtEl>
                                        <p:attrNameLst>
                                          <p:attrName>ppt_w</p:attrName>
                                        </p:attrNameLst>
                                      </p:cBhvr>
                                      <p:tavLst>
                                        <p:tav tm="0">
                                          <p:val>
                                            <p:fltVal val="0"/>
                                          </p:val>
                                        </p:tav>
                                        <p:tav tm="100000">
                                          <p:val>
                                            <p:strVal val="#ppt_w"/>
                                          </p:val>
                                        </p:tav>
                                      </p:tavLst>
                                    </p:anim>
                                    <p:anim calcmode="lin" valueType="num">
                                      <p:cBhvr>
                                        <p:cTn id="38" dur="1000" fill="hold"/>
                                        <p:tgtEl>
                                          <p:spTgt spid="269"/>
                                        </p:tgtEl>
                                        <p:attrNameLst>
                                          <p:attrName>ppt_h</p:attrName>
                                        </p:attrNameLst>
                                      </p:cBhvr>
                                      <p:tavLst>
                                        <p:tav tm="0">
                                          <p:val>
                                            <p:fltVal val="0"/>
                                          </p:val>
                                        </p:tav>
                                        <p:tav tm="100000">
                                          <p:val>
                                            <p:strVal val="#ppt_h"/>
                                          </p:val>
                                        </p:tav>
                                      </p:tavLst>
                                    </p:anim>
                                    <p:anim calcmode="lin" valueType="num">
                                      <p:cBhvr>
                                        <p:cTn id="39" dur="1000" fill="hold"/>
                                        <p:tgtEl>
                                          <p:spTgt spid="26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6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000"/>
                            </p:stCondLst>
                            <p:childTnLst>
                              <p:par>
                                <p:cTn id="42" presetClass="exit" nodeType="afterEffect" presetSubtype="0" presetID="1" grpId="7" fill="hold">
                                  <p:stCondLst>
                                    <p:cond delay="0"/>
                                  </p:stCondLst>
                                  <p:iterate type="el" backwards="0">
                                    <p:tmAbs val="0"/>
                                  </p:iterate>
                                  <p:childTnLst>
                                    <p:set>
                                      <p:cBhvr>
                                        <p:cTn id="43" fill="hold">
                                          <p:stCondLst>
                                            <p:cond delay="0"/>
                                          </p:stCondLst>
                                        </p:cTn>
                                        <p:tgtEl>
                                          <p:spTgt spid="26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8" fill="hold">
                                  <p:stCondLst>
                                    <p:cond delay="0"/>
                                  </p:stCondLst>
                                  <p:iterate type="el" backwards="0">
                                    <p:tmAbs val="0"/>
                                  </p:iterate>
                                  <p:childTnLst>
                                    <p:set>
                                      <p:cBhvr>
                                        <p:cTn id="47" fill="hold"/>
                                        <p:tgtEl>
                                          <p:spTgt spid="262"/>
                                        </p:tgtEl>
                                        <p:attrNameLst>
                                          <p:attrName>style.visibility</p:attrName>
                                        </p:attrNameLst>
                                      </p:cBhvr>
                                      <p:to>
                                        <p:strVal val="visible"/>
                                      </p:to>
                                    </p:set>
                                    <p:animEffect filter="dissolve" transition="in">
                                      <p:cBhvr>
                                        <p:cTn id="48" dur="1000"/>
                                        <p:tgtEl>
                                          <p:spTgt spid="262"/>
                                        </p:tgtEl>
                                      </p:cBhvr>
                                    </p:animEffect>
                                  </p:childTnLst>
                                </p:cTn>
                              </p:par>
                            </p:childTnLst>
                          </p:cTn>
                        </p:par>
                        <p:par>
                          <p:cTn id="49" fill="hold">
                            <p:stCondLst>
                              <p:cond delay="1000"/>
                            </p:stCondLst>
                            <p:childTnLst>
                              <p:par>
                                <p:cTn id="50" presetClass="exit" nodeType="afterEffect" presetSubtype="0" presetID="1" grpId="9" fill="hold">
                                  <p:stCondLst>
                                    <p:cond delay="0"/>
                                  </p:stCondLst>
                                  <p:iterate type="el" backwards="0">
                                    <p:tmAbs val="0"/>
                                  </p:iterate>
                                  <p:childTnLst>
                                    <p:set>
                                      <p:cBhvr>
                                        <p:cTn id="51" fill="hold">
                                          <p:stCondLst>
                                            <p:cond delay="0"/>
                                          </p:stCondLst>
                                        </p:cTn>
                                        <p:tgtEl>
                                          <p:spTgt spid="269"/>
                                        </p:tgtEl>
                                        <p:attrNameLst>
                                          <p:attrName>style.visibility</p:attrName>
                                        </p:attrNameLst>
                                      </p:cBhvr>
                                      <p:to>
                                        <p:strVal val="hidden"/>
                                      </p:to>
                                    </p:set>
                                  </p:childTnLst>
                                </p:cTn>
                              </p:par>
                            </p:childTnLst>
                          </p:cTn>
                        </p:par>
                        <p:par>
                          <p:cTn id="52" fill="hold">
                            <p:stCondLst>
                              <p:cond delay="1000"/>
                            </p:stCondLst>
                            <p:childTnLst>
                              <p:par>
                                <p:cTn id="53" presetClass="entr" nodeType="afterEffect" presetSubtype="8" presetID="15" grpId="10" fill="hold">
                                  <p:stCondLst>
                                    <p:cond delay="0"/>
                                  </p:stCondLst>
                                  <p:iterate type="el" backwards="0">
                                    <p:tmAbs val="0"/>
                                  </p:iterate>
                                  <p:childTnLst>
                                    <p:set>
                                      <p:cBhvr>
                                        <p:cTn id="54" fill="hold"/>
                                        <p:tgtEl>
                                          <p:spTgt spid="270"/>
                                        </p:tgtEl>
                                        <p:attrNameLst>
                                          <p:attrName>style.visibility</p:attrName>
                                        </p:attrNameLst>
                                      </p:cBhvr>
                                      <p:to>
                                        <p:strVal val="visible"/>
                                      </p:to>
                                    </p:set>
                                    <p:anim calcmode="lin" valueType="num">
                                      <p:cBhvr>
                                        <p:cTn id="55" dur="1000" fill="hold"/>
                                        <p:tgtEl>
                                          <p:spTgt spid="270"/>
                                        </p:tgtEl>
                                        <p:attrNameLst>
                                          <p:attrName>ppt_w</p:attrName>
                                        </p:attrNameLst>
                                      </p:cBhvr>
                                      <p:tavLst>
                                        <p:tav tm="0">
                                          <p:val>
                                            <p:fltVal val="0"/>
                                          </p:val>
                                        </p:tav>
                                        <p:tav tm="100000">
                                          <p:val>
                                            <p:strVal val="#ppt_w"/>
                                          </p:val>
                                        </p:tav>
                                      </p:tavLst>
                                    </p:anim>
                                    <p:anim calcmode="lin" valueType="num">
                                      <p:cBhvr>
                                        <p:cTn id="56" dur="1000" fill="hold"/>
                                        <p:tgtEl>
                                          <p:spTgt spid="270"/>
                                        </p:tgtEl>
                                        <p:attrNameLst>
                                          <p:attrName>ppt_h</p:attrName>
                                        </p:attrNameLst>
                                      </p:cBhvr>
                                      <p:tavLst>
                                        <p:tav tm="0">
                                          <p:val>
                                            <p:fltVal val="0"/>
                                          </p:val>
                                        </p:tav>
                                        <p:tav tm="100000">
                                          <p:val>
                                            <p:strVal val="#ppt_h"/>
                                          </p:val>
                                        </p:tav>
                                      </p:tavLst>
                                    </p:anim>
                                    <p:anim calcmode="lin" valueType="num">
                                      <p:cBhvr>
                                        <p:cTn id="57" dur="1000" fill="hold"/>
                                        <p:tgtEl>
                                          <p:spTgt spid="27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70"/>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2000"/>
                            </p:stCondLst>
                            <p:childTnLst>
                              <p:par>
                                <p:cTn id="60" presetClass="entr" nodeType="afterEffect" presetSubtype="8" presetID="15" grpId="11" fill="hold">
                                  <p:stCondLst>
                                    <p:cond delay="0"/>
                                  </p:stCondLst>
                                  <p:iterate type="el" backwards="0">
                                    <p:tmAbs val="0"/>
                                  </p:iterate>
                                  <p:childTnLst>
                                    <p:set>
                                      <p:cBhvr>
                                        <p:cTn id="61" fill="hold"/>
                                        <p:tgtEl>
                                          <p:spTgt spid="271"/>
                                        </p:tgtEl>
                                        <p:attrNameLst>
                                          <p:attrName>style.visibility</p:attrName>
                                        </p:attrNameLst>
                                      </p:cBhvr>
                                      <p:to>
                                        <p:strVal val="visible"/>
                                      </p:to>
                                    </p:set>
                                    <p:anim calcmode="lin" valueType="num">
                                      <p:cBhvr>
                                        <p:cTn id="62" dur="1000" fill="hold"/>
                                        <p:tgtEl>
                                          <p:spTgt spid="271"/>
                                        </p:tgtEl>
                                        <p:attrNameLst>
                                          <p:attrName>ppt_w</p:attrName>
                                        </p:attrNameLst>
                                      </p:cBhvr>
                                      <p:tavLst>
                                        <p:tav tm="0">
                                          <p:val>
                                            <p:fltVal val="0"/>
                                          </p:val>
                                        </p:tav>
                                        <p:tav tm="100000">
                                          <p:val>
                                            <p:strVal val="#ppt_w"/>
                                          </p:val>
                                        </p:tav>
                                      </p:tavLst>
                                    </p:anim>
                                    <p:anim calcmode="lin" valueType="num">
                                      <p:cBhvr>
                                        <p:cTn id="63" dur="1000" fill="hold"/>
                                        <p:tgtEl>
                                          <p:spTgt spid="271"/>
                                        </p:tgtEl>
                                        <p:attrNameLst>
                                          <p:attrName>ppt_h</p:attrName>
                                        </p:attrNameLst>
                                      </p:cBhvr>
                                      <p:tavLst>
                                        <p:tav tm="0">
                                          <p:val>
                                            <p:fltVal val="0"/>
                                          </p:val>
                                        </p:tav>
                                        <p:tav tm="100000">
                                          <p:val>
                                            <p:strVal val="#ppt_h"/>
                                          </p:val>
                                        </p:tav>
                                      </p:tavLst>
                                    </p:anim>
                                    <p:anim calcmode="lin" valueType="num">
                                      <p:cBhvr>
                                        <p:cTn id="64" dur="1000" fill="hold"/>
                                        <p:tgtEl>
                                          <p:spTgt spid="27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2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8"/>
      <p:bldP build="whole" bldLvl="1" animBg="1" rev="0" advAuto="0" spid="266" grpId="4"/>
      <p:bldP build="whole" bldLvl="1" animBg="1" rev="0" advAuto="0" spid="271" grpId="11"/>
      <p:bldP build="whole" bldLvl="1" animBg="1" rev="0" advAuto="0" spid="260" grpId="1"/>
      <p:bldP build="whole" bldLvl="1" animBg="1" rev="0" advAuto="0" spid="263" grpId="5"/>
      <p:bldP build="whole" bldLvl="1" animBg="1" rev="0" advAuto="0" spid="269" grpId="6"/>
      <p:bldP build="whole" bldLvl="1" animBg="1" rev="0" advAuto="0" spid="259" grpId="2"/>
      <p:bldP build="p" bldLvl="5" animBg="1" rev="0" advAuto="0" spid="261" grpId="3"/>
      <p:bldP build="whole" bldLvl="1" animBg="1" rev="0" advAuto="0" spid="266" grpId="7"/>
      <p:bldP build="whole" bldLvl="1" animBg="1" rev="0" advAuto="0" spid="269" grpId="9"/>
      <p:bldP build="whole" bldLvl="1" animBg="1" rev="0" advAuto="0" spid="270" grpId="10"/>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77" name="Shape 277"/>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278" name="cutaway standard model cryogenic cutout.tiff"/>
          <p:cNvPicPr>
            <a:picLocks noChangeAspect="1"/>
          </p:cNvPicPr>
          <p:nvPr/>
        </p:nvPicPr>
        <p:blipFill>
          <a:blip r:embed="rId3">
            <a:extLst/>
          </a:blip>
          <a:srcRect l="3688" t="255" r="0" b="34693"/>
          <a:stretch>
            <a:fillRect/>
          </a:stretch>
        </p:blipFill>
        <p:spPr>
          <a:xfrm>
            <a:off x="304800" y="1257300"/>
            <a:ext cx="6351677" cy="6477000"/>
          </a:xfrm>
          <a:prstGeom prst="rect">
            <a:avLst/>
          </a:prstGeom>
          <a:ln w="25400">
            <a:miter lim="400000"/>
          </a:ln>
          <a:effectLst>
            <a:reflection blurRad="0" stA="50000" stPos="0" endA="0" endPos="40000" dist="0" dir="5400000" fadeDir="5400000" sx="100000" sy="-100000" kx="0" ky="0" algn="bl" rotWithShape="0"/>
          </a:effectLst>
        </p:spPr>
      </p:pic>
      <p:grpSp>
        <p:nvGrpSpPr>
          <p:cNvPr id="281" name="Group 281"/>
          <p:cNvGrpSpPr/>
          <p:nvPr/>
        </p:nvGrpSpPr>
        <p:grpSpPr>
          <a:xfrm>
            <a:off x="-215900" y="-43540"/>
            <a:ext cx="13423900" cy="9339940"/>
            <a:chOff x="0" y="0"/>
            <a:chExt cx="13423900" cy="9339939"/>
          </a:xfrm>
        </p:grpSpPr>
        <p:sp>
          <p:nvSpPr>
            <p:cNvPr id="279" name="Shape 279"/>
            <p:cNvSpPr/>
            <p:nvPr/>
          </p:nvSpPr>
          <p:spPr>
            <a:xfrm>
              <a:off x="0" y="0"/>
              <a:ext cx="13423900" cy="7124700"/>
            </a:xfrm>
            <a:prstGeom prst="rect">
              <a:avLst/>
            </a:prstGeom>
            <a:gradFill flip="none" rotWithShape="1">
              <a:gsLst>
                <a:gs pos="0">
                  <a:srgbClr val="E7C13A">
                    <a:alpha val="59774"/>
                  </a:srgbClr>
                </a:gs>
                <a:gs pos="100000">
                  <a:srgbClr val="FFB236">
                    <a:alpha val="59774"/>
                  </a:srgbClr>
                </a:gs>
              </a:gsLst>
              <a:lin ang="5400000" scaled="0"/>
            </a:gradFill>
            <a:ln w="25400" cap="flat">
              <a:noFill/>
              <a:miter lim="400000"/>
            </a:ln>
            <a:effectLst/>
          </p:spPr>
          <p:txBody>
            <a:bodyPr wrap="square" lIns="50800" tIns="50800" rIns="50800" bIns="50800" numCol="1" anchor="ctr">
              <a:noAutofit/>
            </a:bodyP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280" name="Shape 280"/>
            <p:cNvSpPr/>
            <p:nvPr/>
          </p:nvSpPr>
          <p:spPr>
            <a:xfrm>
              <a:off x="177800" y="7117439"/>
              <a:ext cx="13068300" cy="2222501"/>
            </a:xfrm>
            <a:prstGeom prst="rect">
              <a:avLst/>
            </a:prstGeom>
            <a:gradFill flip="none" rotWithShape="1">
              <a:gsLst>
                <a:gs pos="0">
                  <a:srgbClr val="C1C1C1">
                    <a:alpha val="32278"/>
                  </a:srgbClr>
                </a:gs>
                <a:gs pos="100000">
                  <a:srgbClr val="FFFFFF">
                    <a:alpha val="59774"/>
                  </a:srgbClr>
                </a:gs>
              </a:gsLst>
              <a:lin ang="5400000" scaled="0"/>
            </a:gradFill>
            <a:ln w="25400" cap="flat">
              <a:noFill/>
              <a:miter lim="400000"/>
            </a:ln>
            <a:effectLst/>
          </p:spPr>
          <p:txBody>
            <a:bodyPr wrap="square" lIns="50800" tIns="50800" rIns="50800" bIns="50800" numCol="1" anchor="ctr">
              <a:noAutofit/>
            </a:bodyPr>
            <a:lstStyle/>
            <a:p>
              <a:pPr>
                <a:defRPr sz="3400">
                  <a:solidFill>
                    <a:srgbClr val="FFFFFF"/>
                  </a:solidFill>
                  <a:effectLst>
                    <a:outerShdw sx="100000" sy="100000" kx="0" ky="0" algn="b" rotWithShape="0" blurRad="38100" dist="12700" dir="5400000">
                      <a:srgbClr val="000000">
                        <a:alpha val="50000"/>
                      </a:srgbClr>
                    </a:outerShdw>
                  </a:effectLst>
                </a:defRPr>
              </a:pPr>
            </a:p>
          </p:txBody>
        </p:sp>
      </p:grpSp>
      <p:sp>
        <p:nvSpPr>
          <p:cNvPr id="282" name="Shape 282"/>
          <p:cNvSpPr/>
          <p:nvPr/>
        </p:nvSpPr>
        <p:spPr>
          <a:xfrm>
            <a:off x="2828781" y="1568957"/>
            <a:ext cx="128905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a:solidFill>
                  <a:srgbClr val="303030"/>
                </a:solidFill>
                <a:latin typeface="Helvetica Neue"/>
                <a:ea typeface="Helvetica Neue"/>
                <a:cs typeface="Helvetica Neue"/>
                <a:sym typeface="Helvetica Neue"/>
              </a:defRPr>
            </a:lvl1pPr>
          </a:lstStyle>
          <a:p>
            <a:pPr/>
            <a:r>
              <a:t>Sealmaster Shaft Seal</a:t>
            </a:r>
          </a:p>
        </p:txBody>
      </p:sp>
      <p:sp>
        <p:nvSpPr>
          <p:cNvPr id="283" name="Shape 283"/>
          <p:cNvSpPr/>
          <p:nvPr/>
        </p:nvSpPr>
        <p:spPr>
          <a:xfrm>
            <a:off x="6070600" y="2692145"/>
            <a:ext cx="8851900" cy="306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Patented design</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TÜV approved</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r>
              <a:rPr baseline="10714" sz="2800">
                <a:solidFill>
                  <a:srgbClr val="303030"/>
                </a:solidFill>
                <a:latin typeface="Helvetica Neue Light"/>
                <a:ea typeface="Helvetica Neue Light"/>
                <a:cs typeface="Helvetica Neue Light"/>
                <a:sym typeface="Helvetica Neue Light"/>
              </a:rPr>
              <a:t>1,000,000 cycle guarantee</a:t>
            </a:r>
            <a:endParaRPr baseline="10714" sz="2800">
              <a:solidFill>
                <a:srgbClr val="303030"/>
              </a:solidFill>
              <a:latin typeface="Helvetica Neue Light"/>
              <a:ea typeface="Helvetica Neue Light"/>
              <a:cs typeface="Helvetica Neue Light"/>
              <a:sym typeface="Helvetica Neue Light"/>
            </a:endParaRPr>
          </a:p>
          <a:p>
            <a:pPr marL="950975" indent="-366775" algn="l">
              <a:lnSpc>
                <a:spcPct val="150000"/>
              </a:lnSpc>
              <a:buFont typeface="Arial"/>
              <a:defRPr sz="3800"/>
            </a:pPr>
            <a:endParaRPr sz="1400">
              <a:solidFill>
                <a:srgbClr val="303030"/>
              </a:solidFill>
              <a:latin typeface="Helvetica Neue Light"/>
              <a:ea typeface="Helvetica Neue Light"/>
              <a:cs typeface="Helvetica Neue Light"/>
              <a:sym typeface="Helvetica Neue Light"/>
            </a:endParaRPr>
          </a:p>
          <a:p>
            <a:pPr marL="444500" indent="-444500" algn="l">
              <a:lnSpc>
                <a:spcPct val="150000"/>
              </a:lnSpc>
              <a:defRPr sz="3800"/>
            </a:pPr>
            <a:endParaRPr sz="1400">
              <a:solidFill>
                <a:srgbClr val="303030"/>
              </a:solidFill>
              <a:latin typeface="Helvetica Neue Light"/>
              <a:ea typeface="Helvetica Neue Light"/>
              <a:cs typeface="Helvetica Neue Light"/>
              <a:sym typeface="Helvetica Neue Light"/>
            </a:endParaRPr>
          </a:p>
        </p:txBody>
      </p:sp>
      <p:pic>
        <p:nvPicPr>
          <p:cNvPr id="284" name="zoomed sealmaster.png"/>
          <p:cNvPicPr>
            <a:picLocks noChangeAspect="1"/>
          </p:cNvPicPr>
          <p:nvPr/>
        </p:nvPicPr>
        <p:blipFill>
          <a:blip r:embed="rId4">
            <a:extLst/>
          </a:blip>
          <a:stretch>
            <a:fillRect/>
          </a:stretch>
        </p:blipFill>
        <p:spPr>
          <a:xfrm>
            <a:off x="1028700" y="4572000"/>
            <a:ext cx="4407408" cy="4414317"/>
          </a:xfrm>
          <a:prstGeom prst="rect">
            <a:avLst/>
          </a:prstGeom>
          <a:ln w="12700">
            <a:miter lim="400000"/>
          </a:ln>
        </p:spPr>
      </p:pic>
      <p:grpSp>
        <p:nvGrpSpPr>
          <p:cNvPr id="291" name="Group 291"/>
          <p:cNvGrpSpPr/>
          <p:nvPr/>
        </p:nvGrpSpPr>
        <p:grpSpPr>
          <a:xfrm>
            <a:off x="4521200" y="5764275"/>
            <a:ext cx="5194300" cy="1117601"/>
            <a:chOff x="0" y="0"/>
            <a:chExt cx="5194299" cy="1117600"/>
          </a:xfrm>
        </p:grpSpPr>
        <p:sp>
          <p:nvSpPr>
            <p:cNvPr id="285" name="Shape 285"/>
            <p:cNvSpPr/>
            <p:nvPr/>
          </p:nvSpPr>
          <p:spPr>
            <a:xfrm>
              <a:off x="2594163" y="0"/>
              <a:ext cx="2600137" cy="6586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1600">
                  <a:solidFill>
                    <a:srgbClr val="303030"/>
                  </a:solidFill>
                  <a:latin typeface="Helvetica Neue Light"/>
                  <a:ea typeface="Helvetica Neue Light"/>
                  <a:cs typeface="Helvetica Neue Light"/>
                  <a:sym typeface="Helvetica Neue Light"/>
                </a:defRPr>
              </a:lvl1pPr>
            </a:lstStyle>
            <a:p>
              <a:pPr>
                <a:defRPr>
                  <a:solidFill>
                    <a:srgbClr val="0074B9"/>
                  </a:solidFill>
                  <a:latin typeface="+mn-lt"/>
                  <a:ea typeface="+mn-ea"/>
                  <a:cs typeface="+mn-cs"/>
                  <a:sym typeface="Gill Sans"/>
                </a:defRPr>
              </a:pPr>
              <a:r>
                <a:rPr>
                  <a:solidFill>
                    <a:srgbClr val="303030"/>
                  </a:solidFill>
                  <a:latin typeface="Helvetica Neue Light"/>
                  <a:ea typeface="Helvetica Neue Light"/>
                  <a:cs typeface="Helvetica Neue Light"/>
                  <a:sym typeface="Helvetica Neue Light"/>
                </a:rPr>
                <a:t>Upper Shaft Seal </a:t>
              </a:r>
              <a:endParaRPr>
                <a:latin typeface="Arial"/>
                <a:ea typeface="Arial"/>
                <a:cs typeface="Arial"/>
                <a:sym typeface="Arial"/>
              </a:endParaRPr>
            </a:p>
          </p:txBody>
        </p:sp>
        <p:sp>
          <p:nvSpPr>
            <p:cNvPr id="286" name="Shape 286"/>
            <p:cNvSpPr/>
            <p:nvPr/>
          </p:nvSpPr>
          <p:spPr>
            <a:xfrm>
              <a:off x="10472" y="232920"/>
              <a:ext cx="2411444" cy="1"/>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87" name="Shape 287"/>
            <p:cNvSpPr/>
            <p:nvPr/>
          </p:nvSpPr>
          <p:spPr>
            <a:xfrm>
              <a:off x="2578288" y="383003"/>
              <a:ext cx="1757275" cy="392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1600">
                  <a:solidFill>
                    <a:srgbClr val="303030"/>
                  </a:solidFill>
                  <a:latin typeface="Helvetica Neue Light"/>
                  <a:ea typeface="Helvetica Neue Light"/>
                  <a:cs typeface="Helvetica Neue Light"/>
                  <a:sym typeface="Helvetica Neue Light"/>
                </a:defRPr>
              </a:lvl1pPr>
            </a:lstStyle>
            <a:p>
              <a:pPr/>
              <a:r>
                <a:t>Compression Ring</a:t>
              </a:r>
            </a:p>
          </p:txBody>
        </p:sp>
        <p:sp>
          <p:nvSpPr>
            <p:cNvPr id="288" name="Shape 288"/>
            <p:cNvSpPr/>
            <p:nvPr/>
          </p:nvSpPr>
          <p:spPr>
            <a:xfrm>
              <a:off x="0" y="579318"/>
              <a:ext cx="2407153" cy="1"/>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89" name="Shape 289"/>
            <p:cNvSpPr/>
            <p:nvPr/>
          </p:nvSpPr>
          <p:spPr>
            <a:xfrm>
              <a:off x="2572120" y="724971"/>
              <a:ext cx="2203284" cy="392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1600">
                  <a:solidFill>
                    <a:srgbClr val="303030"/>
                  </a:solidFill>
                  <a:latin typeface="Helvetica Neue Light"/>
                  <a:ea typeface="Helvetica Neue Light"/>
                  <a:cs typeface="Helvetica Neue Light"/>
                  <a:sym typeface="Helvetica Neue Light"/>
                </a:defRPr>
              </a:lvl1pPr>
            </a:lstStyle>
            <a:p>
              <a:pPr/>
              <a:r>
                <a:t>Thrust Seal</a:t>
              </a:r>
            </a:p>
          </p:txBody>
        </p:sp>
        <p:sp>
          <p:nvSpPr>
            <p:cNvPr id="290" name="Shape 290"/>
            <p:cNvSpPr/>
            <p:nvPr/>
          </p:nvSpPr>
          <p:spPr>
            <a:xfrm>
              <a:off x="10472" y="921285"/>
              <a:ext cx="2415692" cy="1"/>
            </a:xfrm>
            <a:prstGeom prst="line">
              <a:avLst/>
            </a:prstGeom>
            <a:noFill/>
            <a:ln w="25400" cap="flat">
              <a:solidFill>
                <a:srgbClr val="303030"/>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grpSp>
      <p:grpSp>
        <p:nvGrpSpPr>
          <p:cNvPr id="295" name="Group 295"/>
          <p:cNvGrpSpPr/>
          <p:nvPr/>
        </p:nvGrpSpPr>
        <p:grpSpPr>
          <a:xfrm>
            <a:off x="1816100" y="6172200"/>
            <a:ext cx="457200" cy="292100"/>
            <a:chOff x="0" y="0"/>
            <a:chExt cx="457198" cy="292099"/>
          </a:xfrm>
        </p:grpSpPr>
        <p:sp>
          <p:nvSpPr>
            <p:cNvPr id="292" name="Shape 292"/>
            <p:cNvSpPr/>
            <p:nvPr/>
          </p:nvSpPr>
          <p:spPr>
            <a:xfrm flipH="1">
              <a:off x="0" y="-1"/>
              <a:ext cx="391886" cy="162279"/>
            </a:xfrm>
            <a:prstGeom prst="line">
              <a:avLst/>
            </a:prstGeom>
            <a:noFill/>
            <a:ln w="6350" cap="flat">
              <a:solidFill>
                <a:srgbClr val="FFFFFF"/>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93" name="Shape 293"/>
            <p:cNvSpPr/>
            <p:nvPr/>
          </p:nvSpPr>
          <p:spPr>
            <a:xfrm flipH="1">
              <a:off x="32657" y="64911"/>
              <a:ext cx="391886" cy="162278"/>
            </a:xfrm>
            <a:prstGeom prst="line">
              <a:avLst/>
            </a:prstGeom>
            <a:noFill/>
            <a:ln w="6350" cap="flat">
              <a:solidFill>
                <a:srgbClr val="FFFFFF"/>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94" name="Shape 294"/>
            <p:cNvSpPr/>
            <p:nvPr/>
          </p:nvSpPr>
          <p:spPr>
            <a:xfrm flipH="1">
              <a:off x="65315" y="129822"/>
              <a:ext cx="391885" cy="162278"/>
            </a:xfrm>
            <a:prstGeom prst="line">
              <a:avLst/>
            </a:prstGeom>
            <a:noFill/>
            <a:ln w="6350" cap="flat">
              <a:solidFill>
                <a:srgbClr val="FFFFFF"/>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grpSp>
      <p:grpSp>
        <p:nvGrpSpPr>
          <p:cNvPr id="299" name="Group 299"/>
          <p:cNvGrpSpPr/>
          <p:nvPr/>
        </p:nvGrpSpPr>
        <p:grpSpPr>
          <a:xfrm flipH="1">
            <a:off x="4178299" y="6172200"/>
            <a:ext cx="457200" cy="292100"/>
            <a:chOff x="0" y="0"/>
            <a:chExt cx="457198" cy="292099"/>
          </a:xfrm>
        </p:grpSpPr>
        <p:sp>
          <p:nvSpPr>
            <p:cNvPr id="296" name="Shape 296"/>
            <p:cNvSpPr/>
            <p:nvPr/>
          </p:nvSpPr>
          <p:spPr>
            <a:xfrm flipH="1">
              <a:off x="0" y="-1"/>
              <a:ext cx="391886" cy="162279"/>
            </a:xfrm>
            <a:prstGeom prst="line">
              <a:avLst/>
            </a:prstGeom>
            <a:noFill/>
            <a:ln w="6350" cap="flat">
              <a:solidFill>
                <a:srgbClr val="FFFFFF"/>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97" name="Shape 297"/>
            <p:cNvSpPr/>
            <p:nvPr/>
          </p:nvSpPr>
          <p:spPr>
            <a:xfrm flipH="1">
              <a:off x="32657" y="64911"/>
              <a:ext cx="391886" cy="162278"/>
            </a:xfrm>
            <a:prstGeom prst="line">
              <a:avLst/>
            </a:prstGeom>
            <a:noFill/>
            <a:ln w="6350" cap="flat">
              <a:solidFill>
                <a:srgbClr val="FFFFFF"/>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298" name="Shape 298"/>
            <p:cNvSpPr/>
            <p:nvPr/>
          </p:nvSpPr>
          <p:spPr>
            <a:xfrm flipH="1">
              <a:off x="65315" y="129822"/>
              <a:ext cx="391885" cy="162278"/>
            </a:xfrm>
            <a:prstGeom prst="line">
              <a:avLst/>
            </a:prstGeom>
            <a:noFill/>
            <a:ln w="6350" cap="flat">
              <a:solidFill>
                <a:srgbClr val="FFFFFF"/>
              </a:solidFill>
              <a:prstDash val="solid"/>
              <a:miter lim="400000"/>
              <a:headEnd type="triangle" w="med" len="me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grpSp>
      <p:pic>
        <p:nvPicPr>
          <p:cNvPr id="300" name="Blue logo without tagline.pdf"/>
          <p:cNvPicPr>
            <a:picLocks noChangeAspect="1"/>
          </p:cNvPicPr>
          <p:nvPr/>
        </p:nvPicPr>
        <p:blipFill>
          <a:blip r:embed="rId5">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82"/>
                                        </p:tgtEl>
                                        <p:attrNameLst>
                                          <p:attrName>style.visibility</p:attrName>
                                        </p:attrNameLst>
                                      </p:cBhvr>
                                      <p:to>
                                        <p:strVal val="visible"/>
                                      </p:to>
                                    </p:set>
                                    <p:anim calcmode="lin" valueType="num">
                                      <p:cBhvr>
                                        <p:cTn id="7" dur="1000" fill="hold"/>
                                        <p:tgtEl>
                                          <p:spTgt spid="282"/>
                                        </p:tgtEl>
                                        <p:attrNameLst>
                                          <p:attrName>ppt_w</p:attrName>
                                        </p:attrNameLst>
                                      </p:cBhvr>
                                      <p:tavLst>
                                        <p:tav tm="0">
                                          <p:val>
                                            <p:fltVal val="0"/>
                                          </p:val>
                                        </p:tav>
                                        <p:tav tm="100000">
                                          <p:val>
                                            <p:strVal val="#ppt_w"/>
                                          </p:val>
                                        </p:tav>
                                      </p:tavLst>
                                    </p:anim>
                                    <p:anim calcmode="lin" valueType="num">
                                      <p:cBhvr>
                                        <p:cTn id="8" dur="1000" fill="hold"/>
                                        <p:tgtEl>
                                          <p:spTgt spid="28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78"/>
                                        </p:tgtEl>
                                        <p:attrNameLst>
                                          <p:attrName>style.visibility</p:attrName>
                                        </p:attrNameLst>
                                      </p:cBhvr>
                                      <p:to>
                                        <p:strVal val="visible"/>
                                      </p:to>
                                    </p:set>
                                    <p:anim calcmode="lin" valueType="num">
                                      <p:cBhvr>
                                        <p:cTn id="12" dur="1000" fill="hold"/>
                                        <p:tgtEl>
                                          <p:spTgt spid="278"/>
                                        </p:tgtEl>
                                        <p:attrNameLst>
                                          <p:attrName>ppt_x</p:attrName>
                                        </p:attrNameLst>
                                      </p:cBhvr>
                                      <p:tavLst>
                                        <p:tav tm="0">
                                          <p:val>
                                            <p:strVal val="0-#ppt_w/2"/>
                                          </p:val>
                                        </p:tav>
                                        <p:tav tm="100000">
                                          <p:val>
                                            <p:strVal val="#ppt_x"/>
                                          </p:val>
                                        </p:tav>
                                      </p:tavLst>
                                    </p:anim>
                                    <p:anim calcmode="lin" valueType="num">
                                      <p:cBhvr>
                                        <p:cTn id="13" dur="1000" fill="hold"/>
                                        <p:tgtEl>
                                          <p:spTgt spid="2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284"/>
                                        </p:tgtEl>
                                        <p:attrNameLst>
                                          <p:attrName>style.visibility</p:attrName>
                                        </p:attrNameLst>
                                      </p:cBhvr>
                                      <p:to>
                                        <p:strVal val="visible"/>
                                      </p:to>
                                    </p:set>
                                    <p:anim calcmode="lin" valueType="num">
                                      <p:cBhvr>
                                        <p:cTn id="18" dur="2000" fill="hold"/>
                                        <p:tgtEl>
                                          <p:spTgt spid="284"/>
                                        </p:tgtEl>
                                        <p:attrNameLst>
                                          <p:attrName>ppt_w</p:attrName>
                                        </p:attrNameLst>
                                      </p:cBhvr>
                                      <p:tavLst>
                                        <p:tav tm="0">
                                          <p:val>
                                            <p:fltVal val="0"/>
                                          </p:val>
                                        </p:tav>
                                        <p:tav tm="100000">
                                          <p:val>
                                            <p:strVal val="#ppt_w"/>
                                          </p:val>
                                        </p:tav>
                                      </p:tavLst>
                                    </p:anim>
                                    <p:anim calcmode="lin" valueType="num">
                                      <p:cBhvr>
                                        <p:cTn id="19" dur="2000" fill="hold"/>
                                        <p:tgtEl>
                                          <p:spTgt spid="284"/>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Class="entr" nodeType="afterEffect" presetID="9" grpId="4" fill="hold">
                                  <p:stCondLst>
                                    <p:cond delay="0"/>
                                  </p:stCondLst>
                                  <p:iterate type="el" backwards="0">
                                    <p:tmAbs val="0"/>
                                  </p:iterate>
                                  <p:childTnLst>
                                    <p:set>
                                      <p:cBhvr>
                                        <p:cTn id="22" fill="hold"/>
                                        <p:tgtEl>
                                          <p:spTgt spid="281"/>
                                        </p:tgtEl>
                                        <p:attrNameLst>
                                          <p:attrName>style.visibility</p:attrName>
                                        </p:attrNameLst>
                                      </p:cBhvr>
                                      <p:to>
                                        <p:strVal val="visible"/>
                                      </p:to>
                                    </p:set>
                                    <p:animEffect filter="dissolve" transition="in">
                                      <p:cBhvr>
                                        <p:cTn id="23" dur="1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2" presetID="2" grpId="5" fill="hold">
                                  <p:stCondLst>
                                    <p:cond delay="0"/>
                                  </p:stCondLst>
                                  <p:iterate type="el" backwards="0">
                                    <p:tmAbs val="0"/>
                                  </p:iterate>
                                  <p:childTnLst>
                                    <p:set>
                                      <p:cBhvr>
                                        <p:cTn id="27" fill="hold"/>
                                        <p:tgtEl>
                                          <p:spTgt spid="291"/>
                                        </p:tgtEl>
                                        <p:attrNameLst>
                                          <p:attrName>style.visibility</p:attrName>
                                        </p:attrNameLst>
                                      </p:cBhvr>
                                      <p:to>
                                        <p:strVal val="visible"/>
                                      </p:to>
                                    </p:set>
                                    <p:anim calcmode="lin" valueType="num">
                                      <p:cBhvr>
                                        <p:cTn id="28" dur="1000" fill="hold"/>
                                        <p:tgtEl>
                                          <p:spTgt spid="291"/>
                                        </p:tgtEl>
                                        <p:attrNameLst>
                                          <p:attrName>ppt_x</p:attrName>
                                        </p:attrNameLst>
                                      </p:cBhvr>
                                      <p:tavLst>
                                        <p:tav tm="0">
                                          <p:val>
                                            <p:strVal val="1+#ppt_w/2"/>
                                          </p:val>
                                        </p:tav>
                                        <p:tav tm="100000">
                                          <p:val>
                                            <p:strVal val="#ppt_x"/>
                                          </p:val>
                                        </p:tav>
                                      </p:tavLst>
                                    </p:anim>
                                    <p:anim calcmode="lin" valueType="num">
                                      <p:cBhvr>
                                        <p:cTn id="29" dur="1000" fill="hold"/>
                                        <p:tgtEl>
                                          <p:spTgt spid="29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2" presetID="2" grpId="6" fill="hold">
                                  <p:stCondLst>
                                    <p:cond delay="0"/>
                                  </p:stCondLst>
                                  <p:iterate type="el" backwards="0">
                                    <p:tmAbs val="0"/>
                                  </p:iterate>
                                  <p:childTnLst>
                                    <p:set>
                                      <p:cBhvr>
                                        <p:cTn id="33" fill="hold"/>
                                        <p:tgtEl>
                                          <p:spTgt spid="295"/>
                                        </p:tgtEl>
                                        <p:attrNameLst>
                                          <p:attrName>style.visibility</p:attrName>
                                        </p:attrNameLst>
                                      </p:cBhvr>
                                      <p:to>
                                        <p:strVal val="visible"/>
                                      </p:to>
                                    </p:set>
                                    <p:anim calcmode="lin" valueType="num">
                                      <p:cBhvr>
                                        <p:cTn id="34" dur="1000" fill="hold"/>
                                        <p:tgtEl>
                                          <p:spTgt spid="295"/>
                                        </p:tgtEl>
                                        <p:attrNameLst>
                                          <p:attrName>ppt_x</p:attrName>
                                        </p:attrNameLst>
                                      </p:cBhvr>
                                      <p:tavLst>
                                        <p:tav tm="0">
                                          <p:val>
                                            <p:strVal val="0-#ppt_w/2"/>
                                          </p:val>
                                        </p:tav>
                                        <p:tav tm="100000">
                                          <p:val>
                                            <p:strVal val="#ppt_x"/>
                                          </p:val>
                                        </p:tav>
                                      </p:tavLst>
                                    </p:anim>
                                    <p:anim calcmode="lin" valueType="num">
                                      <p:cBhvr>
                                        <p:cTn id="35" dur="1000" fill="hold"/>
                                        <p:tgtEl>
                                          <p:spTgt spid="295"/>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Class="entr" nodeType="afterEffect" presetSubtype="6" presetID="2" grpId="7" fill="hold">
                                  <p:stCondLst>
                                    <p:cond delay="0"/>
                                  </p:stCondLst>
                                  <p:iterate type="el" backwards="0">
                                    <p:tmAbs val="0"/>
                                  </p:iterate>
                                  <p:childTnLst>
                                    <p:set>
                                      <p:cBhvr>
                                        <p:cTn id="38" fill="hold"/>
                                        <p:tgtEl>
                                          <p:spTgt spid="299"/>
                                        </p:tgtEl>
                                        <p:attrNameLst>
                                          <p:attrName>style.visibility</p:attrName>
                                        </p:attrNameLst>
                                      </p:cBhvr>
                                      <p:to>
                                        <p:strVal val="visible"/>
                                      </p:to>
                                    </p:set>
                                    <p:anim calcmode="lin" valueType="num">
                                      <p:cBhvr>
                                        <p:cTn id="39" dur="1000" fill="hold"/>
                                        <p:tgtEl>
                                          <p:spTgt spid="299"/>
                                        </p:tgtEl>
                                        <p:attrNameLst>
                                          <p:attrName>ppt_x</p:attrName>
                                        </p:attrNameLst>
                                      </p:cBhvr>
                                      <p:tavLst>
                                        <p:tav tm="0">
                                          <p:val>
                                            <p:strVal val="1+#ppt_w/2"/>
                                          </p:val>
                                        </p:tav>
                                        <p:tav tm="100000">
                                          <p:val>
                                            <p:strVal val="#ppt_x"/>
                                          </p:val>
                                        </p:tav>
                                      </p:tavLst>
                                    </p:anim>
                                    <p:anim calcmode="lin" valueType="num">
                                      <p:cBhvr>
                                        <p:cTn id="40" dur="1000" fill="hold"/>
                                        <p:tgtEl>
                                          <p:spTgt spid="29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8" fill="hold">
                                  <p:stCondLst>
                                    <p:cond delay="0"/>
                                  </p:stCondLst>
                                  <p:iterate type="el" backwards="0">
                                    <p:tmAbs val="0"/>
                                  </p:iterate>
                                  <p:childTnLst>
                                    <p:set>
                                      <p:cBhvr>
                                        <p:cTn id="44" fill="hold"/>
                                        <p:tgtEl>
                                          <p:spTgt spid="283">
                                            <p:bg/>
                                          </p:spTgt>
                                        </p:tgtEl>
                                        <p:attrNameLst>
                                          <p:attrName>style.visibility</p:attrName>
                                        </p:attrNameLst>
                                      </p:cBhvr>
                                      <p:to>
                                        <p:strVal val="visible"/>
                                      </p:to>
                                    </p:set>
                                    <p:animEffect filter="dissolve" transition="in">
                                      <p:cBhvr>
                                        <p:cTn id="45" dur="1000"/>
                                        <p:tgtEl>
                                          <p:spTgt spid="283">
                                            <p:bg/>
                                          </p:spTgt>
                                        </p:tgtEl>
                                      </p:cBhvr>
                                    </p:animEffect>
                                  </p:childTnLst>
                                </p:cTn>
                              </p:par>
                              <p:par>
                                <p:cTn id="46" presetClass="entr" nodeType="withEffect" presetSubtype="0" presetID="9" grpId="8" fill="hold">
                                  <p:stCondLst>
                                    <p:cond delay="0"/>
                                  </p:stCondLst>
                                  <p:iterate type="el" backwards="0">
                                    <p:tmAbs val="0"/>
                                  </p:iterate>
                                  <p:childTnLst>
                                    <p:set>
                                      <p:cBhvr>
                                        <p:cTn id="47" fill="hold"/>
                                        <p:tgtEl>
                                          <p:spTgt spid="283">
                                            <p:txEl>
                                              <p:pRg st="0" end="0"/>
                                            </p:txEl>
                                          </p:spTgt>
                                        </p:tgtEl>
                                        <p:attrNameLst>
                                          <p:attrName>style.visibility</p:attrName>
                                        </p:attrNameLst>
                                      </p:cBhvr>
                                      <p:to>
                                        <p:strVal val="visible"/>
                                      </p:to>
                                    </p:set>
                                    <p:animEffect filter="dissolve" transition="in">
                                      <p:cBhvr>
                                        <p:cTn id="48" dur="1000"/>
                                        <p:tgtEl>
                                          <p:spTgt spid="28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ID="9" grpId="8" fill="hold">
                                  <p:stCondLst>
                                    <p:cond delay="0"/>
                                  </p:stCondLst>
                                  <p:iterate type="el" backwards="0">
                                    <p:tmAbs val="0"/>
                                  </p:iterate>
                                  <p:childTnLst>
                                    <p:set>
                                      <p:cBhvr>
                                        <p:cTn id="52" fill="hold"/>
                                        <p:tgtEl>
                                          <p:spTgt spid="283">
                                            <p:txEl>
                                              <p:pRg st="1" end="1"/>
                                            </p:txEl>
                                          </p:spTgt>
                                        </p:tgtEl>
                                        <p:attrNameLst>
                                          <p:attrName>style.visibility</p:attrName>
                                        </p:attrNameLst>
                                      </p:cBhvr>
                                      <p:to>
                                        <p:strVal val="visible"/>
                                      </p:to>
                                    </p:set>
                                    <p:animEffect filter="dissolve" transition="in">
                                      <p:cBhvr>
                                        <p:cTn id="53" dur="1000"/>
                                        <p:tgtEl>
                                          <p:spTgt spid="28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8" fill="hold">
                                  <p:stCondLst>
                                    <p:cond delay="0"/>
                                  </p:stCondLst>
                                  <p:iterate type="el" backwards="0">
                                    <p:tmAbs val="0"/>
                                  </p:iterate>
                                  <p:childTnLst>
                                    <p:set>
                                      <p:cBhvr>
                                        <p:cTn id="57" fill="hold"/>
                                        <p:tgtEl>
                                          <p:spTgt spid="283">
                                            <p:txEl>
                                              <p:pRg st="2" end="2"/>
                                            </p:txEl>
                                          </p:spTgt>
                                        </p:tgtEl>
                                        <p:attrNameLst>
                                          <p:attrName>style.visibility</p:attrName>
                                        </p:attrNameLst>
                                      </p:cBhvr>
                                      <p:to>
                                        <p:strVal val="visible"/>
                                      </p:to>
                                    </p:set>
                                    <p:animEffect filter="dissolve" transition="in">
                                      <p:cBhvr>
                                        <p:cTn id="58" dur="1000"/>
                                        <p:tgtEl>
                                          <p:spTgt spid="28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ID="9" grpId="8" fill="hold">
                                  <p:stCondLst>
                                    <p:cond delay="0"/>
                                  </p:stCondLst>
                                  <p:iterate type="el" backwards="0">
                                    <p:tmAbs val="0"/>
                                  </p:iterate>
                                  <p:childTnLst>
                                    <p:set>
                                      <p:cBhvr>
                                        <p:cTn id="62" fill="hold"/>
                                        <p:tgtEl>
                                          <p:spTgt spid="283">
                                            <p:txEl>
                                              <p:pRg st="3" end="3"/>
                                            </p:txEl>
                                          </p:spTgt>
                                        </p:tgtEl>
                                        <p:attrNameLst>
                                          <p:attrName>style.visibility</p:attrName>
                                        </p:attrNameLst>
                                      </p:cBhvr>
                                      <p:to>
                                        <p:strVal val="visible"/>
                                      </p:to>
                                    </p:set>
                                    <p:animEffect filter="dissolve" transition="in">
                                      <p:cBhvr>
                                        <p:cTn id="63" dur="1000"/>
                                        <p:tgtEl>
                                          <p:spTgt spid="28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8" fill="hold">
                                  <p:stCondLst>
                                    <p:cond delay="0"/>
                                  </p:stCondLst>
                                  <p:iterate type="el" backwards="0">
                                    <p:tmAbs val="0"/>
                                  </p:iterate>
                                  <p:childTnLst>
                                    <p:set>
                                      <p:cBhvr>
                                        <p:cTn id="67" fill="hold"/>
                                        <p:tgtEl>
                                          <p:spTgt spid="283">
                                            <p:txEl>
                                              <p:pRg st="4" end="4"/>
                                            </p:txEl>
                                          </p:spTgt>
                                        </p:tgtEl>
                                        <p:attrNameLst>
                                          <p:attrName>style.visibility</p:attrName>
                                        </p:attrNameLst>
                                      </p:cBhvr>
                                      <p:to>
                                        <p:strVal val="visible"/>
                                      </p:to>
                                    </p:set>
                                    <p:animEffect filter="dissolve" transition="in">
                                      <p:cBhvr>
                                        <p:cTn id="68" dur="1000"/>
                                        <p:tgtEl>
                                          <p:spTgt spid="283">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ID="9" grpId="8" fill="hold">
                                  <p:stCondLst>
                                    <p:cond delay="0"/>
                                  </p:stCondLst>
                                  <p:iterate type="el" backwards="0">
                                    <p:tmAbs val="0"/>
                                  </p:iterate>
                                  <p:childTnLst>
                                    <p:set>
                                      <p:cBhvr>
                                        <p:cTn id="72" fill="hold"/>
                                        <p:tgtEl>
                                          <p:spTgt spid="283">
                                            <p:txEl>
                                              <p:pRg st="5" end="5"/>
                                            </p:txEl>
                                          </p:spTgt>
                                        </p:tgtEl>
                                        <p:attrNameLst>
                                          <p:attrName>style.visibility</p:attrName>
                                        </p:attrNameLst>
                                      </p:cBhvr>
                                      <p:to>
                                        <p:strVal val="visible"/>
                                      </p:to>
                                    </p:set>
                                    <p:animEffect filter="dissolve" transition="in">
                                      <p:cBhvr>
                                        <p:cTn id="73" dur="1000"/>
                                        <p:tgtEl>
                                          <p:spTgt spid="28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3" grpId="8"/>
      <p:bldP build="whole" bldLvl="1" animBg="1" rev="0" advAuto="0" spid="281" grpId="4"/>
      <p:bldP build="whole" bldLvl="1" animBg="1" rev="0" advAuto="0" spid="299" grpId="7"/>
      <p:bldP build="whole" bldLvl="1" animBg="1" rev="0" advAuto="0" spid="295" grpId="6"/>
      <p:bldP build="whole" bldLvl="1" animBg="1" rev="0" advAuto="0" spid="278" grpId="2"/>
      <p:bldP build="whole" bldLvl="1" animBg="1" rev="0" advAuto="0" spid="291" grpId="5"/>
      <p:bldP build="whole" bldLvl="1" animBg="1" rev="0" advAuto="0" spid="282" grpId="1"/>
      <p:bldP build="whole" bldLvl="1" animBg="1" rev="0" advAuto="0" spid="284"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nvSpPr>
        <p:spPr>
          <a:xfrm>
            <a:off x="-215900" y="-56240"/>
            <a:ext cx="13423900" cy="71247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05" name="Shape 305"/>
          <p:cNvSpPr/>
          <p:nvPr/>
        </p:nvSpPr>
        <p:spPr>
          <a:xfrm>
            <a:off x="-38100" y="7061200"/>
            <a:ext cx="13068300" cy="22225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06" name="cutaway standard model cryogenic cutout.tiff"/>
          <p:cNvPicPr>
            <a:picLocks noChangeAspect="1"/>
          </p:cNvPicPr>
          <p:nvPr/>
        </p:nvPicPr>
        <p:blipFill>
          <a:blip r:embed="rId3">
            <a:extLst/>
          </a:blip>
          <a:srcRect l="3688" t="255" r="0" b="34693"/>
          <a:stretch>
            <a:fillRect/>
          </a:stretch>
        </p:blipFill>
        <p:spPr>
          <a:xfrm>
            <a:off x="304800" y="1257300"/>
            <a:ext cx="6351677" cy="6477000"/>
          </a:xfrm>
          <a:prstGeom prst="rect">
            <a:avLst/>
          </a:prstGeom>
          <a:ln w="25400">
            <a:miter lim="400000"/>
          </a:ln>
          <a:effectLst>
            <a:reflection blurRad="0" stA="50000" stPos="0" endA="0" endPos="40000" dist="0" dir="5400000" fadeDir="5400000" sx="100000" sy="-100000" kx="0" ky="0" algn="bl" rotWithShape="0"/>
          </a:effectLst>
        </p:spPr>
      </p:pic>
      <p:sp>
        <p:nvSpPr>
          <p:cNvPr id="307" name="Shape 307"/>
          <p:cNvSpPr/>
          <p:nvPr/>
        </p:nvSpPr>
        <p:spPr>
          <a:xfrm>
            <a:off x="2705100" y="1778507"/>
            <a:ext cx="12839700" cy="66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sz="3800">
                <a:solidFill>
                  <a:srgbClr val="303030"/>
                </a:solidFill>
                <a:latin typeface="Helvetica Neue"/>
                <a:ea typeface="Helvetica Neue"/>
                <a:cs typeface="Helvetica Neue"/>
                <a:sym typeface="Helvetica Neue"/>
              </a:defRPr>
            </a:lvl1pPr>
          </a:lstStyle>
          <a:p>
            <a:pPr/>
            <a:r>
              <a:t>Live Loaded Construction</a:t>
            </a:r>
          </a:p>
        </p:txBody>
      </p:sp>
      <p:sp>
        <p:nvSpPr>
          <p:cNvPr id="308" name="Shape 308"/>
          <p:cNvSpPr/>
          <p:nvPr/>
        </p:nvSpPr>
        <p:spPr>
          <a:xfrm>
            <a:off x="6807200" y="2805253"/>
            <a:ext cx="3616557" cy="5611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5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latin typeface="+mn-lt"/>
                <a:ea typeface="+mn-ea"/>
                <a:cs typeface="+mn-cs"/>
                <a:sym typeface="Gill Sans"/>
              </a:defRPr>
            </a:pPr>
            <a:r>
              <a:rPr baseline="10714" sz="2800">
                <a:latin typeface="Helvetica Neue Light"/>
                <a:ea typeface="Helvetica Neue Light"/>
                <a:cs typeface="Helvetica Neue Light"/>
                <a:sym typeface="Helvetica Neue Light"/>
              </a:rPr>
              <a:t>Live loaded bonnet</a:t>
            </a:r>
          </a:p>
        </p:txBody>
      </p:sp>
      <p:sp>
        <p:nvSpPr>
          <p:cNvPr id="309" name="Shape 309"/>
          <p:cNvSpPr/>
          <p:nvPr/>
        </p:nvSpPr>
        <p:spPr>
          <a:xfrm>
            <a:off x="6807200" y="3422981"/>
            <a:ext cx="3965755" cy="5611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5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latin typeface="+mn-lt"/>
                <a:ea typeface="+mn-ea"/>
                <a:cs typeface="+mn-cs"/>
                <a:sym typeface="Gill Sans"/>
              </a:defRPr>
            </a:pPr>
            <a:r>
              <a:rPr baseline="10714" sz="2800">
                <a:latin typeface="Helvetica Neue Light"/>
                <a:ea typeface="Helvetica Neue Light"/>
                <a:cs typeface="Helvetica Neue Light"/>
                <a:sym typeface="Helvetica Neue Light"/>
              </a:rPr>
              <a:t>Live loaded end caps</a:t>
            </a:r>
          </a:p>
        </p:txBody>
      </p:sp>
      <p:sp>
        <p:nvSpPr>
          <p:cNvPr id="310" name="Shape 310"/>
          <p:cNvSpPr/>
          <p:nvPr/>
        </p:nvSpPr>
        <p:spPr>
          <a:xfrm>
            <a:off x="6807200" y="4056965"/>
            <a:ext cx="4030487" cy="5611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50000"/>
              </a:lnSpc>
              <a:buFont typeface="Arial"/>
              <a:defRPr baseline="10714" sz="2800">
                <a:solidFill>
                  <a:srgbClr val="303030"/>
                </a:solidFill>
                <a:latin typeface="Helvetica Neue Light"/>
                <a:ea typeface="Helvetica Neue Light"/>
                <a:cs typeface="Helvetica Neue Light"/>
                <a:sym typeface="Helvetica Neue Light"/>
              </a:defRPr>
            </a:lvl1pPr>
          </a:lstStyle>
          <a:p>
            <a:pPr>
              <a:defRPr baseline="0" sz="3800">
                <a:latin typeface="+mn-lt"/>
                <a:ea typeface="+mn-ea"/>
                <a:cs typeface="+mn-cs"/>
                <a:sym typeface="Gill Sans"/>
              </a:defRPr>
            </a:pPr>
            <a:r>
              <a:rPr baseline="10714" sz="2800">
                <a:latin typeface="Helvetica Neue Light"/>
                <a:ea typeface="Helvetica Neue Light"/>
                <a:cs typeface="Helvetica Neue Light"/>
                <a:sym typeface="Helvetica Neue Light"/>
              </a:rPr>
              <a:t>Studs instead of bolts</a:t>
            </a:r>
          </a:p>
        </p:txBody>
      </p:sp>
      <p:sp>
        <p:nvSpPr>
          <p:cNvPr id="311" name="Shape 311"/>
          <p:cNvSpPr/>
          <p:nvPr/>
        </p:nvSpPr>
        <p:spPr>
          <a:xfrm flipV="1">
            <a:off x="4436160" y="56388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12" name="Shape 312"/>
          <p:cNvSpPr/>
          <p:nvPr/>
        </p:nvSpPr>
        <p:spPr>
          <a:xfrm flipV="1">
            <a:off x="4461560" y="68453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13" name="Shape 313"/>
          <p:cNvSpPr/>
          <p:nvPr/>
        </p:nvSpPr>
        <p:spPr>
          <a:xfrm flipV="1">
            <a:off x="4918760" y="71501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14" name="Shape 314"/>
          <p:cNvSpPr/>
          <p:nvPr/>
        </p:nvSpPr>
        <p:spPr>
          <a:xfrm flipV="1">
            <a:off x="4321860" y="53721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pic>
        <p:nvPicPr>
          <p:cNvPr id="315" name="Blue logo without tagline.pdf"/>
          <p:cNvPicPr>
            <a:picLocks noChangeAspect="1"/>
          </p:cNvPicPr>
          <p:nvPr/>
        </p:nvPicPr>
        <p:blipFill>
          <a:blip r:embed="rId4">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ppt_w</p:attrName>
                                        </p:attrNameLst>
                                      </p:cBhvr>
                                      <p:tavLst>
                                        <p:tav tm="0">
                                          <p:val>
                                            <p:fltVal val="0"/>
                                          </p:val>
                                        </p:tav>
                                        <p:tav tm="100000">
                                          <p:val>
                                            <p:strVal val="#ppt_w"/>
                                          </p:val>
                                        </p:tav>
                                      </p:tavLst>
                                    </p:anim>
                                    <p:anim calcmode="lin" valueType="num">
                                      <p:cBhvr>
                                        <p:cTn id="8" dur="1000" fill="hold"/>
                                        <p:tgtEl>
                                          <p:spTgt spid="30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06"/>
                                        </p:tgtEl>
                                        <p:attrNameLst>
                                          <p:attrName>style.visibility</p:attrName>
                                        </p:attrNameLst>
                                      </p:cBhvr>
                                      <p:to>
                                        <p:strVal val="visible"/>
                                      </p:to>
                                    </p:set>
                                    <p:anim calcmode="lin" valueType="num">
                                      <p:cBhvr>
                                        <p:cTn id="12" dur="1000" fill="hold"/>
                                        <p:tgtEl>
                                          <p:spTgt spid="306"/>
                                        </p:tgtEl>
                                        <p:attrNameLst>
                                          <p:attrName>ppt_x</p:attrName>
                                        </p:attrNameLst>
                                      </p:cBhvr>
                                      <p:tavLst>
                                        <p:tav tm="0">
                                          <p:val>
                                            <p:strVal val="0-#ppt_w/2"/>
                                          </p:val>
                                        </p:tav>
                                        <p:tav tm="100000">
                                          <p:val>
                                            <p:strVal val="#ppt_x"/>
                                          </p:val>
                                        </p:tav>
                                      </p:tavLst>
                                    </p:anim>
                                    <p:anim calcmode="lin" valueType="num">
                                      <p:cBhvr>
                                        <p:cTn id="13" dur="10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08"/>
                                        </p:tgtEl>
                                        <p:attrNameLst>
                                          <p:attrName>style.visibility</p:attrName>
                                        </p:attrNameLst>
                                      </p:cBhvr>
                                      <p:to>
                                        <p:strVal val="visible"/>
                                      </p:to>
                                    </p:set>
                                    <p:animEffect filter="dissolve" transition="in">
                                      <p:cBhvr>
                                        <p:cTn id="18" dur="1000"/>
                                        <p:tgtEl>
                                          <p:spTgt spid="308"/>
                                        </p:tgtEl>
                                      </p:cBhvr>
                                    </p:animEffect>
                                  </p:childTnLst>
                                </p:cTn>
                              </p:par>
                            </p:childTnLst>
                          </p:cTn>
                        </p:par>
                        <p:par>
                          <p:cTn id="19" fill="hold">
                            <p:stCondLst>
                              <p:cond delay="1000"/>
                            </p:stCondLst>
                            <p:childTnLst>
                              <p:par>
                                <p:cTn id="20" presetClass="entr" nodeType="afterEffect" presetSubtype="8" presetID="15" grpId="4" fill="hold">
                                  <p:stCondLst>
                                    <p:cond delay="0"/>
                                  </p:stCondLst>
                                  <p:iterate type="el" backwards="0">
                                    <p:tmAbs val="0"/>
                                  </p:iterate>
                                  <p:childTnLst>
                                    <p:set>
                                      <p:cBhvr>
                                        <p:cTn id="21" fill="hold"/>
                                        <p:tgtEl>
                                          <p:spTgt spid="311"/>
                                        </p:tgtEl>
                                        <p:attrNameLst>
                                          <p:attrName>style.visibility</p:attrName>
                                        </p:attrNameLst>
                                      </p:cBhvr>
                                      <p:to>
                                        <p:strVal val="visible"/>
                                      </p:to>
                                    </p:set>
                                    <p:anim calcmode="lin" valueType="num">
                                      <p:cBhvr>
                                        <p:cTn id="22" dur="1000" fill="hold"/>
                                        <p:tgtEl>
                                          <p:spTgt spid="311"/>
                                        </p:tgtEl>
                                        <p:attrNameLst>
                                          <p:attrName>ppt_w</p:attrName>
                                        </p:attrNameLst>
                                      </p:cBhvr>
                                      <p:tavLst>
                                        <p:tav tm="0">
                                          <p:val>
                                            <p:fltVal val="0"/>
                                          </p:val>
                                        </p:tav>
                                        <p:tav tm="100000">
                                          <p:val>
                                            <p:strVal val="#ppt_w"/>
                                          </p:val>
                                        </p:tav>
                                      </p:tavLst>
                                    </p:anim>
                                    <p:anim calcmode="lin" valueType="num">
                                      <p:cBhvr>
                                        <p:cTn id="23" dur="1000" fill="hold"/>
                                        <p:tgtEl>
                                          <p:spTgt spid="311"/>
                                        </p:tgtEl>
                                        <p:attrNameLst>
                                          <p:attrName>ppt_h</p:attrName>
                                        </p:attrNameLst>
                                      </p:cBhvr>
                                      <p:tavLst>
                                        <p:tav tm="0">
                                          <p:val>
                                            <p:fltVal val="0"/>
                                          </p:val>
                                        </p:tav>
                                        <p:tav tm="100000">
                                          <p:val>
                                            <p:strVal val="#ppt_h"/>
                                          </p:val>
                                        </p:tav>
                                      </p:tavLst>
                                    </p:anim>
                                    <p:anim calcmode="lin" valueType="num">
                                      <p:cBhvr>
                                        <p:cTn id="24" dur="1000" fill="hold"/>
                                        <p:tgtEl>
                                          <p:spTgt spid="3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5" fill="hold">
                                  <p:stCondLst>
                                    <p:cond delay="0"/>
                                  </p:stCondLst>
                                  <p:iterate type="el" backwards="0">
                                    <p:tmAbs val="0"/>
                                  </p:iterate>
                                  <p:childTnLst>
                                    <p:set>
                                      <p:cBhvr>
                                        <p:cTn id="29" fill="hold"/>
                                        <p:tgtEl>
                                          <p:spTgt spid="309"/>
                                        </p:tgtEl>
                                        <p:attrNameLst>
                                          <p:attrName>style.visibility</p:attrName>
                                        </p:attrNameLst>
                                      </p:cBhvr>
                                      <p:to>
                                        <p:strVal val="visible"/>
                                      </p:to>
                                    </p:set>
                                    <p:animEffect filter="dissolve" transition="in">
                                      <p:cBhvr>
                                        <p:cTn id="30" dur="1000"/>
                                        <p:tgtEl>
                                          <p:spTgt spid="309"/>
                                        </p:tgtEl>
                                      </p:cBhvr>
                                    </p:animEffect>
                                  </p:childTnLst>
                                </p:cTn>
                              </p:par>
                            </p:childTnLst>
                          </p:cTn>
                        </p:par>
                        <p:par>
                          <p:cTn id="31" fill="hold">
                            <p:stCondLst>
                              <p:cond delay="1000"/>
                            </p:stCondLst>
                            <p:childTnLst>
                              <p:par>
                                <p:cTn id="32" presetClass="exit" nodeType="afterEffect" presetSubtype="0" presetID="1" grpId="6" fill="hold">
                                  <p:stCondLst>
                                    <p:cond delay="0"/>
                                  </p:stCondLst>
                                  <p:iterate type="el" backwards="0">
                                    <p:tmAbs val="0"/>
                                  </p:iterate>
                                  <p:childTnLst>
                                    <p:set>
                                      <p:cBhvr>
                                        <p:cTn id="33" fill="hold">
                                          <p:stCondLst>
                                            <p:cond delay="0"/>
                                          </p:stCondLst>
                                        </p:cTn>
                                        <p:tgtEl>
                                          <p:spTgt spid="311"/>
                                        </p:tgtEl>
                                        <p:attrNameLst>
                                          <p:attrName>style.visibility</p:attrName>
                                        </p:attrNameLst>
                                      </p:cBhvr>
                                      <p:to>
                                        <p:strVal val="hidden"/>
                                      </p:to>
                                    </p:set>
                                  </p:childTnLst>
                                </p:cTn>
                              </p:par>
                            </p:childTnLst>
                          </p:cTn>
                        </p:par>
                        <p:par>
                          <p:cTn id="34" fill="hold">
                            <p:stCondLst>
                              <p:cond delay="1000"/>
                            </p:stCondLst>
                            <p:childTnLst>
                              <p:par>
                                <p:cTn id="35" presetClass="entr" nodeType="afterEffect" presetSubtype="8" presetID="15" grpId="7" fill="hold">
                                  <p:stCondLst>
                                    <p:cond delay="0"/>
                                  </p:stCondLst>
                                  <p:iterate type="el" backwards="0">
                                    <p:tmAbs val="0"/>
                                  </p:iterate>
                                  <p:childTnLst>
                                    <p:set>
                                      <p:cBhvr>
                                        <p:cTn id="36" fill="hold"/>
                                        <p:tgtEl>
                                          <p:spTgt spid="312"/>
                                        </p:tgtEl>
                                        <p:attrNameLst>
                                          <p:attrName>style.visibility</p:attrName>
                                        </p:attrNameLst>
                                      </p:cBhvr>
                                      <p:to>
                                        <p:strVal val="visible"/>
                                      </p:to>
                                    </p:set>
                                    <p:anim calcmode="lin" valueType="num">
                                      <p:cBhvr>
                                        <p:cTn id="37" dur="1000" fill="hold"/>
                                        <p:tgtEl>
                                          <p:spTgt spid="312"/>
                                        </p:tgtEl>
                                        <p:attrNameLst>
                                          <p:attrName>ppt_w</p:attrName>
                                        </p:attrNameLst>
                                      </p:cBhvr>
                                      <p:tavLst>
                                        <p:tav tm="0">
                                          <p:val>
                                            <p:fltVal val="0"/>
                                          </p:val>
                                        </p:tav>
                                        <p:tav tm="100000">
                                          <p:val>
                                            <p:strVal val="#ppt_w"/>
                                          </p:val>
                                        </p:tav>
                                      </p:tavLst>
                                    </p:anim>
                                    <p:anim calcmode="lin" valueType="num">
                                      <p:cBhvr>
                                        <p:cTn id="38" dur="1000" fill="hold"/>
                                        <p:tgtEl>
                                          <p:spTgt spid="312"/>
                                        </p:tgtEl>
                                        <p:attrNameLst>
                                          <p:attrName>ppt_h</p:attrName>
                                        </p:attrNameLst>
                                      </p:cBhvr>
                                      <p:tavLst>
                                        <p:tav tm="0">
                                          <p:val>
                                            <p:fltVal val="0"/>
                                          </p:val>
                                        </p:tav>
                                        <p:tav tm="100000">
                                          <p:val>
                                            <p:strVal val="#ppt_h"/>
                                          </p:val>
                                        </p:tav>
                                      </p:tavLst>
                                    </p:anim>
                                    <p:anim calcmode="lin" valueType="num">
                                      <p:cBhvr>
                                        <p:cTn id="39" dur="1000" fill="hold"/>
                                        <p:tgtEl>
                                          <p:spTgt spid="31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8" fill="hold">
                                  <p:stCondLst>
                                    <p:cond delay="0"/>
                                  </p:stCondLst>
                                  <p:iterate type="el" backwards="0">
                                    <p:tmAbs val="0"/>
                                  </p:iterate>
                                  <p:childTnLst>
                                    <p:set>
                                      <p:cBhvr>
                                        <p:cTn id="44" fill="hold"/>
                                        <p:tgtEl>
                                          <p:spTgt spid="310"/>
                                        </p:tgtEl>
                                        <p:attrNameLst>
                                          <p:attrName>style.visibility</p:attrName>
                                        </p:attrNameLst>
                                      </p:cBhvr>
                                      <p:to>
                                        <p:strVal val="visible"/>
                                      </p:to>
                                    </p:set>
                                    <p:animEffect filter="dissolve" transition="in">
                                      <p:cBhvr>
                                        <p:cTn id="45" dur="1000"/>
                                        <p:tgtEl>
                                          <p:spTgt spid="310"/>
                                        </p:tgtEl>
                                      </p:cBhvr>
                                    </p:animEffect>
                                  </p:childTnLst>
                                </p:cTn>
                              </p:par>
                            </p:childTnLst>
                          </p:cTn>
                        </p:par>
                        <p:par>
                          <p:cTn id="46" fill="hold">
                            <p:stCondLst>
                              <p:cond delay="1000"/>
                            </p:stCondLst>
                            <p:childTnLst>
                              <p:par>
                                <p:cTn id="47" presetClass="exit" nodeType="afterEffect" presetSubtype="0" presetID="1" grpId="9" fill="hold">
                                  <p:stCondLst>
                                    <p:cond delay="0"/>
                                  </p:stCondLst>
                                  <p:iterate type="el" backwards="0">
                                    <p:tmAbs val="0"/>
                                  </p:iterate>
                                  <p:childTnLst>
                                    <p:set>
                                      <p:cBhvr>
                                        <p:cTn id="48" fill="hold">
                                          <p:stCondLst>
                                            <p:cond delay="0"/>
                                          </p:stCondLst>
                                        </p:cTn>
                                        <p:tgtEl>
                                          <p:spTgt spid="312"/>
                                        </p:tgtEl>
                                        <p:attrNameLst>
                                          <p:attrName>style.visibility</p:attrName>
                                        </p:attrNameLst>
                                      </p:cBhvr>
                                      <p:to>
                                        <p:strVal val="hidden"/>
                                      </p:to>
                                    </p:set>
                                  </p:childTnLst>
                                </p:cTn>
                              </p:par>
                            </p:childTnLst>
                          </p:cTn>
                        </p:par>
                        <p:par>
                          <p:cTn id="49" fill="hold">
                            <p:stCondLst>
                              <p:cond delay="1000"/>
                            </p:stCondLst>
                            <p:childTnLst>
                              <p:par>
                                <p:cTn id="50" presetClass="entr" nodeType="afterEffect" presetSubtype="8" presetID="15" grpId="10" fill="hold">
                                  <p:stCondLst>
                                    <p:cond delay="0"/>
                                  </p:stCondLst>
                                  <p:iterate type="el" backwards="0">
                                    <p:tmAbs val="0"/>
                                  </p:iterate>
                                  <p:childTnLst>
                                    <p:set>
                                      <p:cBhvr>
                                        <p:cTn id="51" fill="hold"/>
                                        <p:tgtEl>
                                          <p:spTgt spid="313"/>
                                        </p:tgtEl>
                                        <p:attrNameLst>
                                          <p:attrName>style.visibility</p:attrName>
                                        </p:attrNameLst>
                                      </p:cBhvr>
                                      <p:to>
                                        <p:strVal val="visible"/>
                                      </p:to>
                                    </p:set>
                                    <p:anim calcmode="lin" valueType="num">
                                      <p:cBhvr>
                                        <p:cTn id="52" dur="1000" fill="hold"/>
                                        <p:tgtEl>
                                          <p:spTgt spid="313"/>
                                        </p:tgtEl>
                                        <p:attrNameLst>
                                          <p:attrName>ppt_w</p:attrName>
                                        </p:attrNameLst>
                                      </p:cBhvr>
                                      <p:tavLst>
                                        <p:tav tm="0">
                                          <p:val>
                                            <p:fltVal val="0"/>
                                          </p:val>
                                        </p:tav>
                                        <p:tav tm="100000">
                                          <p:val>
                                            <p:strVal val="#ppt_w"/>
                                          </p:val>
                                        </p:tav>
                                      </p:tavLst>
                                    </p:anim>
                                    <p:anim calcmode="lin" valueType="num">
                                      <p:cBhvr>
                                        <p:cTn id="53" dur="1000" fill="hold"/>
                                        <p:tgtEl>
                                          <p:spTgt spid="313"/>
                                        </p:tgtEl>
                                        <p:attrNameLst>
                                          <p:attrName>ppt_h</p:attrName>
                                        </p:attrNameLst>
                                      </p:cBhvr>
                                      <p:tavLst>
                                        <p:tav tm="0">
                                          <p:val>
                                            <p:fltVal val="0"/>
                                          </p:val>
                                        </p:tav>
                                        <p:tav tm="100000">
                                          <p:val>
                                            <p:strVal val="#ppt_h"/>
                                          </p:val>
                                        </p:tav>
                                      </p:tavLst>
                                    </p:anim>
                                    <p:anim calcmode="lin" valueType="num">
                                      <p:cBhvr>
                                        <p:cTn id="54" dur="1000" fill="hold"/>
                                        <p:tgtEl>
                                          <p:spTgt spid="313"/>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13"/>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2000"/>
                            </p:stCondLst>
                            <p:childTnLst>
                              <p:par>
                                <p:cTn id="57" presetClass="entr" nodeType="afterEffect" presetSubtype="8" presetID="15" grpId="11" fill="hold">
                                  <p:stCondLst>
                                    <p:cond delay="0"/>
                                  </p:stCondLst>
                                  <p:iterate type="el" backwards="0">
                                    <p:tmAbs val="0"/>
                                  </p:iterate>
                                  <p:childTnLst>
                                    <p:set>
                                      <p:cBhvr>
                                        <p:cTn id="58" fill="hold"/>
                                        <p:tgtEl>
                                          <p:spTgt spid="314"/>
                                        </p:tgtEl>
                                        <p:attrNameLst>
                                          <p:attrName>style.visibility</p:attrName>
                                        </p:attrNameLst>
                                      </p:cBhvr>
                                      <p:to>
                                        <p:strVal val="visible"/>
                                      </p:to>
                                    </p:set>
                                    <p:anim calcmode="lin" valueType="num">
                                      <p:cBhvr>
                                        <p:cTn id="59" dur="1000" fill="hold"/>
                                        <p:tgtEl>
                                          <p:spTgt spid="314"/>
                                        </p:tgtEl>
                                        <p:attrNameLst>
                                          <p:attrName>ppt_w</p:attrName>
                                        </p:attrNameLst>
                                      </p:cBhvr>
                                      <p:tavLst>
                                        <p:tav tm="0">
                                          <p:val>
                                            <p:fltVal val="0"/>
                                          </p:val>
                                        </p:tav>
                                        <p:tav tm="100000">
                                          <p:val>
                                            <p:strVal val="#ppt_w"/>
                                          </p:val>
                                        </p:tav>
                                      </p:tavLst>
                                    </p:anim>
                                    <p:anim calcmode="lin" valueType="num">
                                      <p:cBhvr>
                                        <p:cTn id="60" dur="1000" fill="hold"/>
                                        <p:tgtEl>
                                          <p:spTgt spid="314"/>
                                        </p:tgtEl>
                                        <p:attrNameLst>
                                          <p:attrName>ppt_h</p:attrName>
                                        </p:attrNameLst>
                                      </p:cBhvr>
                                      <p:tavLst>
                                        <p:tav tm="0">
                                          <p:val>
                                            <p:fltVal val="0"/>
                                          </p:val>
                                        </p:tav>
                                        <p:tav tm="100000">
                                          <p:val>
                                            <p:strVal val="#ppt_h"/>
                                          </p:val>
                                        </p:tav>
                                      </p:tavLst>
                                    </p:anim>
                                    <p:anim calcmode="lin" valueType="num">
                                      <p:cBhvr>
                                        <p:cTn id="61" dur="1000" fill="hold"/>
                                        <p:tgtEl>
                                          <p:spTgt spid="31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7"/>
      <p:bldP build="whole" bldLvl="1" animBg="1" rev="0" advAuto="0" spid="310" grpId="8"/>
      <p:bldP build="whole" bldLvl="1" animBg="1" rev="0" advAuto="0" spid="307" grpId="1"/>
      <p:bldP build="whole" bldLvl="1" animBg="1" rev="0" advAuto="0" spid="308" grpId="3"/>
      <p:bldP build="whole" bldLvl="1" animBg="1" rev="0" advAuto="0" spid="312" grpId="9"/>
      <p:bldP build="whole" bldLvl="1" animBg="1" rev="0" advAuto="0" spid="313" grpId="10"/>
      <p:bldP build="whole" bldLvl="1" animBg="1" rev="0" advAuto="0" spid="309" grpId="5"/>
      <p:bldP build="whole" bldLvl="1" animBg="1" rev="0" advAuto="0" spid="306" grpId="2"/>
      <p:bldP build="whole" bldLvl="1" animBg="1" rev="0" advAuto="0" spid="311" grpId="4"/>
      <p:bldP build="whole" bldLvl="1" animBg="1" rev="0" advAuto="0" spid="314" grpId="11"/>
      <p:bldP build="whole" bldLvl="1" animBg="1" rev="0" advAuto="0" spid="311" grpId="6"/>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nvSpPr>
        <p:spPr>
          <a:xfrm>
            <a:off x="-342900" y="-246740"/>
            <a:ext cx="13423900" cy="6146801"/>
          </a:xfrm>
          <a:prstGeom prst="rect">
            <a:avLst/>
          </a:prstGeom>
          <a:gradFill>
            <a:gsLst>
              <a:gs pos="0">
                <a:srgbClr val="E7C13A">
                  <a:alpha val="84586"/>
                </a:srgbClr>
              </a:gs>
              <a:gs pos="100000">
                <a:srgbClr val="FFB236">
                  <a:alpha val="84586"/>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
        <p:nvSpPr>
          <p:cNvPr id="320" name="Shape 320"/>
          <p:cNvSpPr/>
          <p:nvPr/>
        </p:nvSpPr>
        <p:spPr>
          <a:xfrm>
            <a:off x="-38100" y="5892800"/>
            <a:ext cx="13068300" cy="3187700"/>
          </a:xfrm>
          <a:prstGeom prst="rect">
            <a:avLst/>
          </a:prstGeom>
          <a:gradFill>
            <a:gsLst>
              <a:gs pos="0">
                <a:srgbClr val="C1C1C1">
                  <a:alpha val="53796"/>
                </a:srgbClr>
              </a:gs>
              <a:gs pos="100000">
                <a:srgbClr val="FFFFFF">
                  <a:alpha val="99624"/>
                </a:srgbClr>
              </a:gs>
            </a:gsLst>
            <a:lin ang="5400000"/>
          </a:gradFill>
          <a:ln w="25400">
            <a:miter lim="400000"/>
          </a:ln>
        </p:spPr>
        <p:txBody>
          <a:bodyPr lIns="50800" tIns="50800" rIns="50800" bIns="508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pic>
        <p:nvPicPr>
          <p:cNvPr id="321" name="cutout clearview mounting pad with reflection.tiff"/>
          <p:cNvPicPr>
            <a:picLocks noChangeAspect="1"/>
          </p:cNvPicPr>
          <p:nvPr/>
        </p:nvPicPr>
        <p:blipFill>
          <a:blip r:embed="rId3">
            <a:extLst/>
          </a:blip>
          <a:stretch>
            <a:fillRect/>
          </a:stretch>
        </p:blipFill>
        <p:spPr>
          <a:xfrm>
            <a:off x="749575" y="1491481"/>
            <a:ext cx="3683001" cy="8624838"/>
          </a:xfrm>
          <a:prstGeom prst="rect">
            <a:avLst/>
          </a:prstGeom>
          <a:ln w="12700">
            <a:miter lim="400000"/>
          </a:ln>
        </p:spPr>
      </p:pic>
      <p:sp>
        <p:nvSpPr>
          <p:cNvPr id="322" name="Shape 322"/>
          <p:cNvSpPr/>
          <p:nvPr/>
        </p:nvSpPr>
        <p:spPr>
          <a:xfrm>
            <a:off x="2832100" y="1734057"/>
            <a:ext cx="12839700"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defRPr sz="4000">
                <a:solidFill>
                  <a:srgbClr val="303030"/>
                </a:solidFill>
                <a:latin typeface="Helvetica Neue"/>
                <a:ea typeface="Helvetica Neue"/>
                <a:cs typeface="Helvetica Neue"/>
                <a:sym typeface="Helvetica Neue"/>
              </a:defRPr>
            </a:lvl1pPr>
          </a:lstStyle>
          <a:p>
            <a:pPr/>
            <a:r>
              <a:t>Clearview Mounting Pad</a:t>
            </a:r>
          </a:p>
        </p:txBody>
      </p:sp>
      <p:sp>
        <p:nvSpPr>
          <p:cNvPr id="323" name="Shape 323"/>
          <p:cNvSpPr/>
          <p:nvPr/>
        </p:nvSpPr>
        <p:spPr>
          <a:xfrm>
            <a:off x="5918200" y="2909418"/>
            <a:ext cx="6172200" cy="499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Dual ISO 5211 mounting patterns</a:t>
            </a:r>
          </a:p>
        </p:txBody>
      </p:sp>
      <p:sp>
        <p:nvSpPr>
          <p:cNvPr id="324" name="Shape 324"/>
          <p:cNvSpPr/>
          <p:nvPr/>
        </p:nvSpPr>
        <p:spPr>
          <a:xfrm>
            <a:off x="5918200" y="3534766"/>
            <a:ext cx="3008886" cy="4991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Shaft Flats Visible</a:t>
            </a:r>
          </a:p>
        </p:txBody>
      </p:sp>
      <p:sp>
        <p:nvSpPr>
          <p:cNvPr id="325" name="Shape 325"/>
          <p:cNvSpPr/>
          <p:nvPr/>
        </p:nvSpPr>
        <p:spPr>
          <a:xfrm>
            <a:off x="5918200" y="4165194"/>
            <a:ext cx="6337300" cy="499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Packing adjustments above insulation</a:t>
            </a:r>
          </a:p>
        </p:txBody>
      </p:sp>
      <p:sp>
        <p:nvSpPr>
          <p:cNvPr id="326" name="Shape 326"/>
          <p:cNvSpPr/>
          <p:nvPr/>
        </p:nvSpPr>
        <p:spPr>
          <a:xfrm>
            <a:off x="5918200" y="4786478"/>
            <a:ext cx="5458258" cy="4991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0975" indent="-366775" algn="l">
              <a:lnSpc>
                <a:spcPct val="150000"/>
              </a:lnSpc>
              <a:buFont typeface="Arial"/>
              <a:defRPr baseline="12500" sz="2400">
                <a:solidFill>
                  <a:srgbClr val="303030"/>
                </a:solidFill>
                <a:latin typeface="Helvetica Neue Light"/>
                <a:ea typeface="Helvetica Neue Light"/>
                <a:cs typeface="Helvetica Neue Light"/>
                <a:sym typeface="Helvetica Neue Light"/>
              </a:defRPr>
            </a:lvl1pPr>
          </a:lstStyle>
          <a:p>
            <a:pPr>
              <a:defRPr baseline="0"/>
            </a:pPr>
            <a:r>
              <a:rPr baseline="12500"/>
              <a:t>Actuator is kept away from hot valve</a:t>
            </a:r>
          </a:p>
        </p:txBody>
      </p:sp>
      <p:sp>
        <p:nvSpPr>
          <p:cNvPr id="327" name="Shape 327"/>
          <p:cNvSpPr/>
          <p:nvPr/>
        </p:nvSpPr>
        <p:spPr>
          <a:xfrm flipV="1">
            <a:off x="3572560" y="1816100"/>
            <a:ext cx="1837641"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28" name="Shape 328"/>
          <p:cNvSpPr/>
          <p:nvPr/>
        </p:nvSpPr>
        <p:spPr>
          <a:xfrm flipV="1">
            <a:off x="3394760" y="1930400"/>
            <a:ext cx="1837641"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29" name="Shape 329"/>
          <p:cNvSpPr/>
          <p:nvPr/>
        </p:nvSpPr>
        <p:spPr>
          <a:xfrm flipV="1">
            <a:off x="2962960" y="29718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30" name="Shape 330"/>
          <p:cNvSpPr/>
          <p:nvPr/>
        </p:nvSpPr>
        <p:spPr>
          <a:xfrm flipV="1">
            <a:off x="3128060" y="40513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sp>
        <p:nvSpPr>
          <p:cNvPr id="331" name="Shape 331"/>
          <p:cNvSpPr/>
          <p:nvPr/>
        </p:nvSpPr>
        <p:spPr>
          <a:xfrm flipV="1">
            <a:off x="3128060" y="3289300"/>
            <a:ext cx="1380440" cy="1400"/>
          </a:xfrm>
          <a:prstGeom prst="line">
            <a:avLst/>
          </a:prstGeom>
          <a:ln w="25400">
            <a:solidFill>
              <a:srgbClr val="303030"/>
            </a:solidFill>
            <a:miter lim="400000"/>
            <a:headEnd type="triangle"/>
          </a:ln>
        </p:spPr>
        <p:txBody>
          <a:bodyPr lIns="0" tIns="0" rIns="0" bIns="0"/>
          <a:lstStyle/>
          <a:p>
            <a:pPr algn="l" defTabSz="457200">
              <a:defRPr sz="1200">
                <a:latin typeface="Helvetica"/>
                <a:ea typeface="Helvetica"/>
                <a:cs typeface="Helvetica"/>
                <a:sym typeface="Helvetica"/>
              </a:defRPr>
            </a:pPr>
          </a:p>
        </p:txBody>
      </p:sp>
      <p:pic>
        <p:nvPicPr>
          <p:cNvPr id="332" name="Blue logo without tagline.pdf"/>
          <p:cNvPicPr>
            <a:picLocks noChangeAspect="1"/>
          </p:cNvPicPr>
          <p:nvPr/>
        </p:nvPicPr>
        <p:blipFill>
          <a:blip r:embed="rId4">
            <a:extLst/>
          </a:blip>
          <a:stretch>
            <a:fillRect/>
          </a:stretch>
        </p:blipFill>
        <p:spPr>
          <a:xfrm>
            <a:off x="10058400" y="8371839"/>
            <a:ext cx="2133601" cy="640081"/>
          </a:xfrm>
          <a:prstGeom prst="rect">
            <a:avLst/>
          </a:prstGeom>
          <a:ln w="12700">
            <a:miter lim="400000"/>
          </a:ln>
          <a:effectLst>
            <a:outerShdw sx="100000" sy="100000" kx="0" ky="0" algn="b" rotWithShape="0" blurRad="38100" dist="25400" dir="828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22"/>
                                        </p:tgtEl>
                                        <p:attrNameLst>
                                          <p:attrName>style.visibility</p:attrName>
                                        </p:attrNameLst>
                                      </p:cBhvr>
                                      <p:to>
                                        <p:strVal val="visible"/>
                                      </p:to>
                                    </p:set>
                                    <p:anim calcmode="lin" valueType="num">
                                      <p:cBhvr>
                                        <p:cTn id="7" dur="1000" fill="hold"/>
                                        <p:tgtEl>
                                          <p:spTgt spid="322"/>
                                        </p:tgtEl>
                                        <p:attrNameLst>
                                          <p:attrName>ppt_w</p:attrName>
                                        </p:attrNameLst>
                                      </p:cBhvr>
                                      <p:tavLst>
                                        <p:tav tm="0">
                                          <p:val>
                                            <p:fltVal val="0"/>
                                          </p:val>
                                        </p:tav>
                                        <p:tav tm="100000">
                                          <p:val>
                                            <p:strVal val="#ppt_w"/>
                                          </p:val>
                                        </p:tav>
                                      </p:tavLst>
                                    </p:anim>
                                    <p:anim calcmode="lin" valueType="num">
                                      <p:cBhvr>
                                        <p:cTn id="8" dur="1000" fill="hold"/>
                                        <p:tgtEl>
                                          <p:spTgt spid="32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21"/>
                                        </p:tgtEl>
                                        <p:attrNameLst>
                                          <p:attrName>style.visibility</p:attrName>
                                        </p:attrNameLst>
                                      </p:cBhvr>
                                      <p:to>
                                        <p:strVal val="visible"/>
                                      </p:to>
                                    </p:set>
                                    <p:anim calcmode="lin" valueType="num">
                                      <p:cBhvr>
                                        <p:cTn id="12" dur="1000" fill="hold"/>
                                        <p:tgtEl>
                                          <p:spTgt spid="321"/>
                                        </p:tgtEl>
                                        <p:attrNameLst>
                                          <p:attrName>ppt_x</p:attrName>
                                        </p:attrNameLst>
                                      </p:cBhvr>
                                      <p:tavLst>
                                        <p:tav tm="0">
                                          <p:val>
                                            <p:strVal val="0-#ppt_w/2"/>
                                          </p:val>
                                        </p:tav>
                                        <p:tav tm="100000">
                                          <p:val>
                                            <p:strVal val="#ppt_x"/>
                                          </p:val>
                                        </p:tav>
                                      </p:tavLst>
                                    </p:anim>
                                    <p:anim calcmode="lin" valueType="num">
                                      <p:cBhvr>
                                        <p:cTn id="13" dur="1000" fill="hold"/>
                                        <p:tgtEl>
                                          <p:spTgt spid="3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23">
                                            <p:bg/>
                                          </p:spTgt>
                                        </p:tgtEl>
                                        <p:attrNameLst>
                                          <p:attrName>style.visibility</p:attrName>
                                        </p:attrNameLst>
                                      </p:cBhvr>
                                      <p:to>
                                        <p:strVal val="visible"/>
                                      </p:to>
                                    </p:set>
                                    <p:animEffect filter="dissolve" transition="in">
                                      <p:cBhvr>
                                        <p:cTn id="18" dur="1000"/>
                                        <p:tgtEl>
                                          <p:spTgt spid="323">
                                            <p:bg/>
                                          </p:spTgt>
                                        </p:tgtEl>
                                      </p:cBhvr>
                                    </p:animEffect>
                                  </p:childTnLst>
                                </p:cTn>
                              </p:par>
                              <p:par>
                                <p:cTn id="19" presetClass="entr" nodeType="withEffect" presetSubtype="0" presetID="9" grpId="3" fill="hold">
                                  <p:stCondLst>
                                    <p:cond delay="0"/>
                                  </p:stCondLst>
                                  <p:iterate type="el" backwards="0">
                                    <p:tmAbs val="0"/>
                                  </p:iterate>
                                  <p:childTnLst>
                                    <p:set>
                                      <p:cBhvr>
                                        <p:cTn id="20" fill="hold"/>
                                        <p:tgtEl>
                                          <p:spTgt spid="323">
                                            <p:txEl>
                                              <p:pRg st="0" end="0"/>
                                            </p:txEl>
                                          </p:spTgt>
                                        </p:tgtEl>
                                        <p:attrNameLst>
                                          <p:attrName>style.visibility</p:attrName>
                                        </p:attrNameLst>
                                      </p:cBhvr>
                                      <p:to>
                                        <p:strVal val="visible"/>
                                      </p:to>
                                    </p:set>
                                    <p:animEffect filter="dissolve" transition="in">
                                      <p:cBhvr>
                                        <p:cTn id="21" dur="1000"/>
                                        <p:tgtEl>
                                          <p:spTgt spid="323">
                                            <p:txEl>
                                              <p:pRg st="0" end="0"/>
                                            </p:txEl>
                                          </p:spTgt>
                                        </p:tgtEl>
                                      </p:cBhvr>
                                    </p:animEffect>
                                  </p:childTnLst>
                                </p:cTn>
                              </p:par>
                            </p:childTnLst>
                          </p:cTn>
                        </p:par>
                        <p:par>
                          <p:cTn id="22" fill="hold">
                            <p:stCondLst>
                              <p:cond delay="1000"/>
                            </p:stCondLst>
                            <p:childTnLst>
                              <p:par>
                                <p:cTn id="23" presetClass="entr" nodeType="afterEffect" presetSubtype="8" presetID="15" grpId="4" fill="hold">
                                  <p:stCondLst>
                                    <p:cond delay="0"/>
                                  </p:stCondLst>
                                  <p:iterate type="el" backwards="0">
                                    <p:tmAbs val="0"/>
                                  </p:iterate>
                                  <p:childTnLst>
                                    <p:set>
                                      <p:cBhvr>
                                        <p:cTn id="24" fill="hold"/>
                                        <p:tgtEl>
                                          <p:spTgt spid="327"/>
                                        </p:tgtEl>
                                        <p:attrNameLst>
                                          <p:attrName>style.visibility</p:attrName>
                                        </p:attrNameLst>
                                      </p:cBhvr>
                                      <p:to>
                                        <p:strVal val="visible"/>
                                      </p:to>
                                    </p:set>
                                    <p:anim calcmode="lin" valueType="num">
                                      <p:cBhvr>
                                        <p:cTn id="25" dur="1000" fill="hold"/>
                                        <p:tgtEl>
                                          <p:spTgt spid="327"/>
                                        </p:tgtEl>
                                        <p:attrNameLst>
                                          <p:attrName>ppt_w</p:attrName>
                                        </p:attrNameLst>
                                      </p:cBhvr>
                                      <p:tavLst>
                                        <p:tav tm="0">
                                          <p:val>
                                            <p:fltVal val="0"/>
                                          </p:val>
                                        </p:tav>
                                        <p:tav tm="100000">
                                          <p:val>
                                            <p:strVal val="#ppt_w"/>
                                          </p:val>
                                        </p:tav>
                                      </p:tavLst>
                                    </p:anim>
                                    <p:anim calcmode="lin" valueType="num">
                                      <p:cBhvr>
                                        <p:cTn id="26" dur="1000" fill="hold"/>
                                        <p:tgtEl>
                                          <p:spTgt spid="327"/>
                                        </p:tgtEl>
                                        <p:attrNameLst>
                                          <p:attrName>ppt_h</p:attrName>
                                        </p:attrNameLst>
                                      </p:cBhvr>
                                      <p:tavLst>
                                        <p:tav tm="0">
                                          <p:val>
                                            <p:fltVal val="0"/>
                                          </p:val>
                                        </p:tav>
                                        <p:tav tm="100000">
                                          <p:val>
                                            <p:strVal val="#ppt_h"/>
                                          </p:val>
                                        </p:tav>
                                      </p:tavLst>
                                    </p:anim>
                                    <p:anim calcmode="lin" valueType="num">
                                      <p:cBhvr>
                                        <p:cTn id="27" dur="1000" fill="hold"/>
                                        <p:tgtEl>
                                          <p:spTgt spid="32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27"/>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000"/>
                            </p:stCondLst>
                            <p:childTnLst>
                              <p:par>
                                <p:cTn id="30" presetClass="entr" nodeType="afterEffect" presetSubtype="8" presetID="15" grpId="5" fill="hold">
                                  <p:stCondLst>
                                    <p:cond delay="0"/>
                                  </p:stCondLst>
                                  <p:iterate type="el" backwards="0">
                                    <p:tmAbs val="0"/>
                                  </p:iterate>
                                  <p:childTnLst>
                                    <p:set>
                                      <p:cBhvr>
                                        <p:cTn id="31" fill="hold"/>
                                        <p:tgtEl>
                                          <p:spTgt spid="328"/>
                                        </p:tgtEl>
                                        <p:attrNameLst>
                                          <p:attrName>style.visibility</p:attrName>
                                        </p:attrNameLst>
                                      </p:cBhvr>
                                      <p:to>
                                        <p:strVal val="visible"/>
                                      </p:to>
                                    </p:set>
                                    <p:anim calcmode="lin" valueType="num">
                                      <p:cBhvr>
                                        <p:cTn id="32" dur="1000" fill="hold"/>
                                        <p:tgtEl>
                                          <p:spTgt spid="328"/>
                                        </p:tgtEl>
                                        <p:attrNameLst>
                                          <p:attrName>ppt_w</p:attrName>
                                        </p:attrNameLst>
                                      </p:cBhvr>
                                      <p:tavLst>
                                        <p:tav tm="0">
                                          <p:val>
                                            <p:fltVal val="0"/>
                                          </p:val>
                                        </p:tav>
                                        <p:tav tm="100000">
                                          <p:val>
                                            <p:strVal val="#ppt_w"/>
                                          </p:val>
                                        </p:tav>
                                      </p:tavLst>
                                    </p:anim>
                                    <p:anim calcmode="lin" valueType="num">
                                      <p:cBhvr>
                                        <p:cTn id="33" dur="1000" fill="hold"/>
                                        <p:tgtEl>
                                          <p:spTgt spid="328"/>
                                        </p:tgtEl>
                                        <p:attrNameLst>
                                          <p:attrName>ppt_h</p:attrName>
                                        </p:attrNameLst>
                                      </p:cBhvr>
                                      <p:tavLst>
                                        <p:tav tm="0">
                                          <p:val>
                                            <p:fltVal val="0"/>
                                          </p:val>
                                        </p:tav>
                                        <p:tav tm="100000">
                                          <p:val>
                                            <p:strVal val="#ppt_h"/>
                                          </p:val>
                                        </p:tav>
                                      </p:tavLst>
                                    </p:anim>
                                    <p:anim calcmode="lin" valueType="num">
                                      <p:cBhvr>
                                        <p:cTn id="34" dur="1000" fill="hold"/>
                                        <p:tgtEl>
                                          <p:spTgt spid="32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6" fill="hold">
                                  <p:stCondLst>
                                    <p:cond delay="0"/>
                                  </p:stCondLst>
                                  <p:iterate type="el" backwards="0">
                                    <p:tmAbs val="0"/>
                                  </p:iterate>
                                  <p:childTnLst>
                                    <p:set>
                                      <p:cBhvr>
                                        <p:cTn id="39" fill="hold"/>
                                        <p:tgtEl>
                                          <p:spTgt spid="324"/>
                                        </p:tgtEl>
                                        <p:attrNameLst>
                                          <p:attrName>style.visibility</p:attrName>
                                        </p:attrNameLst>
                                      </p:cBhvr>
                                      <p:to>
                                        <p:strVal val="visible"/>
                                      </p:to>
                                    </p:set>
                                    <p:animEffect filter="dissolve" transition="in">
                                      <p:cBhvr>
                                        <p:cTn id="40" dur="1000"/>
                                        <p:tgtEl>
                                          <p:spTgt spid="324"/>
                                        </p:tgtEl>
                                      </p:cBhvr>
                                    </p:animEffect>
                                  </p:childTnLst>
                                </p:cTn>
                              </p:par>
                            </p:childTnLst>
                          </p:cTn>
                        </p:par>
                        <p:par>
                          <p:cTn id="41" fill="hold">
                            <p:stCondLst>
                              <p:cond delay="1000"/>
                            </p:stCondLst>
                            <p:childTnLst>
                              <p:par>
                                <p:cTn id="42" presetClass="entr" nodeType="afterEffect" presetSubtype="8" presetID="15" grpId="7" fill="hold">
                                  <p:stCondLst>
                                    <p:cond delay="0"/>
                                  </p:stCondLst>
                                  <p:iterate type="el" backwards="0">
                                    <p:tmAbs val="0"/>
                                  </p:iterate>
                                  <p:childTnLst>
                                    <p:set>
                                      <p:cBhvr>
                                        <p:cTn id="43" fill="hold"/>
                                        <p:tgtEl>
                                          <p:spTgt spid="329"/>
                                        </p:tgtEl>
                                        <p:attrNameLst>
                                          <p:attrName>style.visibility</p:attrName>
                                        </p:attrNameLst>
                                      </p:cBhvr>
                                      <p:to>
                                        <p:strVal val="visible"/>
                                      </p:to>
                                    </p:set>
                                    <p:anim calcmode="lin" valueType="num">
                                      <p:cBhvr>
                                        <p:cTn id="44" dur="1000" fill="hold"/>
                                        <p:tgtEl>
                                          <p:spTgt spid="329"/>
                                        </p:tgtEl>
                                        <p:attrNameLst>
                                          <p:attrName>ppt_w</p:attrName>
                                        </p:attrNameLst>
                                      </p:cBhvr>
                                      <p:tavLst>
                                        <p:tav tm="0">
                                          <p:val>
                                            <p:fltVal val="0"/>
                                          </p:val>
                                        </p:tav>
                                        <p:tav tm="100000">
                                          <p:val>
                                            <p:strVal val="#ppt_w"/>
                                          </p:val>
                                        </p:tav>
                                      </p:tavLst>
                                    </p:anim>
                                    <p:anim calcmode="lin" valueType="num">
                                      <p:cBhvr>
                                        <p:cTn id="45" dur="1000" fill="hold"/>
                                        <p:tgtEl>
                                          <p:spTgt spid="329"/>
                                        </p:tgtEl>
                                        <p:attrNameLst>
                                          <p:attrName>ppt_h</p:attrName>
                                        </p:attrNameLst>
                                      </p:cBhvr>
                                      <p:tavLst>
                                        <p:tav tm="0">
                                          <p:val>
                                            <p:fltVal val="0"/>
                                          </p:val>
                                        </p:tav>
                                        <p:tav tm="100000">
                                          <p:val>
                                            <p:strVal val="#ppt_h"/>
                                          </p:val>
                                        </p:tav>
                                      </p:tavLst>
                                    </p:anim>
                                    <p:anim calcmode="lin" valueType="num">
                                      <p:cBhvr>
                                        <p:cTn id="46" dur="1000" fill="hold"/>
                                        <p:tgtEl>
                                          <p:spTgt spid="329"/>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9"/>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2000"/>
                            </p:stCondLst>
                            <p:childTnLst>
                              <p:par>
                                <p:cTn id="49" presetClass="exit" nodeType="afterEffect" presetSubtype="0" presetID="1" grpId="8" fill="hold">
                                  <p:stCondLst>
                                    <p:cond delay="0"/>
                                  </p:stCondLst>
                                  <p:iterate type="el" backwards="0">
                                    <p:tmAbs val="0"/>
                                  </p:iterate>
                                  <p:childTnLst>
                                    <p:set>
                                      <p:cBhvr>
                                        <p:cTn id="50" fill="hold">
                                          <p:stCondLst>
                                            <p:cond delay="0"/>
                                          </p:stCondLst>
                                        </p:cTn>
                                        <p:tgtEl>
                                          <p:spTgt spid="328"/>
                                        </p:tgtEl>
                                        <p:attrNameLst>
                                          <p:attrName>style.visibility</p:attrName>
                                        </p:attrNameLst>
                                      </p:cBhvr>
                                      <p:to>
                                        <p:strVal val="hidden"/>
                                      </p:to>
                                    </p:set>
                                  </p:childTnLst>
                                </p:cTn>
                              </p:par>
                            </p:childTnLst>
                          </p:cTn>
                        </p:par>
                        <p:par>
                          <p:cTn id="51" fill="hold">
                            <p:stCondLst>
                              <p:cond delay="2000"/>
                            </p:stCondLst>
                            <p:childTnLst>
                              <p:par>
                                <p:cTn id="52" presetClass="exit" nodeType="afterEffect" presetSubtype="0" presetID="1" grpId="9" fill="hold">
                                  <p:stCondLst>
                                    <p:cond delay="0"/>
                                  </p:stCondLst>
                                  <p:iterate type="el" backwards="0">
                                    <p:tmAbs val="0"/>
                                  </p:iterate>
                                  <p:childTnLst>
                                    <p:set>
                                      <p:cBhvr>
                                        <p:cTn id="53" fill="hold">
                                          <p:stCondLst>
                                            <p:cond delay="0"/>
                                          </p:stCondLst>
                                        </p:cTn>
                                        <p:tgtEl>
                                          <p:spTgt spid="3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10" fill="hold">
                                  <p:stCondLst>
                                    <p:cond delay="0"/>
                                  </p:stCondLst>
                                  <p:iterate type="el" backwards="0">
                                    <p:tmAbs val="0"/>
                                  </p:iterate>
                                  <p:childTnLst>
                                    <p:set>
                                      <p:cBhvr>
                                        <p:cTn id="57" fill="hold"/>
                                        <p:tgtEl>
                                          <p:spTgt spid="325"/>
                                        </p:tgtEl>
                                        <p:attrNameLst>
                                          <p:attrName>style.visibility</p:attrName>
                                        </p:attrNameLst>
                                      </p:cBhvr>
                                      <p:to>
                                        <p:strVal val="visible"/>
                                      </p:to>
                                    </p:set>
                                    <p:animEffect filter="dissolve" transition="in">
                                      <p:cBhvr>
                                        <p:cTn id="58" dur="1000"/>
                                        <p:tgtEl>
                                          <p:spTgt spid="325"/>
                                        </p:tgtEl>
                                      </p:cBhvr>
                                    </p:animEffect>
                                  </p:childTnLst>
                                </p:cTn>
                              </p:par>
                            </p:childTnLst>
                          </p:cTn>
                        </p:par>
                        <p:par>
                          <p:cTn id="59" fill="hold">
                            <p:stCondLst>
                              <p:cond delay="1000"/>
                            </p:stCondLst>
                            <p:childTnLst>
                              <p:par>
                                <p:cTn id="60" presetClass="entr" nodeType="afterEffect" presetSubtype="8" presetID="15" grpId="11" fill="hold">
                                  <p:stCondLst>
                                    <p:cond delay="0"/>
                                  </p:stCondLst>
                                  <p:iterate type="el" backwards="0">
                                    <p:tmAbs val="0"/>
                                  </p:iterate>
                                  <p:childTnLst>
                                    <p:set>
                                      <p:cBhvr>
                                        <p:cTn id="61" fill="hold"/>
                                        <p:tgtEl>
                                          <p:spTgt spid="330"/>
                                        </p:tgtEl>
                                        <p:attrNameLst>
                                          <p:attrName>style.visibility</p:attrName>
                                        </p:attrNameLst>
                                      </p:cBhvr>
                                      <p:to>
                                        <p:strVal val="visible"/>
                                      </p:to>
                                    </p:set>
                                    <p:anim calcmode="lin" valueType="num">
                                      <p:cBhvr>
                                        <p:cTn id="62" dur="1000" fill="hold"/>
                                        <p:tgtEl>
                                          <p:spTgt spid="330"/>
                                        </p:tgtEl>
                                        <p:attrNameLst>
                                          <p:attrName>ppt_w</p:attrName>
                                        </p:attrNameLst>
                                      </p:cBhvr>
                                      <p:tavLst>
                                        <p:tav tm="0">
                                          <p:val>
                                            <p:fltVal val="0"/>
                                          </p:val>
                                        </p:tav>
                                        <p:tav tm="100000">
                                          <p:val>
                                            <p:strVal val="#ppt_w"/>
                                          </p:val>
                                        </p:tav>
                                      </p:tavLst>
                                    </p:anim>
                                    <p:anim calcmode="lin" valueType="num">
                                      <p:cBhvr>
                                        <p:cTn id="63" dur="1000" fill="hold"/>
                                        <p:tgtEl>
                                          <p:spTgt spid="330"/>
                                        </p:tgtEl>
                                        <p:attrNameLst>
                                          <p:attrName>ppt_h</p:attrName>
                                        </p:attrNameLst>
                                      </p:cBhvr>
                                      <p:tavLst>
                                        <p:tav tm="0">
                                          <p:val>
                                            <p:fltVal val="0"/>
                                          </p:val>
                                        </p:tav>
                                        <p:tav tm="100000">
                                          <p:val>
                                            <p:strVal val="#ppt_h"/>
                                          </p:val>
                                        </p:tav>
                                      </p:tavLst>
                                    </p:anim>
                                    <p:anim calcmode="lin" valueType="num">
                                      <p:cBhvr>
                                        <p:cTn id="64" dur="1000" fill="hold"/>
                                        <p:tgtEl>
                                          <p:spTgt spid="33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3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Class="exit" nodeType="afterEffect" presetSubtype="0" presetID="1" grpId="12" fill="hold">
                                  <p:stCondLst>
                                    <p:cond delay="0"/>
                                  </p:stCondLst>
                                  <p:iterate type="el" backwards="0">
                                    <p:tmAbs val="0"/>
                                  </p:iterate>
                                  <p:childTnLst>
                                    <p:set>
                                      <p:cBhvr>
                                        <p:cTn id="68" fill="hold">
                                          <p:stCondLst>
                                            <p:cond delay="0"/>
                                          </p:stCondLst>
                                        </p:cTn>
                                        <p:tgtEl>
                                          <p:spTgt spid="329"/>
                                        </p:tgtEl>
                                        <p:attrNameLst>
                                          <p:attrName>style.visibility</p:attrName>
                                        </p:attrNameLst>
                                      </p:cBhvr>
                                      <p:to>
                                        <p:strVal val="hidden"/>
                                      </p:to>
                                    </p:set>
                                  </p:childTnLst>
                                </p:cTn>
                              </p:par>
                            </p:childTnLst>
                          </p:cTn>
                        </p:par>
                        <p:par>
                          <p:cTn id="69" fill="hold">
                            <p:stCondLst>
                              <p:cond delay="2000"/>
                            </p:stCondLst>
                            <p:childTnLst>
                              <p:par>
                                <p:cTn id="70" presetClass="entr" nodeType="afterEffect" presetSubtype="8" presetID="15" grpId="13" fill="hold">
                                  <p:stCondLst>
                                    <p:cond delay="0"/>
                                  </p:stCondLst>
                                  <p:iterate type="el" backwards="0">
                                    <p:tmAbs val="0"/>
                                  </p:iterate>
                                  <p:childTnLst>
                                    <p:set>
                                      <p:cBhvr>
                                        <p:cTn id="71" fill="hold"/>
                                        <p:tgtEl>
                                          <p:spTgt spid="331"/>
                                        </p:tgtEl>
                                        <p:attrNameLst>
                                          <p:attrName>style.visibility</p:attrName>
                                        </p:attrNameLst>
                                      </p:cBhvr>
                                      <p:to>
                                        <p:strVal val="visible"/>
                                      </p:to>
                                    </p:set>
                                    <p:anim calcmode="lin" valueType="num">
                                      <p:cBhvr>
                                        <p:cTn id="72" dur="1000" fill="hold"/>
                                        <p:tgtEl>
                                          <p:spTgt spid="331"/>
                                        </p:tgtEl>
                                        <p:attrNameLst>
                                          <p:attrName>ppt_w</p:attrName>
                                        </p:attrNameLst>
                                      </p:cBhvr>
                                      <p:tavLst>
                                        <p:tav tm="0">
                                          <p:val>
                                            <p:fltVal val="0"/>
                                          </p:val>
                                        </p:tav>
                                        <p:tav tm="100000">
                                          <p:val>
                                            <p:strVal val="#ppt_w"/>
                                          </p:val>
                                        </p:tav>
                                      </p:tavLst>
                                    </p:anim>
                                    <p:anim calcmode="lin" valueType="num">
                                      <p:cBhvr>
                                        <p:cTn id="73" dur="1000" fill="hold"/>
                                        <p:tgtEl>
                                          <p:spTgt spid="331"/>
                                        </p:tgtEl>
                                        <p:attrNameLst>
                                          <p:attrName>ppt_h</p:attrName>
                                        </p:attrNameLst>
                                      </p:cBhvr>
                                      <p:tavLst>
                                        <p:tav tm="0">
                                          <p:val>
                                            <p:fltVal val="0"/>
                                          </p:val>
                                        </p:tav>
                                        <p:tav tm="100000">
                                          <p:val>
                                            <p:strVal val="#ppt_h"/>
                                          </p:val>
                                        </p:tav>
                                      </p:tavLst>
                                    </p:anim>
                                    <p:anim calcmode="lin" valueType="num">
                                      <p:cBhvr>
                                        <p:cTn id="74" dur="1000" fill="hold"/>
                                        <p:tgtEl>
                                          <p:spTgt spid="331"/>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ID="9" grpId="14" fill="hold">
                                  <p:stCondLst>
                                    <p:cond delay="0"/>
                                  </p:stCondLst>
                                  <p:iterate type="el" backwards="0">
                                    <p:tmAbs val="0"/>
                                  </p:iterate>
                                  <p:childTnLst>
                                    <p:set>
                                      <p:cBhvr>
                                        <p:cTn id="79" fill="hold"/>
                                        <p:tgtEl>
                                          <p:spTgt spid="326"/>
                                        </p:tgtEl>
                                        <p:attrNameLst>
                                          <p:attrName>style.visibility</p:attrName>
                                        </p:attrNameLst>
                                      </p:cBhvr>
                                      <p:to>
                                        <p:strVal val="visible"/>
                                      </p:to>
                                    </p:set>
                                    <p:animEffect filter="dissolve" transition="in">
                                      <p:cBhvr>
                                        <p:cTn id="80" dur="1000"/>
                                        <p:tgtEl>
                                          <p:spTgt spid="326"/>
                                        </p:tgtEl>
                                      </p:cBhvr>
                                    </p:animEffect>
                                  </p:childTnLst>
                                </p:cTn>
                              </p:par>
                            </p:childTnLst>
                          </p:cTn>
                        </p:par>
                        <p:par>
                          <p:cTn id="81" fill="hold">
                            <p:stCondLst>
                              <p:cond delay="1000"/>
                            </p:stCondLst>
                            <p:childTnLst>
                              <p:par>
                                <p:cTn id="82" presetClass="exit" nodeType="afterEffect" presetSubtype="0" presetID="1" grpId="15" fill="hold">
                                  <p:stCondLst>
                                    <p:cond delay="0"/>
                                  </p:stCondLst>
                                  <p:iterate type="el" backwards="0">
                                    <p:tmAbs val="0"/>
                                  </p:iterate>
                                  <p:childTnLst>
                                    <p:set>
                                      <p:cBhvr>
                                        <p:cTn id="83" fill="hold">
                                          <p:stCondLst>
                                            <p:cond delay="0"/>
                                          </p:stCondLst>
                                        </p:cTn>
                                        <p:tgtEl>
                                          <p:spTgt spid="330"/>
                                        </p:tgtEl>
                                        <p:attrNameLst>
                                          <p:attrName>style.visibility</p:attrName>
                                        </p:attrNameLst>
                                      </p:cBhvr>
                                      <p:to>
                                        <p:strVal val="hidden"/>
                                      </p:to>
                                    </p:set>
                                  </p:childTnLst>
                                </p:cTn>
                              </p:par>
                            </p:childTnLst>
                          </p:cTn>
                        </p:par>
                        <p:par>
                          <p:cTn id="84" fill="hold">
                            <p:stCondLst>
                              <p:cond delay="1000"/>
                            </p:stCondLst>
                            <p:childTnLst>
                              <p:par>
                                <p:cTn id="85" presetClass="exit" nodeType="afterEffect" presetSubtype="0" presetID="1" grpId="16" fill="hold">
                                  <p:stCondLst>
                                    <p:cond delay="0"/>
                                  </p:stCondLst>
                                  <p:iterate type="el" backwards="0">
                                    <p:tmAbs val="0"/>
                                  </p:iterate>
                                  <p:childTnLst>
                                    <p:set>
                                      <p:cBhvr>
                                        <p:cTn id="86" fill="hold">
                                          <p:stCondLst>
                                            <p:cond delay="0"/>
                                          </p:stCondLst>
                                        </p:cTn>
                                        <p:tgtEl>
                                          <p:spTgt spid="3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1"/>
      <p:bldP build="whole" bldLvl="1" animBg="1" rev="0" advAuto="0" spid="331" grpId="16"/>
      <p:bldP build="whole" bldLvl="1" animBg="1" rev="0" advAuto="0" spid="325" grpId="10"/>
      <p:bldP build="whole" bldLvl="1" animBg="1" rev="0" advAuto="0" spid="329" grpId="7"/>
      <p:bldP build="whole" bldLvl="1" animBg="1" rev="0" advAuto="0" spid="331" grpId="13"/>
      <p:bldP build="whole" bldLvl="1" animBg="1" rev="0" advAuto="0" spid="327" grpId="4"/>
      <p:bldP build="p" bldLvl="5" animBg="1" rev="0" advAuto="0" spid="323" grpId="3"/>
      <p:bldP build="whole" bldLvl="1" animBg="1" rev="0" advAuto="0" spid="330" grpId="11"/>
      <p:bldP build="whole" bldLvl="1" animBg="1" rev="0" advAuto="0" spid="329" grpId="12"/>
      <p:bldP build="whole" bldLvl="1" animBg="1" rev="0" advAuto="0" spid="328" grpId="5"/>
      <p:bldP build="whole" bldLvl="1" animBg="1" rev="0" advAuto="0" spid="324" grpId="6"/>
      <p:bldP build="whole" bldLvl="1" animBg="1" rev="0" advAuto="0" spid="321" grpId="2"/>
      <p:bldP build="whole" bldLvl="1" animBg="1" rev="0" advAuto="0" spid="328" grpId="8"/>
      <p:bldP build="whole" bldLvl="1" animBg="1" rev="0" advAuto="0" spid="327" grpId="9"/>
      <p:bldP build="whole" bldLvl="1" animBg="1" rev="0" advAuto="0" spid="326" grpId="14"/>
      <p:bldP build="whole" bldLvl="1" animBg="1" rev="0" advAuto="0" spid="330" grpId="15"/>
    </p:bldLst>
  </p:timing>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