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Lst>
  <p:notesMasterIdLst>
    <p:notesMasterId r:id="rId51"/>
  </p:notesMasterIdLst>
  <p:sldIdLst>
    <p:sldId id="279" r:id="rId16"/>
    <p:sldId id="358" r:id="rId17"/>
    <p:sldId id="348" r:id="rId18"/>
    <p:sldId id="320" r:id="rId19"/>
    <p:sldId id="351" r:id="rId20"/>
    <p:sldId id="352" r:id="rId21"/>
    <p:sldId id="353" r:id="rId22"/>
    <p:sldId id="349" r:id="rId23"/>
    <p:sldId id="354" r:id="rId24"/>
    <p:sldId id="350" r:id="rId25"/>
    <p:sldId id="355" r:id="rId26"/>
    <p:sldId id="359" r:id="rId27"/>
    <p:sldId id="357" r:id="rId28"/>
    <p:sldId id="337" r:id="rId29"/>
    <p:sldId id="338" r:id="rId30"/>
    <p:sldId id="339" r:id="rId31"/>
    <p:sldId id="340" r:id="rId32"/>
    <p:sldId id="341" r:id="rId33"/>
    <p:sldId id="342" r:id="rId34"/>
    <p:sldId id="343" r:id="rId35"/>
    <p:sldId id="344" r:id="rId36"/>
    <p:sldId id="345" r:id="rId37"/>
    <p:sldId id="346" r:id="rId38"/>
    <p:sldId id="347" r:id="rId39"/>
    <p:sldId id="318" r:id="rId40"/>
    <p:sldId id="319" r:id="rId41"/>
    <p:sldId id="322" r:id="rId42"/>
    <p:sldId id="360" r:id="rId43"/>
    <p:sldId id="324" r:id="rId44"/>
    <p:sldId id="329" r:id="rId45"/>
    <p:sldId id="330" r:id="rId46"/>
    <p:sldId id="326" r:id="rId47"/>
    <p:sldId id="328" r:id="rId48"/>
    <p:sldId id="331" r:id="rId49"/>
    <p:sldId id="332" r:id="rId50"/>
  </p:sldIdLst>
  <p:sldSz cx="13004800" cy="9753600"/>
  <p:notesSz cx="6858000" cy="9144000"/>
  <p:defaultTextStyle>
    <a:defPPr>
      <a:defRPr lang="en-US"/>
    </a:defPPr>
    <a:lvl1pPr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5790">
          <p15:clr>
            <a:srgbClr val="A4A3A4"/>
          </p15:clr>
        </p15:guide>
        <p15:guide id="2" pos="19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DB3"/>
    <a:srgbClr val="EEA420"/>
    <a:srgbClr val="00498A"/>
    <a:srgbClr val="4F98CF"/>
    <a:srgbClr val="0020D8"/>
    <a:srgbClr val="00BC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65" autoAdjust="0"/>
    <p:restoredTop sz="72602" autoAdjust="0"/>
  </p:normalViewPr>
  <p:slideViewPr>
    <p:cSldViewPr snapToGrid="0" showGuides="1">
      <p:cViewPr>
        <p:scale>
          <a:sx n="100" d="100"/>
          <a:sy n="100" d="100"/>
        </p:scale>
        <p:origin x="-912" y="-1336"/>
      </p:cViewPr>
      <p:guideLst>
        <p:guide orient="horz" pos="5790"/>
        <p:guide pos="1997"/>
      </p:guideLst>
    </p:cSldViewPr>
  </p:slideViewPr>
  <p:outlineViewPr>
    <p:cViewPr>
      <p:scale>
        <a:sx n="33" d="100"/>
        <a:sy n="33" d="100"/>
      </p:scale>
      <p:origin x="0" y="4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50" Type="http://schemas.openxmlformats.org/officeDocument/2006/relationships/slide" Target="slides/slide35.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978776"/>
          <c:y val="0.0694087"/>
          <c:w val="0.873679"/>
          <c:h val="0.819088"/>
        </c:manualLayout>
      </c:layout>
      <c:lineChart>
        <c:grouping val="standard"/>
        <c:varyColors val="0"/>
        <c:ser>
          <c:idx val="0"/>
          <c:order val="0"/>
          <c:tx>
            <c:strRef>
              <c:f>Sheet1!$A$2</c:f>
            </c:strRef>
          </c:tx>
          <c:spPr>
            <a:ln w="25400" cap="flat">
              <a:solidFill>
                <a:srgbClr val="E7C13A"/>
              </a:solidFill>
              <a:prstDash val="solid"/>
              <a:miter lim="400000"/>
            </a:ln>
            <a:effectLst>
              <a:outerShdw blurRad="50800" dist="38100" dir="5520000" algn="tl">
                <a:srgbClr val="000000">
                  <a:alpha val="50000"/>
                </a:srgbClr>
              </a:outerShdw>
            </a:effectLst>
          </c:spPr>
          <c:marker>
            <c:symbol val="circle"/>
            <c:size val="10"/>
            <c:spPr>
              <a:gradFill flip="none" rotWithShape="1">
                <a:gsLst>
                  <a:gs pos="0">
                    <a:srgbClr val="FFFFFF"/>
                  </a:gs>
                  <a:gs pos="100000">
                    <a:srgbClr val="9FD3EF"/>
                  </a:gs>
                </a:gsLst>
                <a:lin ang="5400000" scaled="0"/>
              </a:gradFill>
              <a:ln w="25400" cap="flat">
                <a:solidFill>
                  <a:srgbClr val="E7C13A"/>
                </a:solidFill>
                <a:prstDash val="solid"/>
                <a:miter lim="400000"/>
              </a:ln>
              <a:effectLst/>
            </c:spPr>
          </c:marker>
          <c:cat>
            <c:strRef>
              <c:f>Sheet1!$B$1:$K$1</c:f>
              <c:strCache>
                <c:ptCount val="10"/>
                <c:pt idx="0">
                  <c:v>27</c:v>
                </c:pt>
                <c:pt idx="1">
                  <c:v>33</c:v>
                </c:pt>
                <c:pt idx="2">
                  <c:v>39</c:v>
                </c:pt>
                <c:pt idx="3">
                  <c:v>44</c:v>
                </c:pt>
                <c:pt idx="4">
                  <c:v>50</c:v>
                </c:pt>
                <c:pt idx="5">
                  <c:v>61</c:v>
                </c:pt>
                <c:pt idx="6">
                  <c:v>66</c:v>
                </c:pt>
                <c:pt idx="7">
                  <c:v>72</c:v>
                </c:pt>
                <c:pt idx="8">
                  <c:v>78</c:v>
                </c:pt>
                <c:pt idx="9">
                  <c:v>100</c:v>
                </c:pt>
              </c:strCache>
            </c:strRef>
          </c:cat>
          <c:val>
            <c:numRef>
              <c:f>Sheet1!$B$2:$K$2</c:f>
              <c:numCache>
                <c:formatCode>General</c:formatCode>
                <c:ptCount val="10"/>
                <c:pt idx="0">
                  <c:v>0.005</c:v>
                </c:pt>
                <c:pt idx="1">
                  <c:v>0.007</c:v>
                </c:pt>
                <c:pt idx="2">
                  <c:v>0.012</c:v>
                </c:pt>
                <c:pt idx="3">
                  <c:v>0.011</c:v>
                </c:pt>
                <c:pt idx="4">
                  <c:v>0.015</c:v>
                </c:pt>
                <c:pt idx="5">
                  <c:v>0.017</c:v>
                </c:pt>
                <c:pt idx="6">
                  <c:v>0.046</c:v>
                </c:pt>
                <c:pt idx="7">
                  <c:v>0.233</c:v>
                </c:pt>
                <c:pt idx="8">
                  <c:v>1.06</c:v>
                </c:pt>
                <c:pt idx="9">
                  <c:v>2.9</c:v>
                </c:pt>
              </c:numCache>
            </c:numRef>
          </c:val>
          <c:smooth val="0"/>
        </c:ser>
        <c:dLbls>
          <c:showLegendKey val="0"/>
          <c:showVal val="0"/>
          <c:showCatName val="0"/>
          <c:showSerName val="0"/>
          <c:showPercent val="0"/>
          <c:showBubbleSize val="0"/>
        </c:dLbls>
        <c:marker val="1"/>
        <c:smooth val="0"/>
        <c:axId val="-1859656416"/>
        <c:axId val="-1859634608"/>
      </c:lineChart>
      <c:catAx>
        <c:axId val="-185965641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400" b="0" i="0" u="none" strike="noStrike">
                <a:solidFill>
                  <a:srgbClr val="006DB3"/>
                </a:solidFill>
                <a:latin typeface="Helvetica Neue"/>
              </a:defRPr>
            </a:pPr>
            <a:endParaRPr lang="en-US"/>
          </a:p>
        </c:txPr>
        <c:crossAx val="-1859634608"/>
        <c:crosses val="autoZero"/>
        <c:auto val="1"/>
        <c:lblAlgn val="ctr"/>
        <c:lblOffset val="100"/>
        <c:noMultiLvlLbl val="1"/>
      </c:catAx>
      <c:valAx>
        <c:axId val="-1859634608"/>
        <c:scaling>
          <c:orientation val="minMax"/>
          <c:min val="0.0"/>
        </c:scaling>
        <c:delete val="0"/>
        <c:axPos val="l"/>
        <c:majorGridlines>
          <c:spPr>
            <a:ln w="12700" cap="flat">
              <a:solidFill>
                <a:srgbClr val="B8B8B8"/>
              </a:solidFill>
              <a:prstDash val="solid"/>
              <a:miter lim="400000"/>
            </a:ln>
          </c:spPr>
        </c:majorGridlines>
        <c:numFmt formatCode="#,##0.00" sourceLinked="0"/>
        <c:majorTickMark val="none"/>
        <c:minorTickMark val="none"/>
        <c:tickLblPos val="nextTo"/>
        <c:spPr>
          <a:ln w="12700" cap="flat">
            <a:solidFill>
              <a:srgbClr val="000000"/>
            </a:solidFill>
            <a:prstDash val="solid"/>
            <a:miter lim="400000"/>
          </a:ln>
        </c:spPr>
        <c:txPr>
          <a:bodyPr rot="0"/>
          <a:lstStyle/>
          <a:p>
            <a:pPr>
              <a:defRPr sz="1400" b="0" i="0" u="none" strike="noStrike">
                <a:solidFill>
                  <a:srgbClr val="006DB3"/>
                </a:solidFill>
                <a:latin typeface="Helvetica Neue"/>
              </a:defRPr>
            </a:pPr>
            <a:endParaRPr lang="en-US"/>
          </a:p>
        </c:txPr>
        <c:crossAx val="-1859656416"/>
        <c:crosses val="autoZero"/>
        <c:crossBetween val="midCat"/>
        <c:majorUnit val="0.75"/>
        <c:minorUnit val="0.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4578"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708201"/>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Rot="1" noChangeAspect="1" noChangeArrowheads="1" noTextEdit="1"/>
          </p:cNvSpPr>
          <p:nvPr>
            <p:ph type="sldImg"/>
          </p:nvPr>
        </p:nvSpPr>
        <p:spPr/>
      </p:sp>
      <p:sp>
        <p:nvSpPr>
          <p:cNvPr id="6146"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baseline="0" dirty="0" smtClean="0">
                <a:solidFill>
                  <a:schemeClr val="bg1"/>
                </a:solidFill>
                <a:latin typeface="arial" charset="0"/>
                <a:ea typeface="ＭＳ Ｐゴシック" charset="-128"/>
              </a:rPr>
              <a:t>NPS 1/2 to NPS 16 (DN </a:t>
            </a:r>
            <a:r>
              <a:rPr lang="en-US" altLang="en-US" sz="1200" b="1" i="0" baseline="0" dirty="0">
                <a:solidFill>
                  <a:schemeClr val="bg1"/>
                </a:solidFill>
                <a:latin typeface="arial" charset="0"/>
                <a:ea typeface="ＭＳ Ｐゴシック" charset="-128"/>
              </a:rPr>
              <a:t>15 to DN </a:t>
            </a:r>
            <a:r>
              <a:rPr lang="en-US" altLang="en-US" sz="1200" b="1" i="0" baseline="0" dirty="0" smtClean="0">
                <a:solidFill>
                  <a:schemeClr val="bg1"/>
                </a:solidFill>
                <a:latin typeface="arial" charset="0"/>
                <a:ea typeface="ＭＳ Ｐゴシック" charset="-128"/>
              </a:rPr>
              <a:t>400)</a:t>
            </a:r>
            <a:r>
              <a:rPr lang="en-US" altLang="en-US" sz="1200" b="1" i="0" baseline="0" dirty="0" smtClean="0">
                <a:solidFill>
                  <a:schemeClr val="bg1"/>
                </a:solidFill>
                <a:latin typeface="arial" charset="0"/>
                <a:ea typeface="ＭＳ Ｐゴシック" charset="-128"/>
                <a:sym typeface="Arial" charset="0"/>
              </a:rPr>
              <a:t>:</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Valves</a:t>
            </a:r>
            <a:r>
              <a:rPr lang="en-US" altLang="en-US" sz="1200" baseline="0" dirty="0" smtClean="0">
                <a:latin typeface="arial" charset="0"/>
                <a:ea typeface="ＭＳ Ｐゴシック" charset="-128"/>
                <a:sym typeface="Arial" charset="0"/>
              </a:rPr>
              <a:t> up to </a:t>
            </a:r>
            <a:r>
              <a:rPr lang="en-US" altLang="en-US" sz="1200" dirty="0" smtClean="0">
                <a:latin typeface="arial" charset="0"/>
                <a:ea typeface="ＭＳ Ｐゴシック" charset="-128"/>
                <a:sym typeface="Arial" charset="0"/>
              </a:rPr>
              <a:t>10” </a:t>
            </a:r>
            <a:r>
              <a:rPr lang="en-US" altLang="en-US" sz="1200" dirty="0">
                <a:latin typeface="arial" charset="0"/>
                <a:ea typeface="ＭＳ Ｐゴシック" charset="-128"/>
                <a:sym typeface="Arial" charset="0"/>
              </a:rPr>
              <a:t>is our standard </a:t>
            </a:r>
            <a:r>
              <a:rPr lang="en-US" altLang="en-US" sz="1200" dirty="0" smtClean="0">
                <a:latin typeface="arial" charset="0"/>
                <a:ea typeface="ＭＳ Ｐゴシック" charset="-128"/>
                <a:sym typeface="Arial" charset="0"/>
              </a:rPr>
              <a:t>offering, we have made valves up to 16”, and we have</a:t>
            </a:r>
            <a:r>
              <a:rPr lang="en-US" altLang="en-US" sz="1200" baseline="0" dirty="0" smtClean="0">
                <a:latin typeface="arial" charset="0"/>
                <a:ea typeface="ＭＳ Ｐゴシック" charset="-128"/>
                <a:sym typeface="Arial" charset="0"/>
              </a:rPr>
              <a:t> the capabilities to do larger sizes</a:t>
            </a:r>
            <a:r>
              <a:rPr lang="en-US" altLang="en-US" sz="1200" dirty="0" smtClean="0">
                <a:latin typeface="arial" charset="0"/>
                <a:ea typeface="ＭＳ Ｐゴシック" charset="-128"/>
                <a:sym typeface="Arial" charset="0"/>
              </a:rPr>
              <a:t>.</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smtClean="0">
                <a:solidFill>
                  <a:srgbClr val="FF4013"/>
                </a:solidFill>
                <a:latin typeface="arial" charset="0"/>
                <a:ea typeface="ＭＳ Ｐゴシック" charset="-128"/>
              </a:rPr>
              <a:t>-</a:t>
            </a:r>
            <a:r>
              <a:rPr lang="en-US" altLang="en-US" sz="1200" b="1" i="0" baseline="0" dirty="0" smtClean="0">
                <a:solidFill>
                  <a:srgbClr val="FF4013"/>
                </a:solidFill>
                <a:latin typeface="arial" charset="0"/>
                <a:ea typeface="ＭＳ Ｐゴシック" charset="-128"/>
              </a:rPr>
              <a:t>270</a:t>
            </a:r>
            <a:r>
              <a:rPr lang="en-US" altLang="en-US" sz="1200" dirty="0" smtClean="0">
                <a:solidFill>
                  <a:srgbClr val="DBDBDB"/>
                </a:solidFill>
                <a:latin typeface="Helvetica Neue Light" charset="0"/>
                <a:sym typeface="Helvetica Neue Light" charset="0"/>
              </a:rPr>
              <a:t>º</a:t>
            </a:r>
            <a:r>
              <a:rPr lang="en-US" altLang="en-US" sz="1200" b="1" i="0" baseline="0" dirty="0" smtClean="0">
                <a:solidFill>
                  <a:srgbClr val="FF4013"/>
                </a:solidFill>
                <a:latin typeface="arial" charset="0"/>
                <a:ea typeface="ＭＳ Ｐゴシック" charset="-128"/>
              </a:rPr>
              <a:t>C/-454</a:t>
            </a:r>
            <a:r>
              <a:rPr lang="en-US" altLang="en-US" sz="1200" dirty="0" smtClean="0">
                <a:solidFill>
                  <a:srgbClr val="DBDBDB"/>
                </a:solidFill>
                <a:latin typeface="Helvetica Neue Light" charset="0"/>
                <a:sym typeface="Helvetica Neue Light" charset="0"/>
              </a:rPr>
              <a:t>º</a:t>
            </a:r>
            <a:r>
              <a:rPr lang="en-US" altLang="en-US" sz="1200" b="1" i="0" baseline="0" dirty="0" smtClean="0">
                <a:solidFill>
                  <a:srgbClr val="FF4013"/>
                </a:solidFill>
                <a:latin typeface="arial" charset="0"/>
                <a:ea typeface="ＭＳ Ｐゴシック" charset="-128"/>
              </a:rPr>
              <a:t>F </a:t>
            </a:r>
            <a:r>
              <a:rPr lang="en-US" altLang="en-US" sz="1200" b="1" i="0" baseline="0" dirty="0" smtClean="0">
                <a:solidFill>
                  <a:srgbClr val="FF4013"/>
                </a:solidFill>
                <a:latin typeface="arial" charset="0"/>
                <a:ea typeface="ＭＳ Ｐゴシック" charset="-128"/>
              </a:rPr>
              <a:t>(Min) to </a:t>
            </a:r>
            <a:r>
              <a:rPr lang="en-US" altLang="en-US" sz="1200" b="1" i="0" baseline="0" dirty="0" smtClean="0">
                <a:solidFill>
                  <a:srgbClr val="FF4013"/>
                </a:solidFill>
                <a:latin typeface="arial" charset="0"/>
                <a:ea typeface="ＭＳ Ｐゴシック" charset="-128"/>
              </a:rPr>
              <a:t>260</a:t>
            </a:r>
            <a:r>
              <a:rPr lang="en-US" altLang="en-US" sz="1200" dirty="0" smtClean="0">
                <a:solidFill>
                  <a:srgbClr val="DBDBDB"/>
                </a:solidFill>
                <a:latin typeface="Helvetica Neue Light" charset="0"/>
                <a:sym typeface="Helvetica Neue Light" charset="0"/>
              </a:rPr>
              <a:t>º</a:t>
            </a:r>
            <a:r>
              <a:rPr lang="en-US" altLang="en-US" sz="1200" b="1" i="0" baseline="0" dirty="0" smtClean="0">
                <a:solidFill>
                  <a:srgbClr val="FF4013"/>
                </a:solidFill>
                <a:latin typeface="arial" charset="0"/>
                <a:ea typeface="ＭＳ Ｐゴシック" charset="-128"/>
              </a:rPr>
              <a:t>C/500</a:t>
            </a:r>
            <a:r>
              <a:rPr lang="en-US" altLang="en-US" sz="1200" dirty="0" smtClean="0">
                <a:solidFill>
                  <a:srgbClr val="DBDBDB"/>
                </a:solidFill>
                <a:latin typeface="Helvetica Neue Light" charset="0"/>
                <a:sym typeface="Helvetica Neue Light" charset="0"/>
              </a:rPr>
              <a:t>º</a:t>
            </a:r>
            <a:r>
              <a:rPr lang="en-US" altLang="en-US" sz="1200" b="1" i="0" baseline="0" dirty="0" smtClean="0">
                <a:solidFill>
                  <a:srgbClr val="FF4013"/>
                </a:solidFill>
                <a:latin typeface="arial" charset="0"/>
                <a:ea typeface="ＭＳ Ｐゴシック" charset="-128"/>
              </a:rPr>
              <a:t>F </a:t>
            </a:r>
            <a:r>
              <a:rPr lang="en-US" altLang="en-US" sz="1200" b="1" i="0" baseline="0" dirty="0" smtClean="0">
                <a:solidFill>
                  <a:srgbClr val="FF4013"/>
                </a:solidFill>
                <a:latin typeface="arial" charset="0"/>
                <a:ea typeface="ＭＳ Ｐゴシック" charset="-128"/>
              </a:rPr>
              <a:t>(Max)</a:t>
            </a:r>
            <a:r>
              <a:rPr lang="en-US" altLang="en-US" sz="1200" b="1" i="0" baseline="0" dirty="0" smtClean="0">
                <a:solidFill>
                  <a:srgbClr val="FF2600"/>
                </a:solidFill>
                <a:latin typeface="arial" charset="0"/>
                <a:ea typeface="ＭＳ Ｐゴシック" charset="-128"/>
                <a:sym typeface="Arial" charset="0"/>
              </a:rPr>
              <a:t>: </a:t>
            </a:r>
            <a:endParaRPr lang="en-US" altLang="en-US" sz="1200" b="1" i="0" baseline="0" dirty="0">
              <a:solidFill>
                <a:srgbClr val="FF2600"/>
              </a:solidFill>
              <a:latin typeface="arial" charset="0"/>
              <a:ea typeface="ＭＳ Ｐゴシック" charset="-128"/>
              <a:sym typeface="Arial" charset="0"/>
            </a:endParaRPr>
          </a:p>
          <a:p>
            <a:pPr marL="0" marR="0" indent="0" algn="l" defTabSz="584200" rtl="0" eaLnBrk="1" fontAlgn="base" latinLnBrk="0" hangingPunct="0">
              <a:lnSpc>
                <a:spcPct val="100000"/>
              </a:lnSpc>
              <a:spcBef>
                <a:spcPct val="0"/>
              </a:spcBef>
              <a:spcAft>
                <a:spcPct val="0"/>
              </a:spcAft>
              <a:buClrTx/>
              <a:buSzTx/>
              <a:buFontTx/>
              <a:buNone/>
              <a:tabLst/>
              <a:defRPr/>
            </a:pPr>
            <a:r>
              <a:rPr lang="en-US" altLang="en-US" sz="1200" dirty="0" smtClean="0">
                <a:latin typeface="arial" charset="0"/>
                <a:ea typeface="ＭＳ Ｐゴシック" charset="-128"/>
                <a:sym typeface="Arial" charset="0"/>
              </a:rPr>
              <a:t>Note, these are upper and lower limits. </a:t>
            </a:r>
            <a:r>
              <a:rPr lang="en-US" altLang="en-US" sz="1200" baseline="0" dirty="0" smtClean="0">
                <a:latin typeface="arial" charset="0"/>
                <a:ea typeface="ＭＳ Ｐゴシック" charset="-128"/>
                <a:sym typeface="Arial" charset="0"/>
              </a:rPr>
              <a:t> To achieve -270</a:t>
            </a:r>
            <a:r>
              <a:rPr lang="en-US" altLang="en-US" sz="1200" dirty="0" smtClean="0">
                <a:solidFill>
                  <a:srgbClr val="DBDBDB"/>
                </a:solidFill>
                <a:latin typeface="helvetica neue" charset="0"/>
                <a:sym typeface="Helvetica Neue Light" charset="0"/>
              </a:rPr>
              <a:t>ºC/-454ºF w</a:t>
            </a:r>
            <a:r>
              <a:rPr lang="en-US" altLang="en-US" sz="1200" dirty="0" smtClean="0">
                <a:latin typeface="helvetica neue" charset="0"/>
                <a:ea typeface="ＭＳ Ｐゴシック" charset="-128"/>
                <a:sym typeface="Arial" charset="0"/>
              </a:rPr>
              <a:t>e would need</a:t>
            </a:r>
            <a:r>
              <a:rPr lang="en-US" altLang="en-US" sz="1200" baseline="0" dirty="0" smtClean="0">
                <a:latin typeface="helvetica neue" charset="0"/>
                <a:ea typeface="ＭＳ Ｐゴシック" charset="-128"/>
                <a:sym typeface="Arial" charset="0"/>
              </a:rPr>
              <a:t> a cryogenic extension and encapsulated seats.  For </a:t>
            </a:r>
            <a:r>
              <a:rPr lang="en-US" altLang="en-US" sz="1200" baseline="0" dirty="0" smtClean="0">
                <a:latin typeface="arial" charset="0"/>
                <a:ea typeface="ＭＳ Ｐゴシック" charset="-128"/>
                <a:sym typeface="Arial" charset="0"/>
              </a:rPr>
              <a:t>260</a:t>
            </a:r>
            <a:r>
              <a:rPr lang="en-US" altLang="en-US" sz="1200" dirty="0" smtClean="0">
                <a:solidFill>
                  <a:srgbClr val="DBDBDB"/>
                </a:solidFill>
                <a:latin typeface="helvetica neue" charset="0"/>
                <a:sym typeface="Helvetica Neue Light" charset="0"/>
              </a:rPr>
              <a:t>ºC/500ºF, we would need encapsulated PEEK or graphite seats.  </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dirty="0" smtClean="0">
                <a:solidFill>
                  <a:schemeClr val="bg1"/>
                </a:solidFill>
                <a:latin typeface="arial" charset="0"/>
                <a:ea typeface="ＭＳ Ｐゴシック" charset="-128"/>
                <a:sym typeface="Arial" charset="0"/>
              </a:rPr>
              <a:t>Up</a:t>
            </a:r>
            <a:r>
              <a:rPr lang="en-US" altLang="en-US" sz="1200" b="1" i="0" baseline="0" dirty="0" smtClean="0">
                <a:solidFill>
                  <a:schemeClr val="bg1"/>
                </a:solidFill>
                <a:latin typeface="arial" charset="0"/>
                <a:ea typeface="ＭＳ Ｐゴシック" charset="-128"/>
                <a:sym typeface="Arial" charset="0"/>
              </a:rPr>
              <a:t> to and a</a:t>
            </a:r>
            <a:r>
              <a:rPr lang="en-US" altLang="en-US" sz="1200" b="1" i="0" dirty="0" smtClean="0">
                <a:solidFill>
                  <a:schemeClr val="bg1"/>
                </a:solidFill>
                <a:latin typeface="arial" charset="0"/>
                <a:ea typeface="ＭＳ Ｐゴシック" charset="-128"/>
                <a:sym typeface="Arial" charset="0"/>
              </a:rPr>
              <a:t>bove</a:t>
            </a:r>
            <a:r>
              <a:rPr lang="en-US" altLang="en-US" sz="1200" b="1" i="0" baseline="0" dirty="0" smtClean="0">
                <a:solidFill>
                  <a:schemeClr val="bg1"/>
                </a:solidFill>
                <a:latin typeface="arial" charset="0"/>
                <a:ea typeface="ＭＳ Ｐゴシック" charset="-128"/>
                <a:sym typeface="Arial" charset="0"/>
              </a:rPr>
              <a:t> </a:t>
            </a:r>
            <a:r>
              <a:rPr lang="en-US" altLang="en-US" sz="1200" b="1" i="0" dirty="0" smtClean="0">
                <a:solidFill>
                  <a:schemeClr val="bg1"/>
                </a:solidFill>
                <a:latin typeface="arial" charset="0"/>
                <a:ea typeface="ＭＳ Ｐゴシック" charset="-128"/>
                <a:sym typeface="Arial" charset="0"/>
              </a:rPr>
              <a:t>Class 4500:</a:t>
            </a:r>
            <a:endParaRPr lang="en-US" altLang="en-US" sz="1200" b="1" i="0" dirty="0">
              <a:solidFill>
                <a:schemeClr val="bg1"/>
              </a:solidFill>
              <a:latin typeface="arial" charset="0"/>
              <a:ea typeface="ＭＳ Ｐゴシック" charset="-128"/>
              <a:sym typeface="Arial" charset="0"/>
            </a:endParaRPr>
          </a:p>
          <a:p>
            <a:pPr marL="0" marR="0" indent="0" algn="l" defTabSz="584200" rtl="0" eaLnBrk="1" fontAlgn="base" latinLnBrk="0" hangingPunct="0">
              <a:lnSpc>
                <a:spcPct val="100000"/>
              </a:lnSpc>
              <a:spcBef>
                <a:spcPct val="0"/>
              </a:spcBef>
              <a:spcAft>
                <a:spcPct val="0"/>
              </a:spcAft>
              <a:buClrTx/>
              <a:buSzTx/>
              <a:buFontTx/>
              <a:buNone/>
              <a:tabLst/>
              <a:defRPr/>
            </a:pPr>
            <a:r>
              <a:rPr lang="en-US" altLang="en-US" sz="1200" dirty="0" smtClean="0">
                <a:solidFill>
                  <a:srgbClr val="FF2600"/>
                </a:solidFill>
                <a:latin typeface="arial" charset="0"/>
                <a:ea typeface="ＭＳ Ｐゴシック" charset="-128"/>
                <a:sym typeface="Arial" charset="0"/>
              </a:rPr>
              <a:t>Valves up to 6” in Class 1500</a:t>
            </a:r>
            <a:r>
              <a:rPr lang="en-US" altLang="en-US" sz="1200" baseline="0" dirty="0" smtClean="0">
                <a:solidFill>
                  <a:srgbClr val="FF2600"/>
                </a:solidFill>
                <a:latin typeface="arial" charset="0"/>
                <a:ea typeface="ＭＳ Ｐゴシック" charset="-128"/>
                <a:sym typeface="Arial" charset="0"/>
              </a:rPr>
              <a:t> is our standard offering. We have the capabilities to go to higher pressures, and we have made valves </a:t>
            </a:r>
            <a:r>
              <a:rPr lang="en-US" altLang="en-US" sz="1200" baseline="0" dirty="0" smtClean="0">
                <a:solidFill>
                  <a:srgbClr val="FF2600"/>
                </a:solidFill>
                <a:latin typeface="arial" charset="0"/>
                <a:ea typeface="ＭＳ Ｐゴシック" charset="-128"/>
                <a:sym typeface="Arial" charset="0"/>
              </a:rPr>
              <a:t>for </a:t>
            </a:r>
            <a:r>
              <a:rPr lang="en-US" altLang="en-US" sz="1200" baseline="0" dirty="0" smtClean="0">
                <a:solidFill>
                  <a:srgbClr val="FF2600"/>
                </a:solidFill>
                <a:latin typeface="arial" charset="0"/>
                <a:ea typeface="ＭＳ Ｐゴシック" charset="-128"/>
                <a:sym typeface="Arial" charset="0"/>
              </a:rPr>
              <a:t>15,000 psi </a:t>
            </a:r>
            <a:r>
              <a:rPr lang="en-US" altLang="en-US" sz="1200" baseline="0" dirty="0" smtClean="0">
                <a:solidFill>
                  <a:srgbClr val="FF2600"/>
                </a:solidFill>
                <a:latin typeface="arial" charset="0"/>
                <a:ea typeface="ＭＳ Ｐゴシック" charset="-128"/>
                <a:sym typeface="Arial" charset="0"/>
              </a:rPr>
              <a:t>service, even </a:t>
            </a:r>
            <a:r>
              <a:rPr lang="en-US" altLang="en-US" sz="1200" baseline="0" dirty="0" smtClean="0">
                <a:solidFill>
                  <a:srgbClr val="FF2600"/>
                </a:solidFill>
                <a:latin typeface="arial" charset="0"/>
                <a:ea typeface="ＭＳ Ｐゴシック" charset="-128"/>
                <a:sym typeface="Arial" charset="0"/>
              </a:rPr>
              <a:t>though ASME B16.34 is limited to Class 4500.  In cases where we exceed ASME B16.34, we reference the Pressure Vessel Code and show general engineering principals to prove the wall thickness and bolting.</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Most extreme applications: </a:t>
            </a:r>
          </a:p>
          <a:p>
            <a:pPr defTabSz="584200" eaLnBrk="1"/>
            <a:r>
              <a:rPr lang="en-US" altLang="en-US" sz="1200" dirty="0">
                <a:latin typeface="arial" charset="0"/>
                <a:ea typeface="ＭＳ Ｐゴシック" charset="-128"/>
                <a:sym typeface="Arial" charset="0"/>
              </a:rPr>
              <a:t>Not all </a:t>
            </a:r>
            <a:r>
              <a:rPr lang="en-US" altLang="en-US" sz="1200" dirty="0" smtClean="0">
                <a:latin typeface="arial" charset="0"/>
                <a:ea typeface="ＭＳ Ｐゴシック" charset="-128"/>
                <a:sym typeface="Arial" charset="0"/>
              </a:rPr>
              <a:t>soft </a:t>
            </a:r>
            <a:r>
              <a:rPr lang="en-US" altLang="en-US" sz="1200" dirty="0">
                <a:latin typeface="arial" charset="0"/>
                <a:ea typeface="ＭＳ Ｐゴシック" charset="-128"/>
                <a:sym typeface="Arial" charset="0"/>
              </a:rPr>
              <a:t>seated valves are created equally. </a:t>
            </a:r>
            <a:r>
              <a:rPr lang="en-US" altLang="en-US" sz="1200" dirty="0" smtClean="0">
                <a:latin typeface="arial" charset="0"/>
                <a:ea typeface="ＭＳ Ｐゴシック" charset="-128"/>
                <a:sym typeface="Arial" charset="0"/>
              </a:rPr>
              <a:t> </a:t>
            </a:r>
            <a:r>
              <a:rPr lang="en-US" altLang="en-US" sz="1200" dirty="0" smtClean="0">
                <a:latin typeface="arial" charset="0"/>
                <a:ea typeface="ＭＳ Ｐゴシック" charset="-128"/>
                <a:sym typeface="Arial" charset="0"/>
              </a:rPr>
              <a:t>S-Class </a:t>
            </a:r>
            <a:r>
              <a:rPr lang="en-US" altLang="en-US" sz="1200" dirty="0">
                <a:latin typeface="arial" charset="0"/>
                <a:ea typeface="ＭＳ Ｐゴシック" charset="-128"/>
                <a:sym typeface="Arial" charset="0"/>
              </a:rPr>
              <a:t>valves </a:t>
            </a:r>
            <a:r>
              <a:rPr lang="en-US" altLang="en-US" sz="1200" dirty="0" smtClean="0">
                <a:latin typeface="arial" charset="0"/>
                <a:ea typeface="ＭＳ Ｐゴシック" charset="-128"/>
                <a:sym typeface="Arial" charset="0"/>
              </a:rPr>
              <a:t>are </a:t>
            </a:r>
            <a:r>
              <a:rPr lang="en-US" altLang="en-US" sz="1200" dirty="0" err="1" smtClean="0">
                <a:latin typeface="arial" charset="0"/>
                <a:ea typeface="ＭＳ Ｐゴシック" charset="-128"/>
                <a:sym typeface="Arial" charset="0"/>
              </a:rPr>
              <a:t>Gosco’s</a:t>
            </a:r>
            <a:r>
              <a:rPr lang="en-US" altLang="en-US" sz="1200" dirty="0" smtClean="0">
                <a:latin typeface="arial" charset="0"/>
                <a:ea typeface="ＭＳ Ｐゴシック" charset="-128"/>
                <a:sym typeface="Arial" charset="0"/>
              </a:rPr>
              <a:t> flagship line </a:t>
            </a:r>
            <a:r>
              <a:rPr lang="en-US" altLang="en-US" sz="1200" dirty="0" smtClean="0">
                <a:latin typeface="arial" charset="0"/>
                <a:ea typeface="ＭＳ Ｐゴシック" charset="-128"/>
                <a:sym typeface="Arial" charset="0"/>
              </a:rPr>
              <a:t>of soft</a:t>
            </a:r>
            <a:r>
              <a:rPr lang="en-US" altLang="en-US" sz="1200" baseline="0" dirty="0" smtClean="0">
                <a:latin typeface="arial" charset="0"/>
                <a:ea typeface="ＭＳ Ｐゴシック" charset="-128"/>
                <a:sym typeface="Arial" charset="0"/>
              </a:rPr>
              <a:t> </a:t>
            </a:r>
            <a:r>
              <a:rPr lang="en-US" altLang="en-US" sz="1200" dirty="0" smtClean="0">
                <a:latin typeface="arial" charset="0"/>
                <a:ea typeface="ＭＳ Ｐゴシック" charset="-128"/>
                <a:sym typeface="Arial" charset="0"/>
              </a:rPr>
              <a:t>seated </a:t>
            </a:r>
            <a:r>
              <a:rPr lang="en-US" altLang="en-US" sz="1200" dirty="0" smtClean="0">
                <a:latin typeface="arial" charset="0"/>
                <a:ea typeface="ＭＳ Ｐゴシック" charset="-128"/>
                <a:sym typeface="Arial" charset="0"/>
              </a:rPr>
              <a:t>valves, </a:t>
            </a:r>
            <a:r>
              <a:rPr lang="en-US" altLang="en-US" sz="1200" dirty="0">
                <a:latin typeface="arial" charset="0"/>
                <a:ea typeface="ＭＳ Ｐゴシック" charset="-128"/>
                <a:sym typeface="Arial" charset="0"/>
              </a:rPr>
              <a:t>and </a:t>
            </a:r>
            <a:r>
              <a:rPr lang="en-US" altLang="en-US" sz="1200" dirty="0" smtClean="0">
                <a:latin typeface="arial" charset="0"/>
                <a:ea typeface="ＭＳ Ｐゴシック" charset="-128"/>
                <a:sym typeface="Arial" charset="0"/>
              </a:rPr>
              <a:t>are designed </a:t>
            </a:r>
            <a:r>
              <a:rPr lang="en-US" altLang="en-US" sz="1200" dirty="0">
                <a:latin typeface="arial" charset="0"/>
                <a:ea typeface="ＭＳ Ｐゴシック" charset="-128"/>
                <a:sym typeface="Arial" charset="0"/>
              </a:rPr>
              <a:t>to be </a:t>
            </a:r>
            <a:r>
              <a:rPr lang="en-US" altLang="en-US" sz="1200" dirty="0" smtClean="0">
                <a:latin typeface="arial" charset="0"/>
                <a:ea typeface="ＭＳ Ｐゴシック" charset="-128"/>
                <a:sym typeface="Arial" charset="0"/>
              </a:rPr>
              <a:t>used </a:t>
            </a:r>
            <a:r>
              <a:rPr lang="en-US" altLang="en-US" sz="1200" dirty="0">
                <a:latin typeface="arial" charset="0"/>
                <a:ea typeface="ＭＳ Ｐゴシック" charset="-128"/>
                <a:sym typeface="Arial" charset="0"/>
              </a:rPr>
              <a:t>in extreme applications</a:t>
            </a:r>
            <a:r>
              <a:rPr lang="en-US" altLang="en-US" sz="1200" dirty="0" smtClean="0">
                <a:latin typeface="arial" charset="0"/>
                <a:ea typeface="ＭＳ Ｐゴシック" charset="-128"/>
                <a:sym typeface="Arial" charset="0"/>
              </a:rPr>
              <a:t>.  They are most effective when there’s a combination of abrasive/</a:t>
            </a:r>
            <a:r>
              <a:rPr lang="en-US" altLang="en-US" sz="1200" baseline="0" dirty="0" smtClean="0">
                <a:latin typeface="arial" charset="0"/>
                <a:ea typeface="ＭＳ Ｐゴシック" charset="-128"/>
                <a:sym typeface="Arial" charset="0"/>
              </a:rPr>
              <a:t>corrosive applications with extreme pressures and temperatures.  </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p:txBody>
      </p:sp>
    </p:spTree>
    <p:extLst>
      <p:ext uri="{BB962C8B-B14F-4D97-AF65-F5344CB8AC3E}">
        <p14:creationId xmlns:p14="http://schemas.microsoft.com/office/powerpoint/2010/main" val="1241165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pPr marR="457200">
              <a:defRPr sz="1200">
                <a:latin typeface="Arial"/>
                <a:ea typeface="Arial"/>
                <a:cs typeface="Arial"/>
                <a:sym typeface="Arial"/>
              </a:defRPr>
            </a:pPr>
            <a:r>
              <a:rPr dirty="0">
                <a:solidFill>
                  <a:srgbClr val="FF2600"/>
                </a:solidFill>
              </a:rPr>
              <a:t>Custom Vari V Balls: </a:t>
            </a:r>
            <a:r>
              <a:rPr dirty="0"/>
              <a:t> </a:t>
            </a:r>
          </a:p>
          <a:p>
            <a:pPr marR="457200">
              <a:defRPr sz="1200">
                <a:latin typeface="Arial"/>
                <a:ea typeface="Arial"/>
                <a:cs typeface="Arial"/>
                <a:sym typeface="Arial"/>
              </a:defRPr>
            </a:pPr>
            <a:r>
              <a:rPr dirty="0"/>
              <a:t>We are not restricted to just the 7 standard Vari-V balls.</a:t>
            </a:r>
          </a:p>
          <a:p>
            <a:pPr marR="457200">
              <a:defRPr sz="1200">
                <a:latin typeface="Arial"/>
                <a:ea typeface="Arial"/>
                <a:cs typeface="Arial"/>
                <a:sym typeface="Arial"/>
              </a:defRPr>
            </a:pPr>
            <a:endParaRPr dirty="0"/>
          </a:p>
          <a:p>
            <a:pPr marR="457200">
              <a:defRPr sz="1200">
                <a:latin typeface="Arial"/>
                <a:ea typeface="Arial"/>
                <a:cs typeface="Arial"/>
                <a:sym typeface="Arial"/>
              </a:defRPr>
            </a:pPr>
            <a:r>
              <a:rPr dirty="0">
                <a:solidFill>
                  <a:srgbClr val="FF2600"/>
                </a:solidFill>
              </a:rPr>
              <a:t>Gosco can custom design any profile for your application:</a:t>
            </a:r>
            <a:r>
              <a:rPr dirty="0"/>
              <a:t>  </a:t>
            </a:r>
          </a:p>
          <a:p>
            <a:pPr marR="457200">
              <a:defRPr sz="1200">
                <a:latin typeface="Arial"/>
                <a:ea typeface="Arial"/>
                <a:cs typeface="Arial"/>
                <a:sym typeface="Arial"/>
              </a:defRPr>
            </a:pPr>
            <a:r>
              <a:rPr dirty="0"/>
              <a:t>We also design non-standard Vari-V balls which entails a very special profile cut into the ball.  We do a complete CFD (Computational Fluid Dynamics) analysis on the flow requirements and custom design the V ball to meet your exact requirements.  This ball was designed for a customer to eliminate cavitation and also give him a very specific flow characteristic.  We can also manufacture balls with slots in them that are slightly larger than the diameter of a human hair.</a:t>
            </a:r>
          </a:p>
        </p:txBody>
      </p:sp>
    </p:spTree>
    <p:extLst>
      <p:ext uri="{BB962C8B-B14F-4D97-AF65-F5344CB8AC3E}">
        <p14:creationId xmlns:p14="http://schemas.microsoft.com/office/powerpoint/2010/main" val="259937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a:solidFill>
                  <a:srgbClr val="FF2600"/>
                </a:solidFill>
              </a:rPr>
              <a:t>Custom V-ball Cv curve:</a:t>
            </a:r>
            <a:r>
              <a:rPr dirty="0"/>
              <a:t>  </a:t>
            </a:r>
          </a:p>
          <a:p>
            <a:pPr>
              <a:defRPr sz="1200">
                <a:latin typeface="Arial"/>
                <a:ea typeface="Arial"/>
                <a:cs typeface="Arial"/>
                <a:sym typeface="Arial"/>
              </a:defRPr>
            </a:pPr>
            <a:r>
              <a:rPr dirty="0"/>
              <a:t>This is an example of a custom V ball requirement.  The customer </a:t>
            </a:r>
            <a:r>
              <a:rPr lang="en-US" dirty="0" smtClean="0"/>
              <a:t>(Dupont) </a:t>
            </a:r>
            <a:r>
              <a:rPr dirty="0" smtClean="0"/>
              <a:t>asked </a:t>
            </a:r>
            <a:r>
              <a:rPr dirty="0"/>
              <a:t>for this specific flow characteristic, and we made a valve to suit his needs.  To give you an idea of how custom this particular ball valve was, the flow conditions have about a 580 to 1 turndown.  This is unheard of in the ball valve industry.</a:t>
            </a:r>
          </a:p>
        </p:txBody>
      </p:sp>
    </p:spTree>
    <p:extLst>
      <p:ext uri="{BB962C8B-B14F-4D97-AF65-F5344CB8AC3E}">
        <p14:creationId xmlns:p14="http://schemas.microsoft.com/office/powerpoint/2010/main" val="110345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noRot="1" noChangeAspect="1"/>
          </p:cNvSpPr>
          <p:nvPr>
            <p:ph type="sldImg"/>
          </p:nvPr>
        </p:nvSpPr>
        <p:spPr>
          <a:prstGeom prst="rect">
            <a:avLst/>
          </a:prstGeom>
        </p:spPr>
        <p:txBody>
          <a:bodyPr/>
          <a:lstStyle/>
          <a:p>
            <a:endParaRPr/>
          </a:p>
        </p:txBody>
      </p:sp>
      <p:sp>
        <p:nvSpPr>
          <p:cNvPr id="925" name="Shape 925"/>
          <p:cNvSpPr>
            <a:spLocks noGrp="1"/>
          </p:cNvSpPr>
          <p:nvPr>
            <p:ph type="body" sz="quarter" idx="1"/>
          </p:nvPr>
        </p:nvSpPr>
        <p:spPr>
          <a:prstGeom prst="rect">
            <a:avLst/>
          </a:prstGeom>
        </p:spPr>
        <p:txBody>
          <a:bodyPr/>
          <a:lstStyle/>
          <a:p>
            <a:pPr marR="457200">
              <a:tabLst>
                <a:tab pos="457200" algn="l"/>
              </a:tabLst>
              <a:defRPr sz="1600"/>
            </a:pPr>
            <a:r>
              <a:rPr lang="en-US" sz="1200" dirty="0" smtClean="0">
                <a:solidFill>
                  <a:srgbClr val="FF2600"/>
                </a:solidFill>
                <a:latin typeface="Arial"/>
                <a:ea typeface="Arial"/>
                <a:cs typeface="Arial"/>
                <a:sym typeface="Arial"/>
              </a:rPr>
              <a:t>Ball Hardening Options for Abrasive/High Cycle Applications</a:t>
            </a:r>
            <a:r>
              <a:rPr sz="1200" dirty="0" smtClean="0">
                <a:solidFill>
                  <a:srgbClr val="FF2600"/>
                </a:solidFill>
                <a:latin typeface="Arial"/>
                <a:ea typeface="Arial"/>
                <a:cs typeface="Arial"/>
                <a:sym typeface="Arial"/>
              </a:rPr>
              <a:t>:</a:t>
            </a:r>
            <a:r>
              <a:rPr sz="1200" dirty="0">
                <a:solidFill>
                  <a:srgbClr val="FF2600"/>
                </a:solidFill>
                <a:latin typeface="Arial"/>
                <a:ea typeface="Arial"/>
                <a:cs typeface="Arial"/>
                <a:sym typeface="Arial"/>
              </a:rPr>
              <a:t> </a:t>
            </a:r>
            <a:r>
              <a:rPr sz="1200" dirty="0">
                <a:latin typeface="Arial"/>
                <a:ea typeface="Arial"/>
                <a:cs typeface="Arial"/>
                <a:sym typeface="Arial"/>
              </a:rPr>
              <a:t> </a:t>
            </a:r>
          </a:p>
          <a:p>
            <a:pPr marR="457200">
              <a:tabLst>
                <a:tab pos="457200" algn="l"/>
              </a:tabLst>
              <a:defRPr sz="1600"/>
            </a:pPr>
            <a:r>
              <a:rPr sz="1200" dirty="0">
                <a:latin typeface="Arial"/>
                <a:ea typeface="Arial"/>
                <a:cs typeface="Arial"/>
                <a:sym typeface="Arial"/>
              </a:rPr>
              <a:t>Although this style of valve is primarily designed for soft seated applications, we do offer hardened </a:t>
            </a:r>
            <a:r>
              <a:rPr lang="en-US" sz="1200" dirty="0" smtClean="0">
                <a:latin typeface="Arial"/>
                <a:ea typeface="Arial"/>
                <a:cs typeface="Arial"/>
                <a:sym typeface="Arial"/>
              </a:rPr>
              <a:t>balls</a:t>
            </a:r>
            <a:r>
              <a:rPr sz="1200" dirty="0" smtClean="0">
                <a:latin typeface="Arial"/>
                <a:ea typeface="Arial"/>
                <a:cs typeface="Arial"/>
                <a:sym typeface="Arial"/>
              </a:rPr>
              <a:t> </a:t>
            </a:r>
            <a:r>
              <a:rPr sz="1200" dirty="0">
                <a:latin typeface="Arial"/>
                <a:ea typeface="Arial"/>
                <a:cs typeface="Arial"/>
                <a:sym typeface="Arial"/>
              </a:rPr>
              <a:t>for all sizes.</a:t>
            </a:r>
          </a:p>
          <a:p>
            <a:pPr marR="457200">
              <a:tabLst>
                <a:tab pos="457200" algn="l"/>
              </a:tabLst>
              <a:defRPr sz="1600"/>
            </a:pPr>
            <a:endParaRPr sz="1200" dirty="0">
              <a:solidFill>
                <a:srgbClr val="EA3525"/>
              </a:solidFill>
              <a:latin typeface="Arial"/>
              <a:ea typeface="Arial"/>
              <a:cs typeface="Arial"/>
              <a:sym typeface="Arial"/>
            </a:endParaRPr>
          </a:p>
          <a:p>
            <a:pPr marR="457200">
              <a:defRPr sz="2000">
                <a:solidFill>
                  <a:srgbClr val="FF2600"/>
                </a:solidFill>
              </a:defRPr>
            </a:pPr>
            <a:r>
              <a:rPr sz="1200" dirty="0">
                <a:latin typeface="Arial"/>
                <a:ea typeface="Arial"/>
                <a:cs typeface="Arial"/>
                <a:sym typeface="Arial"/>
              </a:rPr>
              <a:t>High Velocity Oxygen Fuel (HVOF):</a:t>
            </a:r>
          </a:p>
          <a:p>
            <a:pPr marR="457200">
              <a:defRPr sz="2000"/>
            </a:pPr>
            <a:r>
              <a:rPr sz="1200" dirty="0">
                <a:latin typeface="Arial"/>
                <a:ea typeface="Arial"/>
                <a:cs typeface="Arial"/>
                <a:sym typeface="Arial"/>
              </a:rPr>
              <a:t>HVOF is a thermal spray coating method that applies powdered metal on a part using a high velocity gas carrier, assisted by an oxygen flame.</a:t>
            </a:r>
          </a:p>
          <a:p>
            <a:pPr marR="457200">
              <a:tabLst>
                <a:tab pos="457200" algn="l"/>
              </a:tabLst>
              <a:defRPr sz="1600"/>
            </a:pPr>
            <a:endParaRPr sz="1200" dirty="0">
              <a:solidFill>
                <a:srgbClr val="FF2600"/>
              </a:solidFill>
              <a:latin typeface="Arial"/>
              <a:ea typeface="Arial"/>
              <a:cs typeface="Arial"/>
              <a:sym typeface="Arial"/>
            </a:endParaRPr>
          </a:p>
          <a:p>
            <a:pPr marR="457200">
              <a:tabLst>
                <a:tab pos="457200" algn="l"/>
              </a:tabLst>
              <a:defRPr sz="1600"/>
            </a:pPr>
            <a:r>
              <a:rPr sz="1200" dirty="0">
                <a:solidFill>
                  <a:srgbClr val="FF2600"/>
                </a:solidFill>
                <a:latin typeface="Arial"/>
                <a:ea typeface="Arial"/>
                <a:cs typeface="Arial"/>
                <a:sym typeface="Arial"/>
              </a:rPr>
              <a:t>Boronizing </a:t>
            </a:r>
            <a:r>
              <a:rPr sz="1200" dirty="0">
                <a:latin typeface="Arial"/>
                <a:ea typeface="Arial"/>
                <a:cs typeface="Arial"/>
                <a:sym typeface="Arial"/>
              </a:rPr>
              <a:t> </a:t>
            </a:r>
          </a:p>
          <a:p>
            <a:pPr marR="457200">
              <a:tabLst>
                <a:tab pos="457200" algn="l"/>
              </a:tabLst>
              <a:defRPr sz="1600"/>
            </a:pPr>
            <a:r>
              <a:rPr sz="1200" dirty="0">
                <a:latin typeface="Arial"/>
                <a:ea typeface="Arial"/>
                <a:cs typeface="Arial"/>
                <a:sym typeface="Arial"/>
              </a:rPr>
              <a:t>Boronizing</a:t>
            </a:r>
            <a:r>
              <a:rPr sz="1200" dirty="0">
                <a:solidFill>
                  <a:srgbClr val="FF2600"/>
                </a:solidFill>
                <a:latin typeface="Arial"/>
                <a:ea typeface="Arial"/>
                <a:cs typeface="Arial"/>
                <a:sym typeface="Arial"/>
              </a:rPr>
              <a:t> </a:t>
            </a:r>
            <a:r>
              <a:rPr sz="1200" dirty="0">
                <a:latin typeface="Arial"/>
                <a:ea typeface="Arial"/>
                <a:cs typeface="Arial"/>
                <a:sym typeface="Arial"/>
              </a:rPr>
              <a:t>is a </a:t>
            </a:r>
            <a:r>
              <a:rPr lang="en-US" sz="1200" dirty="0" smtClean="0">
                <a:latin typeface="Arial"/>
                <a:ea typeface="Arial"/>
                <a:cs typeface="Arial"/>
                <a:sym typeface="Arial"/>
              </a:rPr>
              <a:t>much </a:t>
            </a:r>
            <a:r>
              <a:rPr sz="1200" dirty="0" smtClean="0">
                <a:latin typeface="Arial"/>
                <a:ea typeface="Arial"/>
                <a:cs typeface="Arial"/>
                <a:sym typeface="Arial"/>
              </a:rPr>
              <a:t>more </a:t>
            </a:r>
            <a:r>
              <a:rPr sz="1200" dirty="0">
                <a:latin typeface="Arial"/>
                <a:ea typeface="Arial"/>
                <a:cs typeface="Arial"/>
                <a:sym typeface="Arial"/>
              </a:rPr>
              <a:t>expensive diffusion process that is done on both the ball and seats and is used on abrasive </a:t>
            </a:r>
            <a:r>
              <a:rPr lang="en-US" sz="1200" dirty="0" smtClean="0">
                <a:latin typeface="Arial"/>
                <a:ea typeface="Arial"/>
                <a:cs typeface="Arial"/>
                <a:sym typeface="Arial"/>
              </a:rPr>
              <a:t>or high cycle </a:t>
            </a:r>
            <a:r>
              <a:rPr sz="1200" dirty="0" smtClean="0">
                <a:latin typeface="Arial"/>
                <a:ea typeface="Arial"/>
                <a:cs typeface="Arial"/>
                <a:sym typeface="Arial"/>
              </a:rPr>
              <a:t>applications</a:t>
            </a:r>
            <a:r>
              <a:rPr lang="en-US" sz="1200" dirty="0" smtClean="0">
                <a:latin typeface="Arial"/>
                <a:ea typeface="Arial"/>
                <a:cs typeface="Arial"/>
                <a:sym typeface="Arial"/>
              </a:rPr>
              <a:t>.</a:t>
            </a:r>
            <a:r>
              <a:rPr sz="1200" dirty="0">
                <a:latin typeface="Arial"/>
                <a:ea typeface="Arial"/>
                <a:cs typeface="Arial"/>
                <a:sym typeface="Arial"/>
              </a:rPr>
              <a:t> The base material we use is Inconel because of its hardness and stability at high temperatures.</a:t>
            </a:r>
          </a:p>
          <a:p>
            <a:pPr marR="457200">
              <a:tabLst>
                <a:tab pos="457200" algn="l"/>
              </a:tabLst>
              <a:defRPr sz="1600"/>
            </a:pPr>
            <a:endParaRPr sz="1200" dirty="0">
              <a:solidFill>
                <a:srgbClr val="EA3525"/>
              </a:solidFill>
              <a:latin typeface="Arial"/>
              <a:ea typeface="Arial"/>
              <a:cs typeface="Arial"/>
              <a:sym typeface="Arial"/>
            </a:endParaRPr>
          </a:p>
          <a:p>
            <a:pPr marR="457200">
              <a:tabLst>
                <a:tab pos="457200" algn="l"/>
              </a:tabLst>
              <a:defRPr sz="1600"/>
            </a:pPr>
            <a:r>
              <a:rPr sz="1200" dirty="0">
                <a:solidFill>
                  <a:srgbClr val="FF2600"/>
                </a:solidFill>
                <a:latin typeface="Arial"/>
                <a:ea typeface="Arial"/>
                <a:cs typeface="Arial"/>
                <a:sym typeface="Arial"/>
              </a:rPr>
              <a:t>Ceramics: </a:t>
            </a:r>
            <a:r>
              <a:rPr sz="1200" dirty="0">
                <a:latin typeface="Arial"/>
                <a:ea typeface="Arial"/>
                <a:cs typeface="Arial"/>
                <a:sym typeface="Arial"/>
              </a:rPr>
              <a:t> </a:t>
            </a:r>
          </a:p>
          <a:p>
            <a:pPr marR="457200">
              <a:tabLst>
                <a:tab pos="457200" algn="l"/>
              </a:tabLst>
              <a:defRPr sz="1600"/>
            </a:pPr>
            <a:r>
              <a:rPr sz="1200" dirty="0">
                <a:latin typeface="Arial"/>
                <a:ea typeface="Arial"/>
                <a:cs typeface="Arial"/>
                <a:sym typeface="Arial"/>
              </a:rPr>
              <a:t>Ceramics are used as an alternative to boronized Inconel for extreme abrasive or corrosive applications</a:t>
            </a:r>
          </a:p>
          <a:p>
            <a:pPr marR="457200">
              <a:tabLst>
                <a:tab pos="457200" algn="l"/>
              </a:tabLst>
              <a:defRPr sz="1600"/>
            </a:pPr>
            <a:endParaRPr sz="1200" dirty="0">
              <a:latin typeface="Times New Roman"/>
              <a:ea typeface="Times New Roman"/>
              <a:cs typeface="Times New Roman"/>
              <a:sym typeface="Times New Roman"/>
            </a:endParaRPr>
          </a:p>
          <a:p>
            <a:pPr marL="457200" marR="457200" indent="-228600">
              <a:tabLst>
                <a:tab pos="457200" algn="l"/>
              </a:tabLst>
              <a:defRPr sz="1600"/>
            </a:pPr>
            <a:endParaRPr sz="1200" dirty="0">
              <a:latin typeface="Arial"/>
              <a:ea typeface="Arial"/>
              <a:cs typeface="Arial"/>
              <a:sym typeface="Arial"/>
            </a:endParaRPr>
          </a:p>
        </p:txBody>
      </p:sp>
    </p:spTree>
    <p:extLst>
      <p:ext uri="{BB962C8B-B14F-4D97-AF65-F5344CB8AC3E}">
        <p14:creationId xmlns:p14="http://schemas.microsoft.com/office/powerpoint/2010/main" val="192646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Rot="1" noChangeAspect="1" noChangeArrowheads="1" noTextEdit="1"/>
          </p:cNvSpPr>
          <p:nvPr>
            <p:ph type="sldImg"/>
          </p:nvPr>
        </p:nvSpPr>
        <p:spPr/>
      </p:sp>
      <p:sp>
        <p:nvSpPr>
          <p:cNvPr id="12290"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cap="all" baseline="0" dirty="0" smtClean="0">
                <a:solidFill>
                  <a:schemeClr val="bg1"/>
                </a:solidFill>
                <a:latin typeface="Arial" charset="0"/>
                <a:ea typeface="ＭＳ Ｐゴシック" charset="-128"/>
                <a:sym typeface="Arial" charset="0"/>
              </a:rPr>
              <a:t>Competition – HVOF </a:t>
            </a:r>
          </a:p>
          <a:p>
            <a:pPr defTabSz="584200" eaLnBrk="1"/>
            <a:r>
              <a:rPr lang="en-US" altLang="en-US" sz="800" b="1" i="0" baseline="0" dirty="0" smtClean="0">
                <a:solidFill>
                  <a:schemeClr val="bg1"/>
                </a:solidFill>
                <a:latin typeface="Arial" charset="0"/>
                <a:ea typeface="ＭＳ Ｐゴシック" charset="-128"/>
                <a:sym typeface="Arial" charset="0"/>
              </a:rPr>
              <a:t>High Velocity Oxygen Fuel</a:t>
            </a:r>
            <a:r>
              <a:rPr lang="en-US" altLang="en-US" sz="1200" b="1" i="0" cap="all" baseline="0" dirty="0" smtClean="0">
                <a:solidFill>
                  <a:schemeClr val="bg1"/>
                </a:solidFill>
                <a:latin typeface="Arial" charset="0"/>
                <a:ea typeface="ＭＳ Ｐゴシック" charset="-128"/>
                <a:sym typeface="Arial" charset="0"/>
              </a:rPr>
              <a:t>:</a:t>
            </a:r>
            <a:endParaRPr lang="en-US" altLang="en-US" sz="1200" b="1" i="0" cap="all" baseline="0" dirty="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HVOF (High</a:t>
            </a:r>
            <a:r>
              <a:rPr lang="en-US" altLang="en-US" sz="1200" baseline="0" dirty="0" smtClean="0">
                <a:latin typeface="Arial" charset="0"/>
                <a:ea typeface="ＭＳ Ｐゴシック" charset="-128"/>
                <a:sym typeface="Arial" charset="0"/>
              </a:rPr>
              <a:t> Velocity Oxygen Fuel)</a:t>
            </a:r>
            <a:r>
              <a:rPr lang="en-US" altLang="en-US" sz="1200" dirty="0" smtClean="0">
                <a:latin typeface="Arial" charset="0"/>
                <a:ea typeface="ＭＳ Ｐゴシック" charset="-128"/>
                <a:sym typeface="Arial" charset="0"/>
              </a:rPr>
              <a:t> </a:t>
            </a:r>
            <a:r>
              <a:rPr lang="en-US" altLang="en-US" sz="1200" dirty="0">
                <a:latin typeface="Arial" charset="0"/>
                <a:ea typeface="ＭＳ Ｐゴシック" charset="-128"/>
                <a:sym typeface="Arial" charset="0"/>
              </a:rPr>
              <a:t>is a thermal spray coating method that applies powdered metal on </a:t>
            </a:r>
            <a:r>
              <a:rPr lang="en-US" altLang="en-US" sz="1200" dirty="0" smtClean="0">
                <a:latin typeface="Arial" charset="0"/>
                <a:ea typeface="ＭＳ Ｐゴシック" charset="-128"/>
                <a:sym typeface="Arial" charset="0"/>
              </a:rPr>
              <a:t>to a </a:t>
            </a:r>
            <a:r>
              <a:rPr lang="en-US" altLang="en-US" sz="1200" dirty="0">
                <a:latin typeface="Arial" charset="0"/>
                <a:ea typeface="ＭＳ Ｐゴシック" charset="-128"/>
                <a:sym typeface="Arial" charset="0"/>
              </a:rPr>
              <a:t>part using a high velocity gas carrier, assisted by an oxygen flame</a:t>
            </a:r>
            <a:r>
              <a:rPr lang="en-US" altLang="en-US" sz="1200" dirty="0" smtClean="0">
                <a:latin typeface="Arial" charset="0"/>
                <a:ea typeface="ＭＳ Ｐゴシック" charset="-128"/>
                <a:sym typeface="Arial" charset="0"/>
              </a:rPr>
              <a:t>.  This is</a:t>
            </a:r>
            <a:r>
              <a:rPr lang="en-US" altLang="en-US" sz="1200" baseline="0" dirty="0" smtClean="0">
                <a:latin typeface="Arial" charset="0"/>
                <a:ea typeface="ＭＳ Ｐゴシック" charset="-128"/>
                <a:sym typeface="Arial" charset="0"/>
              </a:rPr>
              <a:t> the process that most metal seated valve manufacturers use for hardening trim sets.</a:t>
            </a:r>
            <a:endParaRPr lang="en-US" altLang="en-US" sz="1200" dirty="0">
              <a:latin typeface="Arial" charset="0"/>
              <a:ea typeface="ＭＳ Ｐゴシック" charset="-128"/>
              <a:sym typeface="Arial" charset="0"/>
            </a:endParaRP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Uneven </a:t>
            </a:r>
            <a:r>
              <a:rPr lang="en-US" altLang="en-US" sz="1200" b="1" i="0" baseline="0" dirty="0" smtClean="0">
                <a:solidFill>
                  <a:schemeClr val="bg1"/>
                </a:solidFill>
                <a:latin typeface="Arial" charset="0"/>
                <a:ea typeface="ＭＳ Ｐゴシック" charset="-128"/>
                <a:sym typeface="Arial" charset="0"/>
              </a:rPr>
              <a:t>coating (line of sight): </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a:latin typeface="Arial" charset="0"/>
                <a:ea typeface="ＭＳ Ｐゴシック" charset="-128"/>
                <a:sym typeface="Arial" charset="0"/>
              </a:rPr>
              <a:t>One of the drawbacks of coatings is that complex geometries are difficult to coat using the HVOF method because the application is line of sight.  Metallurgical bonding of the sprayed metal is limited because the sprayed metal is generally not fused to the base metal in this method.   Grinding the overspray requires substantial work to arrive at the desired dimension and finish. </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Cracks / spalls</a:t>
            </a:r>
            <a:r>
              <a:rPr lang="en-US" altLang="en-US" sz="1200" b="1" i="0" baseline="0" dirty="0">
                <a:solidFill>
                  <a:schemeClr val="bg1"/>
                </a:solidFill>
                <a:latin typeface="Arial" charset="0"/>
                <a:ea typeface="ＭＳ Ｐゴシック" charset="-128"/>
                <a:sym typeface="Arial" charset="0"/>
              </a:rPr>
              <a:t>: </a:t>
            </a:r>
          </a:p>
          <a:p>
            <a:pPr defTabSz="584200" eaLnBrk="1"/>
            <a:r>
              <a:rPr lang="en-US" altLang="en-US" sz="1200" dirty="0">
                <a:latin typeface="Arial" charset="0"/>
                <a:ea typeface="ＭＳ Ｐゴシック" charset="-128"/>
                <a:sym typeface="Arial" charset="0"/>
              </a:rPr>
              <a:t>If you take an egg out of the fridge and drop it immediately in to boiling water, the shell will crack.  This is because the shell is expanding at a different rate to the yolk and white of the egg.  A similar thing happens with coatings because they have different expansion rates.  The expansion and contraction, combined with high pressures on the ball and seats is what causes the coatings to crack.  We do not recommend coatings on high temperature, high pressure </a:t>
            </a:r>
            <a:r>
              <a:rPr lang="en-US" altLang="en-US" sz="1200" dirty="0" smtClean="0">
                <a:latin typeface="Arial" charset="0"/>
                <a:ea typeface="ＭＳ Ｐゴシック" charset="-128"/>
                <a:sym typeface="Arial" charset="0"/>
              </a:rPr>
              <a:t>or abrasive applications</a:t>
            </a:r>
            <a:r>
              <a:rPr lang="en-US" altLang="en-US" sz="1200" dirty="0">
                <a:latin typeface="Arial" charset="0"/>
                <a:ea typeface="ＭＳ Ｐゴシック" charset="-128"/>
                <a:sym typeface="Arial" charset="0"/>
              </a:rPr>
              <a:t>.</a:t>
            </a:r>
            <a:endParaRPr lang="en-US" altLang="en-US" sz="1200" dirty="0">
              <a:solidFill>
                <a:srgbClr val="00F900"/>
              </a:solidFill>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smtClean="0">
                <a:solidFill>
                  <a:srgbClr val="FF2600"/>
                </a:solidFill>
                <a:latin typeface="Arial" charset="0"/>
                <a:ea typeface="ＭＳ Ｐゴシック" charset="-128"/>
                <a:sym typeface="Arial" charset="0"/>
              </a:rPr>
              <a:t>Coating is porous</a:t>
            </a:r>
            <a:r>
              <a:rPr lang="en-US" altLang="en-US" sz="1200" b="1" i="0" baseline="0" dirty="0">
                <a:solidFill>
                  <a:srgbClr val="FF2600"/>
                </a:solidFill>
                <a:latin typeface="Arial" charset="0"/>
                <a:ea typeface="ＭＳ Ｐゴシック" charset="-128"/>
                <a:sym typeface="Arial" charset="0"/>
              </a:rPr>
              <a:t>: </a:t>
            </a:r>
            <a:r>
              <a:rPr lang="en-US" altLang="en-US" sz="1200" b="1" i="0" baseline="0" dirty="0">
                <a:latin typeface="Arial" charset="0"/>
                <a:ea typeface="ＭＳ Ｐゴシック" charset="-128"/>
                <a:sym typeface="Arial" charset="0"/>
              </a:rPr>
              <a:t> </a:t>
            </a:r>
          </a:p>
          <a:p>
            <a:pPr defTabSz="584200" eaLnBrk="1"/>
            <a:r>
              <a:rPr lang="en-US" altLang="en-US" sz="1200" dirty="0">
                <a:latin typeface="Arial" charset="0"/>
                <a:ea typeface="ＭＳ Ｐゴシック" charset="-128"/>
                <a:sym typeface="Arial" charset="0"/>
              </a:rPr>
              <a:t>Another drawback of coatings is that they are porous.  If the media in the line is not compatible with the base material of the ball and seats, you will get corrosion from the inside out</a:t>
            </a:r>
            <a:r>
              <a:rPr lang="en-US" altLang="en-US" sz="1200" dirty="0" smtClean="0">
                <a:latin typeface="Arial" charset="0"/>
                <a:ea typeface="ＭＳ Ｐゴシック" charset="-128"/>
                <a:sym typeface="Arial" charset="0"/>
              </a:rPr>
              <a:t>.</a:t>
            </a: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baseline="0" dirty="0" smtClean="0">
                <a:latin typeface="Arial" charset="0"/>
                <a:ea typeface="ＭＳ Ｐゴシック" charset="-128"/>
                <a:sym typeface="Arial" charset="0"/>
              </a:rPr>
              <a:t>Internal bore of ball can not be coated:</a:t>
            </a:r>
          </a:p>
          <a:p>
            <a:pPr defTabSz="584200" eaLnBrk="1"/>
            <a:r>
              <a:rPr lang="en-US" altLang="en-US" sz="1200" dirty="0" smtClean="0">
                <a:latin typeface="Arial" charset="0"/>
                <a:ea typeface="ＭＳ Ｐゴシック" charset="-128"/>
                <a:sym typeface="Arial" charset="0"/>
              </a:rPr>
              <a:t>Generally, the HVOF coating just covers the leading edge of the ball, and does not go in to the internal bore.</a:t>
            </a:r>
            <a:r>
              <a:rPr lang="en-US" altLang="en-US" sz="1200" baseline="0" dirty="0" smtClean="0">
                <a:latin typeface="Arial" charset="0"/>
                <a:ea typeface="ＭＳ Ｐゴシック" charset="-128"/>
                <a:sym typeface="Arial" charset="0"/>
              </a:rPr>
              <a:t>  This makes the ball very subject to spalling.  Sometimes the bore is coated, but </a:t>
            </a:r>
            <a:r>
              <a:rPr lang="en-US" altLang="en-US" sz="1200" dirty="0" smtClean="0">
                <a:latin typeface="Arial" charset="0"/>
                <a:ea typeface="ＭＳ Ｐゴシック" charset="-128"/>
                <a:sym typeface="Arial" charset="0"/>
              </a:rPr>
              <a:t>on smaller sizes, it is physically impossible to get the nozzle of the gun in to the bore and therefore can not be done.</a:t>
            </a:r>
            <a:endParaRPr lang="en-US" altLang="en-US" sz="1800" dirty="0">
              <a:ea typeface="ＭＳ Ｐゴシック" charset="-128"/>
            </a:endParaRPr>
          </a:p>
        </p:txBody>
      </p:sp>
    </p:spTree>
    <p:extLst>
      <p:ext uri="{BB962C8B-B14F-4D97-AF65-F5344CB8AC3E}">
        <p14:creationId xmlns:p14="http://schemas.microsoft.com/office/powerpoint/2010/main" val="45922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noTextEdit="1"/>
          </p:cNvSpPr>
          <p:nvPr>
            <p:ph type="sldImg"/>
          </p:nvPr>
        </p:nvSpPr>
        <p:spPr>
          <a:solidFill>
            <a:srgbClr val="FFFFFF"/>
          </a:solidFill>
          <a:ln/>
        </p:spPr>
      </p:sp>
      <p:sp>
        <p:nvSpPr>
          <p:cNvPr id="2969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0" cap="all" baseline="0" dirty="0" err="1" smtClean="0">
                <a:latin typeface="arial" charset="0"/>
                <a:ea typeface="ＭＳ Ｐゴシック" charset="-128"/>
              </a:rPr>
              <a:t>Gosco</a:t>
            </a:r>
            <a:r>
              <a:rPr lang="en-US" altLang="en-US" b="1" i="0" cap="all" baseline="0" dirty="0" smtClean="0">
                <a:latin typeface="arial" charset="0"/>
                <a:ea typeface="ＭＳ Ｐゴシック" charset="-128"/>
              </a:rPr>
              <a:t> – </a:t>
            </a:r>
            <a:r>
              <a:rPr lang="en-US" altLang="en-US" b="1" i="0" cap="all" baseline="0" dirty="0" err="1" smtClean="0">
                <a:latin typeface="arial" charset="0"/>
                <a:ea typeface="ＭＳ Ｐゴシック" charset="-128"/>
              </a:rPr>
              <a:t>Boronizing</a:t>
            </a:r>
            <a:r>
              <a:rPr lang="en-US" altLang="en-US" b="1" i="0" cap="all" baseline="0" dirty="0" smtClean="0">
                <a:latin typeface="arial" charset="0"/>
                <a:ea typeface="ＭＳ Ｐゴシック" charset="-128"/>
              </a:rPr>
              <a:t>: </a:t>
            </a:r>
            <a:endParaRPr lang="en-US" altLang="en-US" sz="1200" b="1" i="0" cap="all" baseline="0" dirty="0">
              <a:latin typeface="arial" charset="0"/>
              <a:ea typeface="ＭＳ Ｐゴシック" charset="-128"/>
            </a:endParaRPr>
          </a:p>
          <a:p>
            <a:r>
              <a:rPr lang="en-US" altLang="en-US" sz="1200" dirty="0">
                <a:latin typeface="arial" charset="0"/>
                <a:ea typeface="ＭＳ Ｐゴシック" charset="-128"/>
              </a:rPr>
              <a:t>This is a </a:t>
            </a:r>
            <a:r>
              <a:rPr lang="en-US" altLang="en-US" sz="1200" dirty="0" smtClean="0">
                <a:latin typeface="arial" charset="0"/>
                <a:ea typeface="ＭＳ Ｐゴシック" charset="-128"/>
              </a:rPr>
              <a:t>picture of two retorts containing</a:t>
            </a:r>
            <a:r>
              <a:rPr lang="en-US" altLang="en-US" sz="1200" baseline="0" dirty="0" smtClean="0">
                <a:latin typeface="arial" charset="0"/>
                <a:ea typeface="ＭＳ Ｐゴシック" charset="-128"/>
              </a:rPr>
              <a:t> a</a:t>
            </a:r>
            <a:r>
              <a:rPr lang="en-US" altLang="en-US" sz="1200" dirty="0" smtClean="0">
                <a:latin typeface="arial" charset="0"/>
                <a:ea typeface="ＭＳ Ｐゴシック" charset="-128"/>
              </a:rPr>
              <a:t> 3” trim set</a:t>
            </a:r>
            <a:r>
              <a:rPr lang="en-US" altLang="en-US" sz="1200" baseline="0" dirty="0" smtClean="0">
                <a:latin typeface="arial" charset="0"/>
                <a:ea typeface="ＭＳ Ｐゴシック" charset="-128"/>
              </a:rPr>
              <a:t> in each</a:t>
            </a:r>
            <a:r>
              <a:rPr lang="en-US" altLang="en-US" sz="1200" dirty="0" smtClean="0">
                <a:latin typeface="arial" charset="0"/>
                <a:ea typeface="ＭＳ Ｐゴシック" charset="-128"/>
              </a:rPr>
              <a:t>.  They are at 1800F</a:t>
            </a:r>
            <a:endParaRPr lang="en-US" altLang="en-US" sz="1200" dirty="0">
              <a:latin typeface="arial" charset="0"/>
              <a:ea typeface="ＭＳ Ｐゴシック" charset="-128"/>
              <a:sym typeface="Arial" charset="0"/>
            </a:endParaRPr>
          </a:p>
        </p:txBody>
      </p:sp>
    </p:spTree>
    <p:extLst>
      <p:ext uri="{BB962C8B-B14F-4D97-AF65-F5344CB8AC3E}">
        <p14:creationId xmlns:p14="http://schemas.microsoft.com/office/powerpoint/2010/main" val="99488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noTextEdit="1"/>
          </p:cNvSpPr>
          <p:nvPr>
            <p:ph type="sldImg"/>
          </p:nvPr>
        </p:nvSpPr>
        <p:spPr/>
      </p:sp>
      <p:sp>
        <p:nvSpPr>
          <p:cNvPr id="14338"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baseline="0" dirty="0" smtClean="0">
                <a:solidFill>
                  <a:schemeClr val="bg1"/>
                </a:solidFill>
                <a:latin typeface="Arial" charset="0"/>
                <a:ea typeface="ＭＳ Ｐゴシック" charset="-128"/>
                <a:sym typeface="Arial" charset="0"/>
              </a:rPr>
              <a:t>BORONIZING: </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is the standard hardening</a:t>
            </a:r>
            <a:r>
              <a:rPr lang="en-US" altLang="en-US" sz="1200" baseline="0" dirty="0" smtClean="0">
                <a:latin typeface="Arial" charset="0"/>
                <a:ea typeface="ＭＳ Ｐゴシック" charset="-128"/>
                <a:sym typeface="Arial" charset="0"/>
              </a:rPr>
              <a:t> process </a:t>
            </a:r>
            <a:r>
              <a:rPr lang="en-US" altLang="en-US" sz="1200" dirty="0" err="1" smtClean="0">
                <a:latin typeface="Arial" charset="0"/>
                <a:ea typeface="ＭＳ Ｐゴシック" charset="-128"/>
                <a:sym typeface="Arial" charset="0"/>
              </a:rPr>
              <a:t>Gosco</a:t>
            </a:r>
            <a:r>
              <a:rPr lang="en-US" altLang="en-US" sz="1200" baseline="0" dirty="0" smtClean="0">
                <a:latin typeface="Arial" charset="0"/>
                <a:ea typeface="ＭＳ Ｐゴシック" charset="-128"/>
                <a:sym typeface="Arial" charset="0"/>
              </a:rPr>
              <a:t> uses for</a:t>
            </a:r>
            <a:r>
              <a:rPr lang="en-US" altLang="en-US" sz="1200" dirty="0" smtClean="0">
                <a:latin typeface="Arial" charset="0"/>
                <a:ea typeface="ＭＳ Ｐゴシック" charset="-128"/>
                <a:sym typeface="Arial" charset="0"/>
              </a:rPr>
              <a:t> our trim sets.  </a:t>
            </a: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dirty="0" smtClean="0">
                <a:latin typeface="Arial" charset="0"/>
                <a:ea typeface="ＭＳ Ｐゴシック" charset="-128"/>
                <a:sym typeface="Arial" charset="0"/>
              </a:rPr>
              <a:t>Proprietary</a:t>
            </a:r>
            <a:r>
              <a:rPr lang="en-US" altLang="en-US" sz="1200" b="1" i="0" baseline="0" dirty="0" smtClean="0">
                <a:latin typeface="Arial" charset="0"/>
                <a:ea typeface="ＭＳ Ｐゴシック" charset="-128"/>
                <a:sym typeface="Arial" charset="0"/>
              </a:rPr>
              <a:t> </a:t>
            </a:r>
            <a:r>
              <a:rPr lang="en-US" altLang="en-US" sz="1200" b="1" i="0" baseline="0" dirty="0" err="1" smtClean="0">
                <a:latin typeface="Arial" charset="0"/>
                <a:ea typeface="ＭＳ Ｐゴシック" charset="-128"/>
                <a:sym typeface="Arial" charset="0"/>
              </a:rPr>
              <a:t>Gosco</a:t>
            </a:r>
            <a:r>
              <a:rPr lang="en-US" altLang="en-US" sz="1200" b="1" i="0" baseline="0" dirty="0" smtClean="0">
                <a:latin typeface="Arial" charset="0"/>
                <a:ea typeface="ＭＳ Ｐゴシック" charset="-128"/>
                <a:sym typeface="Arial" charset="0"/>
              </a:rPr>
              <a:t> Process</a:t>
            </a:r>
            <a:endParaRPr lang="en-US" altLang="en-US" sz="1200" dirty="0" smtClean="0">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This is our proprietary process which cost hundreds of thousands of dollars to develop.  The recipe is completely different from traditional</a:t>
            </a:r>
            <a:r>
              <a:rPr lang="en-US" altLang="en-US" sz="1200" baseline="0" dirty="0" smtClean="0">
                <a:latin typeface="Arial" charset="0"/>
                <a:ea typeface="ＭＳ Ｐゴシック" charset="-128"/>
                <a:sym typeface="Arial" charset="0"/>
              </a:rPr>
              <a:t> </a:t>
            </a:r>
            <a:r>
              <a:rPr lang="en-US" altLang="en-US" sz="1200" baseline="0" dirty="0" err="1" smtClean="0">
                <a:latin typeface="Arial" charset="0"/>
                <a:ea typeface="ＭＳ Ｐゴシック" charset="-128"/>
                <a:sym typeface="Arial" charset="0"/>
              </a:rPr>
              <a:t>boronizing</a:t>
            </a:r>
            <a:r>
              <a:rPr lang="en-US" altLang="en-US" sz="1200" baseline="0" dirty="0" smtClean="0">
                <a:latin typeface="Arial" charset="0"/>
                <a:ea typeface="ＭＳ Ｐゴシック" charset="-128"/>
                <a:sym typeface="Arial" charset="0"/>
              </a:rPr>
              <a:t> processes, and we spent years working on processing times, temperatures, and variations to the recipe to give us a surface layer and hardness that have never been achieved before.</a:t>
            </a:r>
            <a:endParaRPr lang="en-US" altLang="en-US" sz="1200" dirty="0" smtClean="0">
              <a:latin typeface="Arial" charset="0"/>
              <a:ea typeface="ＭＳ Ｐゴシック" charset="-128"/>
              <a:sym typeface="Arial" charset="0"/>
            </a:endParaRP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dirty="0" smtClean="0">
                <a:latin typeface="Arial" charset="0"/>
                <a:ea typeface="ＭＳ Ｐゴシック" charset="-128"/>
                <a:sym typeface="Arial" charset="0"/>
              </a:rPr>
              <a:t>Inconel 718, 200x magnification</a:t>
            </a:r>
            <a:r>
              <a:rPr lang="en-US" altLang="en-US" sz="1200" b="1" i="0" baseline="0" dirty="0" smtClean="0">
                <a:latin typeface="Arial" charset="0"/>
                <a:ea typeface="ＭＳ Ｐゴシック" charset="-128"/>
                <a:sym typeface="Arial" charset="0"/>
              </a:rPr>
              <a:t> 0.0035” solid layer, 0.007” partial layer:</a:t>
            </a:r>
            <a:endParaRPr lang="en-US" altLang="en-US" sz="1200" b="1" i="0" dirty="0" smtClean="0">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This </a:t>
            </a:r>
            <a:r>
              <a:rPr lang="en-US" altLang="en-US" sz="1200" dirty="0">
                <a:latin typeface="Arial" charset="0"/>
                <a:ea typeface="ＭＳ Ｐゴシック" charset="-128"/>
                <a:sym typeface="Arial" charset="0"/>
              </a:rPr>
              <a:t>is a 200 times magnification of a cross section of Inconel 718 that has been </a:t>
            </a:r>
            <a:r>
              <a:rPr lang="en-US" altLang="en-US" sz="1200" dirty="0" err="1" smtClean="0">
                <a:latin typeface="Arial" charset="0"/>
                <a:ea typeface="ＭＳ Ｐゴシック" charset="-128"/>
                <a:sym typeface="Arial" charset="0"/>
              </a:rPr>
              <a:t>boronized</a:t>
            </a:r>
            <a:r>
              <a:rPr lang="en-US" altLang="en-US" sz="1200" dirty="0" smtClean="0">
                <a:latin typeface="Arial" charset="0"/>
                <a:ea typeface="ＭＳ Ｐゴシック" charset="-128"/>
                <a:sym typeface="Arial" charset="0"/>
              </a:rPr>
              <a:t>.</a:t>
            </a:r>
            <a:r>
              <a:rPr lang="en-US" altLang="en-US" sz="1200" baseline="0" dirty="0">
                <a:solidFill>
                  <a:srgbClr val="FF2600"/>
                </a:solidFill>
                <a:latin typeface="Arial" charset="0"/>
                <a:ea typeface="ＭＳ Ｐゴシック" charset="-128"/>
                <a:sym typeface="Arial" charset="0"/>
              </a:rPr>
              <a:t> </a:t>
            </a:r>
            <a:r>
              <a:rPr lang="en-US" altLang="en-US" sz="1200" baseline="0" dirty="0" smtClean="0">
                <a:solidFill>
                  <a:srgbClr val="FF2600"/>
                </a:solidFill>
                <a:latin typeface="Arial" charset="0"/>
                <a:ea typeface="ＭＳ Ｐゴシック" charset="-128"/>
                <a:sym typeface="Arial" charset="0"/>
              </a:rPr>
              <a:t> </a:t>
            </a:r>
            <a:r>
              <a:rPr lang="en-US" altLang="en-US" sz="1200" dirty="0" smtClean="0">
                <a:latin typeface="Arial" charset="0"/>
                <a:ea typeface="ＭＳ Ｐゴシック" charset="-128"/>
                <a:sym typeface="Arial" charset="0"/>
              </a:rPr>
              <a:t>You </a:t>
            </a:r>
            <a:r>
              <a:rPr lang="en-US" altLang="en-US" sz="1200" dirty="0">
                <a:latin typeface="Arial" charset="0"/>
                <a:ea typeface="ＭＳ Ｐゴシック" charset="-128"/>
                <a:sym typeface="Arial" charset="0"/>
              </a:rPr>
              <a:t>can clearly see the hard solid layer and then the roots extending into the base material. This prevents spalling and flaking. </a:t>
            </a:r>
            <a:r>
              <a:rPr lang="en-US" altLang="en-US" sz="1200" dirty="0" smtClean="0">
                <a:latin typeface="Arial" charset="0"/>
                <a:ea typeface="ＭＳ Ｐゴシック" charset="-128"/>
                <a:sym typeface="Arial" charset="0"/>
              </a:rPr>
              <a:t>The </a:t>
            </a:r>
            <a:r>
              <a:rPr lang="en-US" altLang="en-US" sz="1200" dirty="0">
                <a:latin typeface="Arial" charset="0"/>
                <a:ea typeface="ＭＳ Ｐゴシック" charset="-128"/>
                <a:sym typeface="Arial" charset="0"/>
              </a:rPr>
              <a:t>hardness of the boride layer is off the Rockwell C scale. The core hardness is 43 </a:t>
            </a:r>
            <a:r>
              <a:rPr lang="en-US" altLang="en-US" sz="1200" dirty="0" smtClean="0">
                <a:latin typeface="Arial" charset="0"/>
                <a:ea typeface="ＭＳ Ｐゴシック" charset="-128"/>
                <a:sym typeface="Arial" charset="0"/>
              </a:rPr>
              <a:t>RC, so it is can</a:t>
            </a:r>
            <a:r>
              <a:rPr lang="en-US" altLang="en-US" sz="1200" baseline="0" dirty="0" smtClean="0">
                <a:latin typeface="Arial" charset="0"/>
                <a:ea typeface="ＭＳ Ｐゴシック" charset="-128"/>
                <a:sym typeface="Arial" charset="0"/>
              </a:rPr>
              <a:t> be used in NACE applications.</a:t>
            </a:r>
            <a:r>
              <a:rPr lang="en-US" altLang="en-US" sz="1200" dirty="0" smtClean="0">
                <a:solidFill>
                  <a:srgbClr val="FF2600"/>
                </a:solidFill>
                <a:latin typeface="Arial" charset="0"/>
                <a:ea typeface="ＭＳ Ｐゴシック" charset="-128"/>
                <a:sym typeface="Arial" charset="0"/>
              </a:rPr>
              <a:t> </a:t>
            </a:r>
            <a:endParaRPr lang="en-US" altLang="en-US" sz="1200" dirty="0">
              <a:solidFill>
                <a:srgbClr val="FF2600"/>
              </a:solidFill>
              <a:latin typeface="Arial" charset="0"/>
              <a:ea typeface="ＭＳ Ｐゴシック" charset="-128"/>
              <a:sym typeface="Arial" charset="0"/>
            </a:endParaRP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Thermo-chemical surface hardening </a:t>
            </a:r>
            <a:r>
              <a:rPr lang="en-US" altLang="en-US" sz="1200" b="1" i="0" baseline="0" dirty="0" smtClean="0">
                <a:solidFill>
                  <a:schemeClr val="bg1"/>
                </a:solidFill>
                <a:latin typeface="Arial" charset="0"/>
                <a:ea typeface="ＭＳ Ｐゴシック" charset="-128"/>
                <a:sym typeface="Arial" charset="0"/>
              </a:rPr>
              <a:t>process:</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a:latin typeface="Arial" charset="0"/>
                <a:ea typeface="ＭＳ Ｐゴシック" charset="-128"/>
                <a:sym typeface="Arial" charset="0"/>
              </a:rPr>
              <a:t>It is important to note that this is a chemical process, not a coating.</a:t>
            </a: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Boron atoms are diffused in to the </a:t>
            </a:r>
            <a:r>
              <a:rPr lang="en-US" altLang="en-US" sz="1200" b="1" i="0" baseline="0" dirty="0" smtClean="0">
                <a:solidFill>
                  <a:schemeClr val="bg1"/>
                </a:solidFill>
                <a:latin typeface="Arial" charset="0"/>
                <a:ea typeface="ＭＳ Ｐゴシック" charset="-128"/>
                <a:sym typeface="Arial" charset="0"/>
              </a:rPr>
              <a:t>surface:</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The</a:t>
            </a:r>
            <a:r>
              <a:rPr lang="en-US" altLang="en-US" sz="1200" baseline="0" dirty="0" smtClean="0">
                <a:latin typeface="Arial" charset="0"/>
                <a:ea typeface="ＭＳ Ｐゴシック" charset="-128"/>
                <a:sym typeface="Arial" charset="0"/>
              </a:rPr>
              <a:t> only commonality between our recipe and the competitions’ is the boron element.  We use completely different carriers and activators.  Because of our process, we </a:t>
            </a:r>
            <a:r>
              <a:rPr lang="en-US" altLang="en-US" sz="1200" dirty="0" smtClean="0">
                <a:latin typeface="Arial" charset="0"/>
                <a:ea typeface="ＭＳ Ｐゴシック" charset="-128"/>
                <a:sym typeface="Arial" charset="0"/>
              </a:rPr>
              <a:t>create </a:t>
            </a:r>
            <a:r>
              <a:rPr lang="en-US" altLang="en-US" sz="1200" dirty="0">
                <a:latin typeface="Arial" charset="0"/>
                <a:ea typeface="ＭＳ Ｐゴシック" charset="-128"/>
                <a:sym typeface="Arial" charset="0"/>
              </a:rPr>
              <a:t>an extremely hard outer </a:t>
            </a:r>
            <a:r>
              <a:rPr lang="en-US" altLang="en-US" sz="1200" dirty="0" smtClean="0">
                <a:latin typeface="Arial" charset="0"/>
                <a:ea typeface="ＭＳ Ｐゴシック" charset="-128"/>
                <a:sym typeface="Arial" charset="0"/>
              </a:rPr>
              <a:t>layer</a:t>
            </a:r>
            <a:r>
              <a:rPr lang="en-US" altLang="en-US" sz="1200" baseline="0" dirty="0" smtClean="0">
                <a:latin typeface="Arial" charset="0"/>
                <a:ea typeface="ＭＳ Ｐゴシック" charset="-128"/>
                <a:sym typeface="Arial" charset="0"/>
              </a:rPr>
              <a:t> that is almost a </a:t>
            </a:r>
            <a:r>
              <a:rPr lang="en-US" altLang="en-US" sz="1200" baseline="0" dirty="0" err="1" smtClean="0">
                <a:latin typeface="Arial" charset="0"/>
                <a:ea typeface="ＭＳ Ｐゴシック" charset="-128"/>
                <a:sym typeface="Arial" charset="0"/>
              </a:rPr>
              <a:t>monolyth</a:t>
            </a:r>
            <a:r>
              <a:rPr lang="en-US" altLang="en-US" sz="1200" baseline="0" dirty="0" smtClean="0">
                <a:latin typeface="Arial" charset="0"/>
                <a:ea typeface="ＭＳ Ｐゴシック" charset="-128"/>
                <a:sym typeface="Arial" charset="0"/>
              </a:rPr>
              <a:t>.  We can achieve layer depths without spalling that are approaching the thickness of traditional coatings.</a:t>
            </a: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Results in a case layer that is </a:t>
            </a:r>
            <a:r>
              <a:rPr lang="en-US" altLang="en-US" sz="1200" b="1" i="0" baseline="0" dirty="0" smtClean="0">
                <a:solidFill>
                  <a:schemeClr val="bg1"/>
                </a:solidFill>
                <a:latin typeface="Arial" charset="0"/>
                <a:ea typeface="ＭＳ Ｐゴシック" charset="-128"/>
                <a:sym typeface="Arial" charset="0"/>
              </a:rPr>
              <a:t>extremely hard, corrosion resistant, and capable of handling high temperature shocks:</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This </a:t>
            </a:r>
            <a:r>
              <a:rPr lang="en-US" altLang="en-US" sz="1200" dirty="0">
                <a:latin typeface="Arial" charset="0"/>
                <a:ea typeface="ＭＳ Ｐゴシック" charset="-128"/>
                <a:sym typeface="Arial" charset="0"/>
              </a:rPr>
              <a:t>process is much more advanced than any type of coating and costs considerably more money because of the quality of the base metals we use.  It results in a product that outlasts any of the competition.</a:t>
            </a:r>
            <a:endParaRPr lang="en-US" altLang="en-US" sz="1800" dirty="0">
              <a:ea typeface="ＭＳ Ｐゴシック" charset="-128"/>
            </a:endParaRPr>
          </a:p>
        </p:txBody>
      </p:sp>
    </p:spTree>
    <p:extLst>
      <p:ext uri="{BB962C8B-B14F-4D97-AF65-F5344CB8AC3E}">
        <p14:creationId xmlns:p14="http://schemas.microsoft.com/office/powerpoint/2010/main" val="135659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noTextEdit="1"/>
          </p:cNvSpPr>
          <p:nvPr>
            <p:ph type="sldImg"/>
          </p:nvPr>
        </p:nvSpPr>
        <p:spPr/>
      </p:sp>
      <p:sp>
        <p:nvSpPr>
          <p:cNvPr id="21506"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cap="all" baseline="0" dirty="0" smtClean="0">
                <a:solidFill>
                  <a:schemeClr val="bg1"/>
                </a:solidFill>
                <a:latin typeface="Arial" charset="0"/>
                <a:ea typeface="ＭＳ Ｐゴシック" charset="-128"/>
                <a:sym typeface="Arial" charset="0"/>
              </a:rPr>
              <a:t>Competitor </a:t>
            </a:r>
            <a:r>
              <a:rPr lang="en-US" altLang="en-US" sz="1200" b="1" i="0" cap="all" baseline="0" dirty="0">
                <a:solidFill>
                  <a:schemeClr val="bg1"/>
                </a:solidFill>
                <a:latin typeface="Arial" charset="0"/>
                <a:ea typeface="ＭＳ Ｐゴシック" charset="-128"/>
                <a:sym typeface="Arial" charset="0"/>
              </a:rPr>
              <a:t>on coatings: </a:t>
            </a:r>
          </a:p>
          <a:p>
            <a:pPr defTabSz="584200" eaLnBrk="1"/>
            <a:r>
              <a:rPr lang="en-US" altLang="en-US" sz="1200" dirty="0">
                <a:latin typeface="Arial" charset="0"/>
                <a:ea typeface="ＭＳ Ｐゴシック" charset="-128"/>
                <a:sym typeface="Arial" charset="0"/>
              </a:rPr>
              <a:t>This chart came off the </a:t>
            </a:r>
            <a:r>
              <a:rPr lang="en-US" altLang="en-US" sz="1200" dirty="0" err="1">
                <a:latin typeface="Arial" charset="0"/>
                <a:ea typeface="ＭＳ Ｐゴシック" charset="-128"/>
                <a:sym typeface="Arial" charset="0"/>
              </a:rPr>
              <a:t>Mogas</a:t>
            </a:r>
            <a:r>
              <a:rPr lang="en-US" altLang="en-US" sz="1200" dirty="0">
                <a:latin typeface="Arial" charset="0"/>
                <a:ea typeface="ＭＳ Ｐゴシック" charset="-128"/>
                <a:sym typeface="Arial" charset="0"/>
              </a:rPr>
              <a:t> web site.</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HVOF: </a:t>
            </a:r>
          </a:p>
          <a:p>
            <a:pPr defTabSz="584200" eaLnBrk="1"/>
            <a:r>
              <a:rPr lang="en-US" altLang="en-US" sz="1200" dirty="0">
                <a:latin typeface="Arial" charset="0"/>
                <a:ea typeface="ＭＳ Ｐゴシック" charset="-128"/>
                <a:sym typeface="Arial" charset="0"/>
              </a:rPr>
              <a:t>High Velocity Oxygen </a:t>
            </a:r>
            <a:r>
              <a:rPr lang="en-US" altLang="en-US" sz="1200" dirty="0" smtClean="0">
                <a:latin typeface="Arial" charset="0"/>
                <a:ea typeface="ＭＳ Ｐゴシック" charset="-128"/>
                <a:sym typeface="Arial" charset="0"/>
              </a:rPr>
              <a:t>Fuel</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Uses: </a:t>
            </a:r>
          </a:p>
          <a:p>
            <a:pPr defTabSz="584200" eaLnBrk="1"/>
            <a:r>
              <a:rPr lang="en-US" altLang="en-US" sz="1200" dirty="0">
                <a:latin typeface="Arial" charset="0"/>
                <a:ea typeface="ＭＳ Ｐゴシック" charset="-128"/>
                <a:sym typeface="Arial" charset="0"/>
              </a:rPr>
              <a:t>They state that HVOF </a:t>
            </a:r>
            <a:r>
              <a:rPr lang="en-US" altLang="en-US" sz="1200" dirty="0" smtClean="0">
                <a:latin typeface="Arial" charset="0"/>
                <a:ea typeface="ＭＳ Ｐゴシック" charset="-128"/>
                <a:sym typeface="Arial" charset="0"/>
              </a:rPr>
              <a:t>coatings are </a:t>
            </a:r>
            <a:r>
              <a:rPr lang="en-US" altLang="en-US" sz="1200" dirty="0">
                <a:latin typeface="Arial" charset="0"/>
                <a:ea typeface="ＭＳ Ｐゴシック" charset="-128"/>
                <a:sym typeface="Arial" charset="0"/>
              </a:rPr>
              <a:t>for general </a:t>
            </a:r>
            <a:r>
              <a:rPr lang="en-US" altLang="en-US" sz="1200" dirty="0" smtClean="0">
                <a:latin typeface="Arial" charset="0"/>
                <a:ea typeface="ＭＳ Ｐゴシック" charset="-128"/>
                <a:sym typeface="Arial" charset="0"/>
              </a:rPr>
              <a:t>severe</a:t>
            </a:r>
            <a:r>
              <a:rPr lang="en-US" altLang="en-US" sz="1200" baseline="0" dirty="0" smtClean="0">
                <a:latin typeface="Arial" charset="0"/>
                <a:ea typeface="ＭＳ Ｐゴシック" charset="-128"/>
                <a:sym typeface="Arial" charset="0"/>
              </a:rPr>
              <a:t> </a:t>
            </a:r>
            <a:r>
              <a:rPr lang="en-US" altLang="en-US" sz="1200" dirty="0" smtClean="0">
                <a:latin typeface="Arial" charset="0"/>
                <a:ea typeface="ＭＳ Ｐゴシック" charset="-128"/>
                <a:sym typeface="Arial" charset="0"/>
              </a:rPr>
              <a:t>service applications</a:t>
            </a:r>
            <a:r>
              <a:rPr lang="en-US" altLang="en-US" sz="1200" baseline="0" dirty="0" smtClean="0">
                <a:latin typeface="Arial" charset="0"/>
                <a:ea typeface="ＭＳ Ｐゴシック" charset="-128"/>
                <a:sym typeface="Arial" charset="0"/>
              </a:rPr>
              <a:t> in all industries.</a:t>
            </a:r>
            <a:r>
              <a:rPr lang="en-US" altLang="en-US" sz="1200" dirty="0" smtClean="0">
                <a:latin typeface="Arial" charset="0"/>
                <a:ea typeface="ＭＳ Ｐゴシック" charset="-128"/>
                <a:sym typeface="Arial" charset="0"/>
              </a:rPr>
              <a:t>  </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Advantages: </a:t>
            </a:r>
          </a:p>
          <a:p>
            <a:pPr marL="0" marR="0" indent="0" algn="l" defTabSz="584200" rtl="0" eaLnBrk="1" fontAlgn="base" latinLnBrk="0" hangingPunct="0">
              <a:lnSpc>
                <a:spcPct val="100000"/>
              </a:lnSpc>
              <a:spcBef>
                <a:spcPct val="0"/>
              </a:spcBef>
              <a:spcAft>
                <a:spcPct val="0"/>
              </a:spcAft>
              <a:buClrTx/>
              <a:buSzTx/>
              <a:buFontTx/>
              <a:buNone/>
              <a:tabLst/>
              <a:defRPr/>
            </a:pPr>
            <a:r>
              <a:rPr lang="en-US" altLang="en-US" sz="1200" dirty="0">
                <a:latin typeface="Arial" charset="0"/>
                <a:ea typeface="ＭＳ Ｐゴシック" charset="-128"/>
                <a:sym typeface="Arial" charset="0"/>
              </a:rPr>
              <a:t>High strain to fracture means that </a:t>
            </a:r>
            <a:r>
              <a:rPr lang="en-US" altLang="en-US" sz="1200" dirty="0" smtClean="0">
                <a:latin typeface="Arial" charset="0"/>
                <a:ea typeface="ＭＳ Ｐゴシック" charset="-128"/>
                <a:sym typeface="Arial" charset="0"/>
              </a:rPr>
              <a:t>HVOF</a:t>
            </a:r>
            <a:r>
              <a:rPr lang="en-US" altLang="en-US" sz="1200" baseline="0" dirty="0" smtClean="0">
                <a:latin typeface="Arial" charset="0"/>
                <a:ea typeface="ＭＳ Ｐゴシック" charset="-128"/>
                <a:sym typeface="Arial" charset="0"/>
              </a:rPr>
              <a:t> coatings</a:t>
            </a:r>
            <a:r>
              <a:rPr lang="en-US" altLang="en-US" sz="1200" dirty="0" smtClean="0">
                <a:latin typeface="Arial" charset="0"/>
                <a:ea typeface="ＭＳ Ｐゴシック" charset="-128"/>
                <a:sym typeface="Arial" charset="0"/>
              </a:rPr>
              <a:t> </a:t>
            </a:r>
            <a:r>
              <a:rPr lang="en-US" altLang="en-US" sz="1200" dirty="0">
                <a:latin typeface="Arial" charset="0"/>
                <a:ea typeface="ＭＳ Ｐゴシック" charset="-128"/>
                <a:sym typeface="Arial" charset="0"/>
              </a:rPr>
              <a:t>have good </a:t>
            </a:r>
            <a:r>
              <a:rPr lang="en-US" altLang="en-US" sz="1200" dirty="0" smtClean="0">
                <a:latin typeface="Arial" charset="0"/>
                <a:ea typeface="ＭＳ Ｐゴシック" charset="-128"/>
                <a:sym typeface="Arial" charset="0"/>
              </a:rPr>
              <a:t>elasticity.  Therefore, a high </a:t>
            </a:r>
            <a:r>
              <a:rPr lang="en-US" sz="1200" b="0" i="0" u="none" strike="noStrike" kern="1200" dirty="0" smtClean="0">
                <a:solidFill>
                  <a:srgbClr val="000000"/>
                </a:solidFill>
                <a:effectLst/>
                <a:latin typeface="Lucida Grande" charset="0"/>
                <a:ea typeface="ＭＳ Ｐゴシック" charset="0"/>
                <a:cs typeface="Lucida Grande" charset="0"/>
                <a:sym typeface="Lucida Grande" charset="0"/>
              </a:rPr>
              <a:t>strain needs to be placed on them before they</a:t>
            </a:r>
            <a:r>
              <a:rPr lang="en-US" sz="1200" b="0" i="0" u="none" strike="noStrike" kern="1200" baseline="0" dirty="0" smtClean="0">
                <a:solidFill>
                  <a:srgbClr val="000000"/>
                </a:solidFill>
                <a:effectLst/>
                <a:latin typeface="Lucida Grande" charset="0"/>
                <a:ea typeface="ＭＳ Ｐゴシック" charset="0"/>
                <a:cs typeface="Lucida Grande" charset="0"/>
                <a:sym typeface="Lucida Grande" charset="0"/>
              </a:rPr>
              <a:t> </a:t>
            </a:r>
            <a:r>
              <a:rPr lang="en-US" sz="1200" b="0" i="0" u="none" strike="noStrike" kern="1200" dirty="0" smtClean="0">
                <a:solidFill>
                  <a:srgbClr val="000000"/>
                </a:solidFill>
                <a:effectLst/>
                <a:latin typeface="Lucida Grande" charset="0"/>
                <a:ea typeface="ＭＳ Ｐゴシック" charset="0"/>
                <a:cs typeface="Lucida Grande" charset="0"/>
                <a:sym typeface="Lucida Grande" charset="0"/>
              </a:rPr>
              <a:t>deform beyond</a:t>
            </a:r>
            <a:r>
              <a:rPr lang="en-US" sz="1200" b="0" i="0" u="none" strike="noStrike" kern="1200" baseline="0" dirty="0" smtClean="0">
                <a:solidFill>
                  <a:srgbClr val="000000"/>
                </a:solidFill>
                <a:effectLst/>
                <a:latin typeface="Lucida Grande" charset="0"/>
                <a:ea typeface="ＭＳ Ｐゴシック" charset="0"/>
                <a:cs typeface="Lucida Grande" charset="0"/>
                <a:sym typeface="Lucida Grande" charset="0"/>
              </a:rPr>
              <a:t> their</a:t>
            </a:r>
            <a:r>
              <a:rPr lang="en-US" sz="1200" b="0" i="0" u="none" strike="noStrike" kern="1200" dirty="0" smtClean="0">
                <a:solidFill>
                  <a:srgbClr val="000000"/>
                </a:solidFill>
                <a:effectLst/>
                <a:latin typeface="Lucida Grande" charset="0"/>
                <a:ea typeface="ＭＳ Ｐゴシック" charset="0"/>
                <a:cs typeface="Lucida Grande" charset="0"/>
                <a:sym typeface="Lucida Grande" charset="0"/>
              </a:rPr>
              <a:t> elastic limit and break</a:t>
            </a:r>
            <a:r>
              <a:rPr lang="en-US" sz="800" b="0" i="0" u="none" strike="noStrike" kern="1200" dirty="0" smtClean="0">
                <a:solidFill>
                  <a:srgbClr val="000000"/>
                </a:solidFill>
                <a:effectLst/>
                <a:latin typeface="Arial" charset="0"/>
                <a:ea typeface="ＭＳ Ｐゴシック" charset="-128"/>
                <a:cs typeface="Lucida Grande" charset="0"/>
                <a:sym typeface="Arial" charset="0"/>
              </a:rPr>
              <a:t>.</a:t>
            </a:r>
            <a:r>
              <a:rPr lang="en-US" sz="800" b="0" i="0" u="none" strike="noStrike" kern="1200" baseline="0" dirty="0" smtClean="0">
                <a:solidFill>
                  <a:srgbClr val="000000"/>
                </a:solidFill>
                <a:effectLst/>
                <a:latin typeface="Arial" charset="0"/>
                <a:ea typeface="ＭＳ Ｐゴシック" charset="-128"/>
                <a:cs typeface="Lucida Grande" charset="0"/>
                <a:sym typeface="Arial" charset="0"/>
              </a:rPr>
              <a:t>  </a:t>
            </a:r>
            <a:r>
              <a:rPr lang="en-US" altLang="en-US" sz="1200" dirty="0" smtClean="0">
                <a:latin typeface="Arial" charset="0"/>
                <a:ea typeface="ＭＳ Ｐゴシック" charset="-128"/>
                <a:sym typeface="Arial" charset="0"/>
              </a:rPr>
              <a:t>They </a:t>
            </a:r>
            <a:r>
              <a:rPr lang="en-US" altLang="en-US" sz="1200" dirty="0">
                <a:latin typeface="Arial" charset="0"/>
                <a:ea typeface="ＭＳ Ｐゴシック" charset="-128"/>
                <a:sym typeface="Arial" charset="0"/>
              </a:rPr>
              <a:t>are also erosion resistant because the chromium carbide is very </a:t>
            </a:r>
            <a:r>
              <a:rPr lang="en-US" altLang="en-US" sz="1200" dirty="0" smtClean="0">
                <a:latin typeface="Arial" charset="0"/>
                <a:ea typeface="ＭＳ Ｐゴシック" charset="-128"/>
                <a:sym typeface="Arial" charset="0"/>
              </a:rPr>
              <a:t>hard (generally the harder the material, the better</a:t>
            </a:r>
            <a:r>
              <a:rPr lang="en-US" altLang="en-US" sz="1200" baseline="0" dirty="0" smtClean="0">
                <a:latin typeface="Arial" charset="0"/>
                <a:ea typeface="ＭＳ Ｐゴシック" charset="-128"/>
                <a:sym typeface="Arial" charset="0"/>
              </a:rPr>
              <a:t> the wear resistance).  As well, chrome carbide is the best coating material for high temperatures.	</a:t>
            </a:r>
            <a:endParaRPr lang="en-US" sz="2200" b="0" i="0" u="none" strike="noStrike" kern="1200" dirty="0" smtClean="0">
              <a:solidFill>
                <a:srgbClr val="000000"/>
              </a:solidFill>
              <a:effectLst/>
              <a:latin typeface="Lucida Grande" charset="0"/>
              <a:ea typeface="ＭＳ Ｐゴシック" charset="0"/>
              <a:cs typeface="Lucida Grande" charset="0"/>
              <a:sym typeface="Lucida Grande" charset="0"/>
            </a:endParaRPr>
          </a:p>
          <a:p>
            <a:pPr marL="0" marR="0" indent="0" algn="l" defTabSz="584200" rtl="0" eaLnBrk="1" fontAlgn="base" latinLnBrk="0" hangingPunct="0">
              <a:lnSpc>
                <a:spcPct val="100000"/>
              </a:lnSpc>
              <a:spcBef>
                <a:spcPct val="0"/>
              </a:spcBef>
              <a:spcAft>
                <a:spcPct val="0"/>
              </a:spcAft>
              <a:buClrTx/>
              <a:buSzTx/>
              <a:buFontTx/>
              <a:buNone/>
              <a:tabLst/>
              <a:defRPr/>
            </a:pPr>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Disadvantages: </a:t>
            </a:r>
          </a:p>
          <a:p>
            <a:pPr defTabSz="584200" eaLnBrk="1"/>
            <a:r>
              <a:rPr lang="en-US" altLang="en-US" sz="1200" dirty="0">
                <a:latin typeface="Arial" charset="0"/>
                <a:ea typeface="ＭＳ Ｐゴシック" charset="-128"/>
                <a:sym typeface="Arial" charset="0"/>
              </a:rPr>
              <a:t>They are porous, so the process can get through the coating and cause the mechanical bond to break apart.  Also, because it is a mechanical bond, there is no penetration of the base metal.  There is a possibility of the coating separating from the base material if the bond is not strong enough.</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Diffused: </a:t>
            </a:r>
          </a:p>
          <a:p>
            <a:pPr defTabSz="584200" eaLnBrk="1"/>
            <a:r>
              <a:rPr lang="en-US" altLang="en-US" sz="1200" dirty="0" smtClean="0">
                <a:latin typeface="Arial" charset="0"/>
                <a:ea typeface="ＭＳ Ｐゴシック" charset="-128"/>
                <a:sym typeface="Arial" charset="0"/>
              </a:rPr>
              <a:t>This is a </a:t>
            </a:r>
            <a:r>
              <a:rPr lang="en-US" altLang="en-US" sz="1200" dirty="0" err="1" smtClean="0">
                <a:latin typeface="Arial" charset="0"/>
                <a:ea typeface="ＭＳ Ｐゴシック" charset="-128"/>
                <a:sym typeface="Arial" charset="0"/>
              </a:rPr>
              <a:t>thermo</a:t>
            </a:r>
            <a:r>
              <a:rPr lang="en-US" altLang="en-US" sz="1200" dirty="0" smtClean="0">
                <a:latin typeface="Arial" charset="0"/>
                <a:ea typeface="ＭＳ Ｐゴシック" charset="-128"/>
                <a:sym typeface="Arial" charset="0"/>
              </a:rPr>
              <a:t> chemical process rather than a coating process</a:t>
            </a:r>
          </a:p>
          <a:p>
            <a:pPr defTabSz="584200" eaLnBrk="1"/>
            <a:endParaRPr lang="en-US" altLang="en-US" sz="1200" dirty="0" smtClean="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Uses: </a:t>
            </a:r>
          </a:p>
          <a:p>
            <a:pPr marL="0" marR="0" indent="0" algn="l" defTabSz="584200" rtl="0" eaLnBrk="1" fontAlgn="base" latinLnBrk="0" hangingPunct="0">
              <a:lnSpc>
                <a:spcPct val="100000"/>
              </a:lnSpc>
              <a:spcBef>
                <a:spcPct val="0"/>
              </a:spcBef>
              <a:spcAft>
                <a:spcPct val="0"/>
              </a:spcAft>
              <a:buClrTx/>
              <a:buSzTx/>
              <a:buFontTx/>
              <a:buNone/>
              <a:tabLst/>
              <a:defRPr/>
            </a:pPr>
            <a:r>
              <a:rPr lang="en-US" altLang="en-US" sz="1200" dirty="0" err="1" smtClean="0">
                <a:latin typeface="Arial" charset="0"/>
                <a:ea typeface="ＭＳ Ｐゴシック" charset="-128"/>
                <a:sym typeface="Arial" charset="0"/>
              </a:rPr>
              <a:t>Mogas</a:t>
            </a:r>
            <a:r>
              <a:rPr lang="en-US" altLang="en-US" sz="1200" dirty="0" smtClean="0">
                <a:latin typeface="Arial" charset="0"/>
                <a:ea typeface="ＭＳ Ｐゴシック" charset="-128"/>
                <a:sym typeface="Arial" charset="0"/>
              </a:rPr>
              <a:t> states that </a:t>
            </a:r>
            <a:r>
              <a:rPr lang="en-US" altLang="en-US" sz="120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is for specialized severe service applications.  This indicates that they can also be used in general </a:t>
            </a:r>
            <a:r>
              <a:rPr lang="en-US" altLang="en-US" sz="1200" dirty="0" err="1" smtClean="0">
                <a:latin typeface="Arial" charset="0"/>
                <a:ea typeface="ＭＳ Ｐゴシック" charset="-128"/>
                <a:sym typeface="Arial" charset="0"/>
              </a:rPr>
              <a:t>servere</a:t>
            </a:r>
            <a:r>
              <a:rPr lang="en-US" altLang="en-US" sz="1200" dirty="0" smtClean="0">
                <a:latin typeface="Arial" charset="0"/>
                <a:ea typeface="ＭＳ Ｐゴシック" charset="-128"/>
                <a:sym typeface="Arial" charset="0"/>
              </a:rPr>
              <a:t> service applications too. As well, they mention corrosive services.  This is because Inconel is much more corrosion resistant than 410 stainless (which is the most common base material used in HVOF coatings).  Thermal shock is another advantage of </a:t>
            </a:r>
            <a:r>
              <a:rPr lang="en-US" altLang="en-US" sz="120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because both the base metal and the hardened</a:t>
            </a:r>
            <a:r>
              <a:rPr lang="en-US" altLang="en-US" sz="1200" baseline="0" dirty="0" smtClean="0">
                <a:latin typeface="Arial" charset="0"/>
                <a:ea typeface="ＭＳ Ｐゴシック" charset="-128"/>
                <a:sym typeface="Arial" charset="0"/>
              </a:rPr>
              <a:t> layer have the same coefficient of expansion and will not crack or spall.</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Advantages: </a:t>
            </a:r>
          </a:p>
          <a:p>
            <a:pPr defTabSz="584200" eaLnBrk="1"/>
            <a:r>
              <a:rPr lang="en-US" altLang="en-US" sz="120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a:t>
            </a:r>
            <a:r>
              <a:rPr lang="en-US" altLang="en-US" sz="1200" dirty="0">
                <a:latin typeface="Arial" charset="0"/>
                <a:ea typeface="ＭＳ Ｐゴシック" charset="-128"/>
                <a:sym typeface="Arial" charset="0"/>
              </a:rPr>
              <a:t>is harder than any HVOF coating.  This makes it very abrasive resistant.  Also, it is a metallurgical bond, so the actual structure of the base metal has been changed.  This means there is no chance of spalling because it is a homogeneous material. </a:t>
            </a:r>
            <a:r>
              <a:rPr lang="en-US" altLang="en-US" sz="1200" dirty="0" smtClean="0">
                <a:latin typeface="Arial" charset="0"/>
                <a:ea typeface="ＭＳ Ｐゴシック" charset="-128"/>
                <a:sym typeface="Arial" charset="0"/>
              </a:rPr>
              <a:t>As well, the </a:t>
            </a:r>
            <a:r>
              <a:rPr lang="en-US" altLang="en-US" sz="120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actually creates a </a:t>
            </a:r>
            <a:r>
              <a:rPr lang="en-US" altLang="en-US" sz="1200" dirty="0" err="1" smtClean="0">
                <a:latin typeface="Arial" charset="0"/>
                <a:ea typeface="ＭＳ Ｐゴシック" charset="-128"/>
                <a:sym typeface="Arial" charset="0"/>
              </a:rPr>
              <a:t>monolyth</a:t>
            </a:r>
            <a:r>
              <a:rPr lang="en-US" altLang="en-US" sz="1200" dirty="0" smtClean="0">
                <a:latin typeface="Arial" charset="0"/>
                <a:ea typeface="ＭＳ Ｐゴシック" charset="-128"/>
                <a:sym typeface="Arial" charset="0"/>
              </a:rPr>
              <a:t> that is more corrosion resistant than the base metal (Inconel 718 – that is already extremely corrosion resistant).</a:t>
            </a:r>
            <a:endParaRPr lang="en-US" altLang="en-US" sz="1200" dirty="0">
              <a:latin typeface="Arial" charset="0"/>
              <a:ea typeface="ＭＳ Ｐゴシック" charset="-128"/>
              <a:sym typeface="Arial" charset="0"/>
            </a:endParaRP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Disadvantages: </a:t>
            </a:r>
          </a:p>
          <a:p>
            <a:pPr defTabSz="584200" eaLnBrk="1"/>
            <a:r>
              <a:rPr lang="en-US" altLang="en-US" sz="1200" dirty="0" err="1">
                <a:latin typeface="Arial" charset="0"/>
                <a:ea typeface="ＭＳ Ｐゴシック" charset="-128"/>
                <a:sym typeface="Arial" charset="0"/>
              </a:rPr>
              <a:t>Mogas</a:t>
            </a:r>
            <a:r>
              <a:rPr lang="en-US" altLang="en-US" sz="1200" dirty="0">
                <a:latin typeface="Arial" charset="0"/>
                <a:ea typeface="ＭＳ Ｐゴシック" charset="-128"/>
                <a:sym typeface="Arial" charset="0"/>
              </a:rPr>
              <a:t> states that it is very thin, so it is easy to break through the hard outer layer.  Also, </a:t>
            </a:r>
            <a:r>
              <a:rPr lang="en-US" altLang="en-US" sz="1200" dirty="0" err="1">
                <a:latin typeface="Arial" charset="0"/>
                <a:ea typeface="ＭＳ Ｐゴシック" charset="-128"/>
                <a:sym typeface="Arial" charset="0"/>
              </a:rPr>
              <a:t>Mogas</a:t>
            </a:r>
            <a:r>
              <a:rPr lang="en-US" altLang="en-US" sz="1200" dirty="0">
                <a:latin typeface="Arial" charset="0"/>
                <a:ea typeface="ＭＳ Ｐゴシック" charset="-128"/>
                <a:sym typeface="Arial" charset="0"/>
              </a:rPr>
              <a:t> is unable to boride sizes over 1 1/2</a:t>
            </a:r>
            <a:r>
              <a:rPr lang="ja-JP" altLang="en-US" sz="1200" dirty="0">
                <a:latin typeface="Arial" charset="0"/>
                <a:ea typeface="ＭＳ Ｐゴシック" charset="-128"/>
                <a:sym typeface="Arial" charset="0"/>
              </a:rPr>
              <a:t>”</a:t>
            </a:r>
            <a:r>
              <a:rPr lang="en-US" altLang="ja-JP" sz="1200" dirty="0">
                <a:latin typeface="Arial" charset="0"/>
                <a:ea typeface="ＭＳ Ｐゴシック" charset="-128"/>
                <a:sym typeface="Arial" charset="0"/>
              </a:rPr>
              <a:t>.  We will address these </a:t>
            </a:r>
            <a:r>
              <a:rPr lang="ja-JP" altLang="en-US" sz="1200" dirty="0">
                <a:latin typeface="Arial" charset="0"/>
                <a:ea typeface="ＭＳ Ｐゴシック" charset="-128"/>
                <a:sym typeface="Arial" charset="0"/>
              </a:rPr>
              <a:t>“</a:t>
            </a:r>
            <a:r>
              <a:rPr lang="en-US" altLang="ja-JP" sz="1200" dirty="0">
                <a:latin typeface="Arial" charset="0"/>
                <a:ea typeface="ＭＳ Ｐゴシック" charset="-128"/>
                <a:sym typeface="Arial" charset="0"/>
              </a:rPr>
              <a:t>Disadvantages</a:t>
            </a:r>
            <a:r>
              <a:rPr lang="ja-JP" altLang="en-US" sz="1200" dirty="0">
                <a:latin typeface="Arial" charset="0"/>
                <a:ea typeface="ＭＳ Ｐゴシック" charset="-128"/>
                <a:sym typeface="Arial" charset="0"/>
              </a:rPr>
              <a:t>”</a:t>
            </a:r>
            <a:r>
              <a:rPr lang="en-US" altLang="ja-JP" sz="1200" dirty="0">
                <a:latin typeface="Arial" charset="0"/>
                <a:ea typeface="ＭＳ Ｐゴシック" charset="-128"/>
                <a:sym typeface="Arial" charset="0"/>
              </a:rPr>
              <a:t> in the next slide.</a:t>
            </a:r>
            <a:endParaRPr lang="en-US" altLang="en-US" sz="1800" dirty="0">
              <a:ea typeface="ＭＳ Ｐゴシック" charset="-128"/>
            </a:endParaRPr>
          </a:p>
        </p:txBody>
      </p:sp>
    </p:spTree>
    <p:extLst>
      <p:ext uri="{BB962C8B-B14F-4D97-AF65-F5344CB8AC3E}">
        <p14:creationId xmlns:p14="http://schemas.microsoft.com/office/powerpoint/2010/main" val="364759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noTextEdit="1"/>
          </p:cNvSpPr>
          <p:nvPr>
            <p:ph type="sldImg"/>
          </p:nvPr>
        </p:nvSpPr>
        <p:spPr/>
      </p:sp>
      <p:sp>
        <p:nvSpPr>
          <p:cNvPr id="23554"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ja-JP" sz="1200" b="1" i="0" cap="all" baseline="0" dirty="0" err="1">
                <a:solidFill>
                  <a:schemeClr val="bg1"/>
                </a:solidFill>
                <a:latin typeface="Arial" charset="0"/>
                <a:ea typeface="ＭＳ Ｐゴシック" charset="-128"/>
                <a:sym typeface="Arial" charset="0"/>
              </a:rPr>
              <a:t>Gosco</a:t>
            </a:r>
            <a:r>
              <a:rPr lang="ja-JP" altLang="en-US" sz="1200" b="1" i="0" cap="all" baseline="0" dirty="0">
                <a:solidFill>
                  <a:schemeClr val="bg1"/>
                </a:solidFill>
                <a:latin typeface="Arial" charset="0"/>
                <a:ea typeface="ＭＳ Ｐゴシック" charset="-128"/>
                <a:sym typeface="Arial" charset="0"/>
              </a:rPr>
              <a:t>’</a:t>
            </a:r>
            <a:r>
              <a:rPr lang="en-US" altLang="ja-JP" sz="1200" b="1" i="0" cap="all" baseline="0" dirty="0">
                <a:solidFill>
                  <a:schemeClr val="bg1"/>
                </a:solidFill>
                <a:latin typeface="Arial" charset="0"/>
                <a:ea typeface="ＭＳ Ｐゴシック" charset="-128"/>
                <a:sym typeface="Arial" charset="0"/>
              </a:rPr>
              <a:t>s Proprietary </a:t>
            </a:r>
            <a:r>
              <a:rPr lang="en-US" altLang="ja-JP" sz="1200" b="1" i="0" cap="all" baseline="0" dirty="0" err="1">
                <a:solidFill>
                  <a:schemeClr val="bg1"/>
                </a:solidFill>
                <a:latin typeface="Arial" charset="0"/>
                <a:ea typeface="ＭＳ Ｐゴシック" charset="-128"/>
                <a:sym typeface="Arial" charset="0"/>
              </a:rPr>
              <a:t>Boronizing</a:t>
            </a:r>
            <a:r>
              <a:rPr lang="en-US" altLang="ja-JP" sz="1200" b="1" i="0" cap="all" baseline="0" dirty="0">
                <a:solidFill>
                  <a:schemeClr val="bg1"/>
                </a:solidFill>
                <a:latin typeface="Arial" charset="0"/>
                <a:ea typeface="ＭＳ Ｐゴシック" charset="-128"/>
                <a:sym typeface="Arial" charset="0"/>
              </a:rPr>
              <a:t> Process: </a:t>
            </a:r>
          </a:p>
          <a:p>
            <a:pPr defTabSz="584200" eaLnBrk="1"/>
            <a:r>
              <a:rPr lang="en-US" altLang="en-US" sz="1200" dirty="0" smtClean="0">
                <a:latin typeface="Arial" charset="0"/>
                <a:ea typeface="ＭＳ Ｐゴシック" charset="-128"/>
                <a:sym typeface="Arial" charset="0"/>
              </a:rPr>
              <a:t>As I</a:t>
            </a:r>
            <a:r>
              <a:rPr lang="en-US" altLang="en-US" sz="1200" baseline="0" dirty="0" smtClean="0">
                <a:latin typeface="Arial" charset="0"/>
                <a:ea typeface="ＭＳ Ｐゴシック" charset="-128"/>
                <a:sym typeface="Arial" charset="0"/>
              </a:rPr>
              <a:t> mentioned in previous slides, </a:t>
            </a:r>
            <a:r>
              <a:rPr lang="en-US" altLang="en-US" sz="1200" dirty="0" err="1" smtClean="0">
                <a:latin typeface="Arial" charset="0"/>
                <a:ea typeface="ＭＳ Ｐゴシック" charset="-128"/>
                <a:sym typeface="Arial" charset="0"/>
              </a:rPr>
              <a:t>Gosco</a:t>
            </a:r>
            <a:r>
              <a:rPr lang="en-US" altLang="en-US" sz="1200" dirty="0" smtClean="0">
                <a:latin typeface="Arial" charset="0"/>
                <a:ea typeface="ＭＳ Ｐゴシック" charset="-128"/>
                <a:sym typeface="Arial" charset="0"/>
              </a:rPr>
              <a:t> Valves has developed their own </a:t>
            </a:r>
            <a:r>
              <a:rPr lang="en-US" altLang="en-US" sz="120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process.  It is our proprietary recipe and we keep this secret.  We mix the powders, prepare the parts and load the retorts in-house.  Then we send the retorts to a third party for firing at our temperatures and durations.  </a:t>
            </a:r>
            <a:r>
              <a:rPr lang="en-US" altLang="en-US" sz="1200" dirty="0" err="1" smtClean="0">
                <a:latin typeface="Arial" charset="0"/>
                <a:ea typeface="ＭＳ Ｐゴシック" charset="-128"/>
                <a:sym typeface="Arial" charset="0"/>
              </a:rPr>
              <a:t>Gosco</a:t>
            </a:r>
            <a:r>
              <a:rPr lang="en-US" altLang="en-US" sz="1200" dirty="0" smtClean="0">
                <a:latin typeface="Arial" charset="0"/>
                <a:ea typeface="ＭＳ Ｐゴシック" charset="-128"/>
                <a:sym typeface="Arial" charset="0"/>
              </a:rPr>
              <a:t> has signed non-disclosures with our third party heat treaters and they are not allowed to open the retorts unless a </a:t>
            </a:r>
            <a:r>
              <a:rPr lang="en-US" altLang="en-US" sz="1200" dirty="0" err="1" smtClean="0">
                <a:latin typeface="Arial" charset="0"/>
                <a:ea typeface="ＭＳ Ｐゴシック" charset="-128"/>
                <a:sym typeface="Arial" charset="0"/>
              </a:rPr>
              <a:t>Gosco</a:t>
            </a:r>
            <a:r>
              <a:rPr lang="en-US" altLang="en-US" sz="1200" dirty="0" smtClean="0">
                <a:latin typeface="Arial" charset="0"/>
                <a:ea typeface="ＭＳ Ｐゴシック" charset="-128"/>
                <a:sym typeface="Arial" charset="0"/>
              </a:rPr>
              <a:t> employee</a:t>
            </a:r>
            <a:r>
              <a:rPr lang="en-US" altLang="en-US" sz="1200" baseline="0" dirty="0" smtClean="0">
                <a:latin typeface="Arial" charset="0"/>
                <a:ea typeface="ＭＳ Ｐゴシック" charset="-128"/>
                <a:sym typeface="Arial" charset="0"/>
              </a:rPr>
              <a:t> is present.  This is why our trim sets last longer than both HVOF processes and other </a:t>
            </a:r>
            <a:r>
              <a:rPr lang="en-US" altLang="en-US" sz="1200" baseline="0" dirty="0" err="1" smtClean="0">
                <a:latin typeface="Arial" charset="0"/>
                <a:ea typeface="ＭＳ Ｐゴシック" charset="-128"/>
                <a:sym typeface="Arial" charset="0"/>
              </a:rPr>
              <a:t>boronizing</a:t>
            </a:r>
            <a:r>
              <a:rPr lang="en-US" altLang="en-US" sz="1200" baseline="0" dirty="0" smtClean="0">
                <a:latin typeface="Arial" charset="0"/>
                <a:ea typeface="ＭＳ Ｐゴシック" charset="-128"/>
                <a:sym typeface="Arial" charset="0"/>
              </a:rPr>
              <a:t> processes</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0.004</a:t>
            </a:r>
            <a:r>
              <a:rPr lang="ja-JP" altLang="en-US" sz="1200" b="1" i="0" baseline="0" dirty="0" smtClean="0">
                <a:solidFill>
                  <a:schemeClr val="bg1"/>
                </a:solidFill>
                <a:latin typeface="Arial" charset="0"/>
                <a:ea typeface="ＭＳ Ｐゴシック" charset="-128"/>
                <a:sym typeface="Arial" charset="0"/>
              </a:rPr>
              <a:t>”</a:t>
            </a:r>
            <a:r>
              <a:rPr lang="en-US" altLang="ja-JP" sz="1200" b="1" i="0" baseline="0" dirty="0" smtClean="0">
                <a:solidFill>
                  <a:schemeClr val="bg1"/>
                </a:solidFill>
                <a:latin typeface="Arial" charset="0"/>
                <a:ea typeface="ＭＳ Ｐゴシック" charset="-128"/>
                <a:sym typeface="Arial" charset="0"/>
              </a:rPr>
              <a:t> </a:t>
            </a:r>
            <a:r>
              <a:rPr lang="en-US" altLang="ja-JP" sz="1200" b="1" i="0" baseline="0" dirty="0">
                <a:solidFill>
                  <a:schemeClr val="bg1"/>
                </a:solidFill>
                <a:latin typeface="Arial" charset="0"/>
                <a:ea typeface="ＭＳ Ｐゴシック" charset="-128"/>
                <a:sym typeface="Arial" charset="0"/>
              </a:rPr>
              <a:t>to </a:t>
            </a:r>
            <a:r>
              <a:rPr lang="en-US" altLang="ja-JP" sz="1200" b="1" i="0" baseline="0" dirty="0" smtClean="0">
                <a:solidFill>
                  <a:schemeClr val="bg1"/>
                </a:solidFill>
                <a:latin typeface="Arial" charset="0"/>
                <a:ea typeface="ＭＳ Ｐゴシック" charset="-128"/>
                <a:sym typeface="Arial" charset="0"/>
              </a:rPr>
              <a:t>0.007” </a:t>
            </a:r>
            <a:r>
              <a:rPr lang="en-US" altLang="ja-JP" sz="1200" b="1" i="0" baseline="0" dirty="0">
                <a:solidFill>
                  <a:schemeClr val="bg1"/>
                </a:solidFill>
                <a:latin typeface="Arial" charset="0"/>
                <a:ea typeface="ＭＳ Ｐゴシック" charset="-128"/>
                <a:sym typeface="Arial" charset="0"/>
              </a:rPr>
              <a:t>depth: </a:t>
            </a:r>
          </a:p>
          <a:p>
            <a:pPr defTabSz="584200" eaLnBrk="1"/>
            <a:r>
              <a:rPr lang="en-US" altLang="en-US" sz="1200" dirty="0">
                <a:latin typeface="Arial" charset="0"/>
                <a:ea typeface="ＭＳ Ｐゴシック" charset="-128"/>
                <a:sym typeface="Arial" charset="0"/>
              </a:rPr>
              <a:t>Unlike </a:t>
            </a:r>
            <a:r>
              <a:rPr lang="en-US" altLang="en-US" sz="1200" dirty="0" smtClean="0">
                <a:latin typeface="Arial" charset="0"/>
                <a:ea typeface="ＭＳ Ｐゴシック" charset="-128"/>
                <a:sym typeface="Arial" charset="0"/>
              </a:rPr>
              <a:t>the</a:t>
            </a:r>
            <a:r>
              <a:rPr lang="en-US" altLang="en-US" sz="1200" baseline="0" dirty="0" smtClean="0">
                <a:latin typeface="Arial" charset="0"/>
                <a:ea typeface="ＭＳ Ｐゴシック" charset="-128"/>
                <a:sym typeface="Arial" charset="0"/>
              </a:rPr>
              <a:t> competition</a:t>
            </a:r>
            <a:r>
              <a:rPr lang="en-US" altLang="en-US" sz="1200" dirty="0" smtClean="0">
                <a:latin typeface="Arial" charset="0"/>
                <a:ea typeface="ＭＳ Ｐゴシック" charset="-128"/>
                <a:sym typeface="Arial" charset="0"/>
              </a:rPr>
              <a:t>, </a:t>
            </a:r>
            <a:r>
              <a:rPr lang="en-US" altLang="en-US" sz="1200" dirty="0">
                <a:latin typeface="Arial" charset="0"/>
                <a:ea typeface="ＭＳ Ｐゴシック" charset="-128"/>
                <a:sym typeface="Arial" charset="0"/>
              </a:rPr>
              <a:t>our proprietary </a:t>
            </a:r>
            <a:r>
              <a:rPr lang="en-US" altLang="en-US" sz="1200" dirty="0" err="1">
                <a:latin typeface="Arial" charset="0"/>
                <a:ea typeface="ＭＳ Ｐゴシック" charset="-128"/>
                <a:sym typeface="Arial" charset="0"/>
              </a:rPr>
              <a:t>boronizing</a:t>
            </a:r>
            <a:r>
              <a:rPr lang="en-US" altLang="en-US" sz="1200" dirty="0">
                <a:latin typeface="Arial" charset="0"/>
                <a:ea typeface="ＭＳ Ｐゴシック" charset="-128"/>
                <a:sym typeface="Arial" charset="0"/>
              </a:rPr>
              <a:t> process allows us to get a very deep </a:t>
            </a:r>
            <a:r>
              <a:rPr lang="en-US" altLang="en-US" sz="1200" dirty="0" err="1">
                <a:latin typeface="Arial" charset="0"/>
                <a:ea typeface="ＭＳ Ｐゴシック" charset="-128"/>
                <a:sym typeface="Arial" charset="0"/>
              </a:rPr>
              <a:t>borided</a:t>
            </a:r>
            <a:r>
              <a:rPr lang="en-US" altLang="en-US" sz="1200" dirty="0">
                <a:latin typeface="Arial" charset="0"/>
                <a:ea typeface="ＭＳ Ｐゴシック" charset="-128"/>
                <a:sym typeface="Arial" charset="0"/>
              </a:rPr>
              <a:t> layer (5 times deeper than </a:t>
            </a:r>
            <a:r>
              <a:rPr lang="en-US" altLang="en-US" sz="1200" dirty="0" smtClean="0">
                <a:latin typeface="Arial" charset="0"/>
                <a:ea typeface="ＭＳ Ｐゴシック" charset="-128"/>
                <a:sym typeface="Arial" charset="0"/>
              </a:rPr>
              <a:t>traditional</a:t>
            </a:r>
            <a:r>
              <a:rPr lang="en-US" altLang="en-US" sz="1200" baseline="0" dirty="0" smtClean="0">
                <a:latin typeface="Arial" charset="0"/>
                <a:ea typeface="ＭＳ Ｐゴシック" charset="-128"/>
                <a:sym typeface="Arial" charset="0"/>
              </a:rPr>
              <a:t> </a:t>
            </a:r>
            <a:r>
              <a:rPr lang="en-US" altLang="en-US" sz="1200" baseline="0" dirty="0" err="1" smtClean="0">
                <a:latin typeface="Arial" charset="0"/>
                <a:ea typeface="ＭＳ Ｐゴシック" charset="-128"/>
                <a:sym typeface="Arial" charset="0"/>
              </a:rPr>
              <a:t>boronizing</a:t>
            </a:r>
            <a:r>
              <a:rPr lang="en-US" altLang="en-US" sz="1200" dirty="0" smtClean="0">
                <a:latin typeface="Arial" charset="0"/>
                <a:ea typeface="ＭＳ Ｐゴシック" charset="-128"/>
                <a:sym typeface="Arial" charset="0"/>
              </a:rPr>
              <a:t>).  </a:t>
            </a:r>
            <a:r>
              <a:rPr lang="en-US" altLang="en-US" sz="1200" dirty="0">
                <a:latin typeface="Arial" charset="0"/>
                <a:ea typeface="ＭＳ Ｐゴシック" charset="-128"/>
                <a:sym typeface="Arial" charset="0"/>
              </a:rPr>
              <a:t>This is important because it improves the life expectancy of the </a:t>
            </a:r>
            <a:r>
              <a:rPr lang="en-US" altLang="en-US" sz="1200" dirty="0" smtClean="0">
                <a:latin typeface="Arial" charset="0"/>
                <a:ea typeface="ＭＳ Ｐゴシック" charset="-128"/>
                <a:sym typeface="Arial" charset="0"/>
              </a:rPr>
              <a:t>valve.  Typical coatings are 0.005”to 0.01”</a:t>
            </a:r>
            <a:endParaRPr lang="en-US" altLang="en-US" sz="1200" dirty="0">
              <a:latin typeface="Arial" charset="0"/>
              <a:ea typeface="ＭＳ Ｐゴシック" charset="-128"/>
              <a:sym typeface="Arial" charset="0"/>
            </a:endParaRP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a:solidFill>
                  <a:schemeClr val="bg1"/>
                </a:solidFill>
                <a:latin typeface="Arial" charset="0"/>
                <a:ea typeface="ＭＳ Ｐゴシック" charset="-128"/>
                <a:sym typeface="Arial" charset="0"/>
              </a:rPr>
              <a:t>No size limit: </a:t>
            </a:r>
          </a:p>
          <a:p>
            <a:pPr defTabSz="584200" eaLnBrk="1"/>
            <a:r>
              <a:rPr lang="en-US" altLang="en-US" sz="1200" dirty="0" smtClean="0">
                <a:latin typeface="Arial" charset="0"/>
                <a:ea typeface="ＭＳ Ｐゴシック" charset="-128"/>
                <a:sym typeface="Arial" charset="0"/>
              </a:rPr>
              <a:t>Unlike</a:t>
            </a:r>
            <a:r>
              <a:rPr lang="en-US" altLang="en-US" sz="1200" baseline="0" dirty="0" smtClean="0">
                <a:latin typeface="Arial" charset="0"/>
                <a:ea typeface="ＭＳ Ｐゴシック" charset="-128"/>
                <a:sym typeface="Arial" charset="0"/>
              </a:rPr>
              <a:t> the competition</a:t>
            </a:r>
            <a:r>
              <a:rPr lang="en-US" altLang="en-US" sz="1200" dirty="0" smtClean="0">
                <a:latin typeface="Arial" charset="0"/>
                <a:ea typeface="ＭＳ Ｐゴシック" charset="-128"/>
                <a:sym typeface="Arial" charset="0"/>
              </a:rPr>
              <a:t>, </a:t>
            </a:r>
            <a:r>
              <a:rPr lang="en-US" altLang="en-US" sz="1200" dirty="0" err="1">
                <a:latin typeface="Arial" charset="0"/>
                <a:ea typeface="ＭＳ Ｐゴシック" charset="-128"/>
                <a:sym typeface="Arial" charset="0"/>
              </a:rPr>
              <a:t>Gosco</a:t>
            </a:r>
            <a:r>
              <a:rPr lang="en-US" altLang="en-US" sz="1200" dirty="0">
                <a:latin typeface="Arial" charset="0"/>
                <a:ea typeface="ＭＳ Ｐゴシック" charset="-128"/>
                <a:sym typeface="Arial" charset="0"/>
              </a:rPr>
              <a:t> is able to </a:t>
            </a:r>
            <a:r>
              <a:rPr lang="en-US" altLang="en-US" sz="1200" dirty="0" smtClean="0">
                <a:latin typeface="Arial" charset="0"/>
                <a:ea typeface="ＭＳ Ｐゴシック" charset="-128"/>
                <a:sym typeface="Arial" charset="0"/>
              </a:rPr>
              <a:t>use </a:t>
            </a:r>
            <a:r>
              <a:rPr lang="en-US" altLang="en-US" sz="1200" dirty="0" err="1" smtClean="0">
                <a:latin typeface="Arial" charset="0"/>
                <a:ea typeface="ＭＳ Ｐゴシック" charset="-128"/>
                <a:sym typeface="Arial" charset="0"/>
              </a:rPr>
              <a:t>boronizing</a:t>
            </a:r>
            <a:r>
              <a:rPr lang="en-US" altLang="en-US" sz="1200" baseline="0" dirty="0" smtClean="0">
                <a:latin typeface="Arial" charset="0"/>
                <a:ea typeface="ＭＳ Ｐゴシック" charset="-128"/>
                <a:sym typeface="Arial" charset="0"/>
              </a:rPr>
              <a:t> on our complete line of valves</a:t>
            </a:r>
            <a:r>
              <a:rPr lang="en-US" altLang="en-US" sz="1200" dirty="0" smtClean="0">
                <a:latin typeface="Arial" charset="0"/>
                <a:ea typeface="ＭＳ Ｐゴシック" charset="-128"/>
                <a:sym typeface="Arial" charset="0"/>
              </a:rPr>
              <a:t>.</a:t>
            </a:r>
            <a:endParaRPr lang="en-US" altLang="en-US" sz="1200" dirty="0">
              <a:latin typeface="Arial" charset="0"/>
              <a:ea typeface="ＭＳ Ｐゴシック" charset="-128"/>
              <a:sym typeface="Arial" charset="0"/>
            </a:endParaRPr>
          </a:p>
          <a:p>
            <a:pPr defTabSz="584200" eaLnBrk="1"/>
            <a:endParaRPr lang="en-US" altLang="en-US" sz="1200" dirty="0" smtClean="0">
              <a:solidFill>
                <a:srgbClr val="FF2600"/>
              </a:solidFill>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Considerably Harder than any coating:</a:t>
            </a:r>
          </a:p>
          <a:p>
            <a:pPr defTabSz="584200" eaLnBrk="1"/>
            <a:r>
              <a:rPr lang="en-US" altLang="en-US" sz="1200" baseline="0" dirty="0" smtClean="0">
                <a:latin typeface="Arial" charset="0"/>
                <a:ea typeface="ＭＳ Ｐゴシック" charset="-128"/>
                <a:sym typeface="Arial" charset="0"/>
              </a:rPr>
              <a:t>The </a:t>
            </a:r>
            <a:r>
              <a:rPr lang="en-US" altLang="en-US" sz="1200" baseline="0" dirty="0" err="1" smtClean="0">
                <a:latin typeface="Arial" charset="0"/>
                <a:ea typeface="ＭＳ Ｐゴシック" charset="-128"/>
                <a:sym typeface="Arial" charset="0"/>
              </a:rPr>
              <a:t>Gosco</a:t>
            </a:r>
            <a:r>
              <a:rPr lang="en-US" altLang="en-US" sz="1200" baseline="0" dirty="0" smtClean="0">
                <a:latin typeface="Arial" charset="0"/>
                <a:ea typeface="ＭＳ Ｐゴシック" charset="-128"/>
                <a:sym typeface="Arial" charset="0"/>
              </a:rPr>
              <a:t> </a:t>
            </a:r>
            <a:r>
              <a:rPr lang="en-US" altLang="en-US" sz="1200" baseline="0" dirty="0" err="1" smtClean="0">
                <a:latin typeface="Arial" charset="0"/>
                <a:ea typeface="ＭＳ Ｐゴシック" charset="-128"/>
                <a:sym typeface="Arial" charset="0"/>
              </a:rPr>
              <a:t>boronizing</a:t>
            </a:r>
            <a:r>
              <a:rPr lang="en-US" altLang="en-US" sz="1200" baseline="0" dirty="0" smtClean="0">
                <a:latin typeface="Arial" charset="0"/>
                <a:ea typeface="ＭＳ Ｐゴシック" charset="-128"/>
                <a:sym typeface="Arial" charset="0"/>
              </a:rPr>
              <a:t> is considerably harder than any coating.  The hardest coating is tungsten carbide with a </a:t>
            </a:r>
            <a:r>
              <a:rPr lang="en-US" altLang="en-US" sz="1200" baseline="0" dirty="0" err="1" smtClean="0">
                <a:latin typeface="Arial" charset="0"/>
                <a:ea typeface="ＭＳ Ｐゴシック" charset="-128"/>
                <a:sym typeface="Arial" charset="0"/>
              </a:rPr>
              <a:t>Rc</a:t>
            </a:r>
            <a:r>
              <a:rPr lang="en-US" altLang="en-US" sz="1200" baseline="0" dirty="0" smtClean="0">
                <a:latin typeface="Arial" charset="0"/>
                <a:ea typeface="ＭＳ Ｐゴシック" charset="-128"/>
                <a:sym typeface="Arial" charset="0"/>
              </a:rPr>
              <a:t> of 70-75.  Our surface layer is so hard it can’t be measured on the </a:t>
            </a:r>
            <a:r>
              <a:rPr lang="en-US" altLang="en-US" sz="1200" baseline="0" dirty="0" err="1" smtClean="0">
                <a:latin typeface="Arial" charset="0"/>
                <a:ea typeface="ＭＳ Ｐゴシック" charset="-128"/>
                <a:sym typeface="Arial" charset="0"/>
              </a:rPr>
              <a:t>Rc</a:t>
            </a:r>
            <a:r>
              <a:rPr lang="en-US" altLang="en-US" sz="1200" baseline="0" dirty="0" smtClean="0">
                <a:latin typeface="Arial" charset="0"/>
                <a:ea typeface="ＭＳ Ｐゴシック" charset="-128"/>
                <a:sym typeface="Arial" charset="0"/>
              </a:rPr>
              <a:t> scale and we need to use the Vickers or </a:t>
            </a:r>
            <a:r>
              <a:rPr lang="en-US" altLang="en-US" sz="1200" baseline="0" dirty="0" err="1" smtClean="0">
                <a:latin typeface="Arial" charset="0"/>
                <a:ea typeface="ＭＳ Ｐゴシック" charset="-128"/>
                <a:sym typeface="Arial" charset="0"/>
              </a:rPr>
              <a:t>Knoop</a:t>
            </a:r>
            <a:r>
              <a:rPr lang="en-US" altLang="en-US" sz="1200" baseline="0" dirty="0" smtClean="0">
                <a:latin typeface="Arial" charset="0"/>
                <a:ea typeface="ＭＳ Ｐゴシック" charset="-128"/>
                <a:sym typeface="Arial" charset="0"/>
              </a:rPr>
              <a:t> scale.  We typically see </a:t>
            </a:r>
            <a:r>
              <a:rPr lang="en-US" altLang="en-US" sz="1200" baseline="0" dirty="0" err="1" smtClean="0">
                <a:latin typeface="Arial" charset="0"/>
                <a:ea typeface="ＭＳ Ｐゴシック" charset="-128"/>
                <a:sym typeface="Arial" charset="0"/>
              </a:rPr>
              <a:t>hardnesses</a:t>
            </a:r>
            <a:r>
              <a:rPr lang="en-US" altLang="en-US" sz="1200" baseline="0" dirty="0" smtClean="0">
                <a:latin typeface="Arial" charset="0"/>
                <a:ea typeface="ＭＳ Ｐゴシック" charset="-128"/>
                <a:sym typeface="Arial" charset="0"/>
              </a:rPr>
              <a:t> in the range of 2400HV to 2700HV.  </a:t>
            </a:r>
            <a:endParaRPr lang="en-US" altLang="en-US" sz="1200" dirty="0" smtClean="0">
              <a:latin typeface="Arial" charset="0"/>
              <a:ea typeface="ＭＳ Ｐゴシック" charset="-128"/>
              <a:sym typeface="Arial" charset="0"/>
            </a:endParaRP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a:solidFill>
                  <a:srgbClr val="FF2600"/>
                </a:solidFill>
                <a:latin typeface="Arial" charset="0"/>
                <a:ea typeface="ＭＳ Ｐゴシック" charset="-128"/>
                <a:sym typeface="Arial" charset="0"/>
              </a:rPr>
              <a:t>All the advantages, no disadvantages:</a:t>
            </a:r>
            <a:endParaRPr lang="en-US" altLang="en-US" sz="1200" b="1" i="0" baseline="0" dirty="0">
              <a:latin typeface="Arial" charset="0"/>
              <a:ea typeface="ＭＳ Ｐゴシック" charset="-128"/>
              <a:sym typeface="Arial" charset="0"/>
            </a:endParaRPr>
          </a:p>
          <a:p>
            <a:pPr defTabSz="584200" eaLnBrk="1"/>
            <a:r>
              <a:rPr lang="en-US" altLang="en-US" sz="1200" dirty="0" err="1">
                <a:latin typeface="Arial" charset="0"/>
                <a:ea typeface="ＭＳ Ｐゴシック" charset="-128"/>
                <a:sym typeface="Arial" charset="0"/>
              </a:rPr>
              <a:t>Gosco</a:t>
            </a:r>
            <a:r>
              <a:rPr lang="en-US" altLang="en-US" sz="1200" dirty="0">
                <a:latin typeface="Arial" charset="0"/>
                <a:ea typeface="ＭＳ Ｐゴシック" charset="-128"/>
                <a:sym typeface="Arial" charset="0"/>
              </a:rPr>
              <a:t> offers the best of both </a:t>
            </a:r>
            <a:r>
              <a:rPr lang="en-US" altLang="en-US" sz="1200" dirty="0" smtClean="0">
                <a:latin typeface="Arial" charset="0"/>
                <a:ea typeface="ＭＳ Ｐゴシック" charset="-128"/>
                <a:sym typeface="Arial" charset="0"/>
              </a:rPr>
              <a:t>worlds –</a:t>
            </a:r>
            <a:r>
              <a:rPr lang="en-US" altLang="en-US" sz="1200" baseline="0" dirty="0" smtClean="0">
                <a:latin typeface="Arial" charset="0"/>
                <a:ea typeface="ＭＳ Ｐゴシック" charset="-128"/>
                <a:sym typeface="Arial" charset="0"/>
              </a:rPr>
              <a:t> all of the advantages of </a:t>
            </a:r>
            <a:r>
              <a:rPr lang="en-US" altLang="en-US" sz="1200" baseline="0" dirty="0" err="1" smtClean="0">
                <a:latin typeface="Arial" charset="0"/>
                <a:ea typeface="ＭＳ Ｐゴシック" charset="-128"/>
                <a:sym typeface="Arial" charset="0"/>
              </a:rPr>
              <a:t>boronizing</a:t>
            </a:r>
            <a:r>
              <a:rPr lang="en-US" altLang="en-US" sz="1200" baseline="0" dirty="0" smtClean="0">
                <a:latin typeface="Arial" charset="0"/>
                <a:ea typeface="ＭＳ Ｐゴシック" charset="-128"/>
                <a:sym typeface="Arial" charset="0"/>
              </a:rPr>
              <a:t> over HVOF, we get a very deep case layer, and have no size limit</a:t>
            </a:r>
            <a:endParaRPr lang="en-US" altLang="en-US" sz="1200" dirty="0">
              <a:solidFill>
                <a:srgbClr val="FF2600"/>
              </a:solidFill>
              <a:latin typeface="Arial" charset="0"/>
              <a:ea typeface="ＭＳ Ｐゴシック" charset="-128"/>
              <a:sym typeface="Arial" charset="0"/>
            </a:endParaRPr>
          </a:p>
        </p:txBody>
      </p:sp>
    </p:spTree>
    <p:extLst>
      <p:ext uri="{BB962C8B-B14F-4D97-AF65-F5344CB8AC3E}">
        <p14:creationId xmlns:p14="http://schemas.microsoft.com/office/powerpoint/2010/main" val="1369782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Shape 957"/>
          <p:cNvSpPr>
            <a:spLocks noGrp="1" noRot="1" noChangeAspect="1"/>
          </p:cNvSpPr>
          <p:nvPr>
            <p:ph type="sldImg"/>
          </p:nvPr>
        </p:nvSpPr>
        <p:spPr>
          <a:prstGeom prst="rect">
            <a:avLst/>
          </a:prstGeom>
        </p:spPr>
        <p:txBody>
          <a:bodyPr/>
          <a:lstStyle/>
          <a:p>
            <a:endParaRPr/>
          </a:p>
        </p:txBody>
      </p:sp>
      <p:sp>
        <p:nvSpPr>
          <p:cNvPr id="958" name="Shape 958"/>
          <p:cNvSpPr>
            <a:spLocks noGrp="1"/>
          </p:cNvSpPr>
          <p:nvPr>
            <p:ph type="body" sz="quarter" idx="1"/>
          </p:nvPr>
        </p:nvSpPr>
        <p:spPr>
          <a:prstGeom prst="rect">
            <a:avLst/>
          </a:prstGeom>
        </p:spPr>
        <p:txBody>
          <a:bodyPr/>
          <a:lstStyle/>
          <a:p>
            <a:pPr marR="457200">
              <a:defRPr sz="2000">
                <a:solidFill>
                  <a:srgbClr val="FF2600"/>
                </a:solidFill>
              </a:defRPr>
            </a:pPr>
            <a:r>
              <a:rPr sz="1200" dirty="0">
                <a:latin typeface="Arial"/>
                <a:ea typeface="Arial"/>
                <a:cs typeface="Arial"/>
                <a:sym typeface="Arial"/>
              </a:rPr>
              <a:t>Alumina/Zirconia based Ceramic: </a:t>
            </a:r>
          </a:p>
          <a:p>
            <a:pPr marR="457200">
              <a:defRPr sz="2000">
                <a:solidFill>
                  <a:srgbClr val="FF2600"/>
                </a:solidFill>
              </a:defRPr>
            </a:pPr>
            <a:r>
              <a:rPr sz="1200" dirty="0">
                <a:solidFill>
                  <a:srgbClr val="000000"/>
                </a:solidFill>
                <a:latin typeface="Arial"/>
                <a:ea typeface="Arial"/>
                <a:cs typeface="Arial"/>
                <a:sym typeface="Arial"/>
              </a:rPr>
              <a:t>There are many different grades of ceramic available.  The one we have picked as our standard is an alumina/Zirconia based ceramic that is extremely abrasive resistant</a:t>
            </a:r>
          </a:p>
          <a:p>
            <a:pPr marR="457200">
              <a:defRPr sz="2000">
                <a:solidFill>
                  <a:srgbClr val="FF2600"/>
                </a:solidFill>
              </a:defRPr>
            </a:pPr>
            <a:endParaRPr sz="1200" dirty="0">
              <a:solidFill>
                <a:srgbClr val="000000"/>
              </a:solidFill>
              <a:latin typeface="Arial"/>
              <a:ea typeface="Arial"/>
              <a:cs typeface="Arial"/>
              <a:sym typeface="Arial"/>
            </a:endParaRPr>
          </a:p>
          <a:p>
            <a:pPr marR="457200">
              <a:defRPr sz="2000">
                <a:solidFill>
                  <a:srgbClr val="FF2600"/>
                </a:solidFill>
              </a:defRPr>
            </a:pPr>
            <a:r>
              <a:rPr sz="1200" dirty="0">
                <a:latin typeface="Arial"/>
                <a:ea typeface="Arial"/>
                <a:cs typeface="Arial"/>
                <a:sym typeface="Arial"/>
              </a:rPr>
              <a:t>Extreme abrasion resistance: </a:t>
            </a:r>
          </a:p>
          <a:p>
            <a:pPr marR="457200">
              <a:defRPr sz="2000">
                <a:solidFill>
                  <a:srgbClr val="FF2600"/>
                </a:solidFill>
              </a:defRPr>
            </a:pPr>
            <a:r>
              <a:rPr sz="1200" dirty="0">
                <a:solidFill>
                  <a:srgbClr val="000000"/>
                </a:solidFill>
                <a:latin typeface="Arial"/>
                <a:ea typeface="Arial"/>
                <a:cs typeface="Arial"/>
                <a:sym typeface="Arial"/>
              </a:rPr>
              <a:t>Ceramics in general are very good on abrasive applications.  This grade of ceramic was developed specifically for abrasive applications.</a:t>
            </a:r>
          </a:p>
          <a:p>
            <a:pPr marR="457200">
              <a:defRPr sz="2000">
                <a:solidFill>
                  <a:srgbClr val="FF2600"/>
                </a:solidFill>
              </a:defRPr>
            </a:pPr>
            <a:endParaRPr sz="1200" dirty="0">
              <a:solidFill>
                <a:srgbClr val="000000"/>
              </a:solidFill>
              <a:latin typeface="Arial"/>
              <a:ea typeface="Arial"/>
              <a:cs typeface="Arial"/>
              <a:sym typeface="Arial"/>
            </a:endParaRPr>
          </a:p>
          <a:p>
            <a:pPr marR="457200">
              <a:defRPr sz="2000">
                <a:solidFill>
                  <a:srgbClr val="FF2600"/>
                </a:solidFill>
              </a:defRPr>
            </a:pPr>
            <a:r>
              <a:rPr sz="1200" dirty="0">
                <a:latin typeface="Arial"/>
                <a:ea typeface="Arial"/>
                <a:cs typeface="Arial"/>
                <a:sym typeface="Arial"/>
              </a:rPr>
              <a:t>Corrosion resistance: </a:t>
            </a:r>
          </a:p>
          <a:p>
            <a:pPr marR="457200">
              <a:defRPr sz="2000">
                <a:solidFill>
                  <a:srgbClr val="FF2600"/>
                </a:solidFill>
              </a:defRPr>
            </a:pPr>
            <a:r>
              <a:rPr sz="1200" dirty="0">
                <a:solidFill>
                  <a:srgbClr val="000000"/>
                </a:solidFill>
                <a:latin typeface="Arial"/>
                <a:ea typeface="Arial"/>
                <a:cs typeface="Arial"/>
                <a:sym typeface="Arial"/>
              </a:rPr>
              <a:t>Ceramics are also extremely corrosion resistant.   In many cases, they work better than Hastelloy, Monel and titanium etc</a:t>
            </a:r>
          </a:p>
          <a:p>
            <a:pPr marR="457200">
              <a:defRPr sz="2000">
                <a:solidFill>
                  <a:srgbClr val="FF2600"/>
                </a:solidFill>
              </a:defRPr>
            </a:pPr>
            <a:endParaRPr sz="1200" dirty="0">
              <a:solidFill>
                <a:srgbClr val="000000"/>
              </a:solidFill>
              <a:latin typeface="Arial"/>
              <a:ea typeface="Arial"/>
              <a:cs typeface="Arial"/>
              <a:sym typeface="Arial"/>
            </a:endParaRPr>
          </a:p>
          <a:p>
            <a:pPr marR="457200">
              <a:defRPr sz="2000">
                <a:solidFill>
                  <a:srgbClr val="FF2600"/>
                </a:solidFill>
              </a:defRPr>
            </a:pPr>
            <a:r>
              <a:rPr sz="1200" dirty="0">
                <a:latin typeface="Arial"/>
                <a:ea typeface="Arial"/>
                <a:cs typeface="Arial"/>
                <a:sym typeface="Arial"/>
              </a:rPr>
              <a:t>Dimensional stability at high temperatures: </a:t>
            </a:r>
          </a:p>
          <a:p>
            <a:pPr marR="457200">
              <a:defRPr sz="2000">
                <a:solidFill>
                  <a:srgbClr val="FF2600"/>
                </a:solidFill>
              </a:defRPr>
            </a:pPr>
            <a:r>
              <a:rPr sz="1200" dirty="0">
                <a:solidFill>
                  <a:srgbClr val="000000"/>
                </a:solidFill>
                <a:latin typeface="Arial"/>
                <a:ea typeface="Arial"/>
                <a:cs typeface="Arial"/>
                <a:sym typeface="Arial"/>
              </a:rPr>
              <a:t>The coefficient of expansion of ceramics is very low, so they do not expand very much with heat.  This is important because </a:t>
            </a:r>
            <a:r>
              <a:rPr sz="1200" dirty="0" smtClean="0">
                <a:solidFill>
                  <a:srgbClr val="000000"/>
                </a:solidFill>
                <a:latin typeface="Arial"/>
                <a:ea typeface="Arial"/>
                <a:cs typeface="Arial"/>
                <a:sym typeface="Arial"/>
              </a:rPr>
              <a:t>the </a:t>
            </a:r>
            <a:r>
              <a:rPr sz="1200" dirty="0">
                <a:solidFill>
                  <a:srgbClr val="000000"/>
                </a:solidFill>
                <a:latin typeface="Arial"/>
                <a:ea typeface="Arial"/>
                <a:cs typeface="Arial"/>
                <a:sym typeface="Arial"/>
              </a:rPr>
              <a:t>ball will not distort when heated and cooled</a:t>
            </a:r>
          </a:p>
          <a:p>
            <a:pPr marR="457200">
              <a:defRPr sz="2000">
                <a:solidFill>
                  <a:srgbClr val="FF2600"/>
                </a:solidFill>
              </a:defRPr>
            </a:pPr>
            <a:endParaRPr sz="1200" dirty="0">
              <a:solidFill>
                <a:srgbClr val="000000"/>
              </a:solidFill>
              <a:latin typeface="Arial"/>
              <a:ea typeface="Arial"/>
              <a:cs typeface="Arial"/>
              <a:sym typeface="Arial"/>
            </a:endParaRPr>
          </a:p>
          <a:p>
            <a:pPr marR="457200">
              <a:defRPr sz="2000">
                <a:solidFill>
                  <a:srgbClr val="FF2600"/>
                </a:solidFill>
              </a:defRPr>
            </a:pPr>
            <a:r>
              <a:rPr sz="1200" dirty="0">
                <a:latin typeface="Arial"/>
                <a:ea typeface="Arial"/>
                <a:cs typeface="Arial"/>
                <a:sym typeface="Arial"/>
              </a:rPr>
              <a:t>Expensive:  </a:t>
            </a:r>
          </a:p>
          <a:p>
            <a:pPr marR="457200">
              <a:defRPr sz="2000">
                <a:solidFill>
                  <a:srgbClr val="FF2600"/>
                </a:solidFill>
              </a:defRPr>
            </a:pPr>
            <a:r>
              <a:rPr sz="1200" dirty="0">
                <a:solidFill>
                  <a:srgbClr val="000000"/>
                </a:solidFill>
                <a:latin typeface="Arial"/>
                <a:ea typeface="Arial"/>
                <a:cs typeface="Arial"/>
                <a:sym typeface="Arial"/>
              </a:rPr>
              <a:t>As with everything, there is a cost/benefit trade-off.  With high abrasion resistance comes cost!</a:t>
            </a:r>
          </a:p>
          <a:p>
            <a:pPr marR="457200">
              <a:defRPr sz="2000">
                <a:solidFill>
                  <a:srgbClr val="FF2600"/>
                </a:solidFill>
              </a:defRPr>
            </a:pPr>
            <a:endParaRPr sz="1200" dirty="0">
              <a:solidFill>
                <a:srgbClr val="000000"/>
              </a:solidFill>
              <a:latin typeface="Arial"/>
              <a:ea typeface="Arial"/>
              <a:cs typeface="Arial"/>
              <a:sym typeface="Arial"/>
            </a:endParaRPr>
          </a:p>
          <a:p>
            <a:pPr marR="457200">
              <a:defRPr sz="2000">
                <a:solidFill>
                  <a:srgbClr val="FF2600"/>
                </a:solidFill>
              </a:defRPr>
            </a:pPr>
            <a:r>
              <a:rPr lang="en-US" sz="1200" dirty="0" smtClean="0">
                <a:latin typeface="Arial"/>
                <a:ea typeface="Arial"/>
                <a:cs typeface="Arial"/>
                <a:sym typeface="Arial"/>
              </a:rPr>
              <a:t>1</a:t>
            </a:r>
            <a:r>
              <a:rPr sz="1200" dirty="0" smtClean="0">
                <a:latin typeface="Arial"/>
                <a:ea typeface="Arial"/>
                <a:cs typeface="Arial"/>
                <a:sym typeface="Arial"/>
              </a:rPr>
              <a:t>50ºF </a:t>
            </a:r>
            <a:r>
              <a:rPr sz="1200" dirty="0">
                <a:latin typeface="Arial"/>
                <a:ea typeface="Arial"/>
                <a:cs typeface="Arial"/>
                <a:sym typeface="Arial"/>
              </a:rPr>
              <a:t>temperature shock max:</a:t>
            </a:r>
          </a:p>
          <a:p>
            <a:pPr marR="457200">
              <a:defRPr sz="2000">
                <a:solidFill>
                  <a:srgbClr val="FF2600"/>
                </a:solidFill>
              </a:defRPr>
            </a:pPr>
            <a:r>
              <a:rPr sz="1200" dirty="0">
                <a:solidFill>
                  <a:srgbClr val="000000"/>
                </a:solidFill>
                <a:latin typeface="Arial"/>
                <a:ea typeface="Arial"/>
                <a:cs typeface="Arial"/>
                <a:sym typeface="Arial"/>
              </a:rPr>
              <a:t>Although there are grades of ceramic that can tolerate a </a:t>
            </a:r>
            <a:r>
              <a:rPr lang="en-US" sz="1200" dirty="0" smtClean="0">
                <a:solidFill>
                  <a:srgbClr val="000000"/>
                </a:solidFill>
                <a:latin typeface="Arial"/>
                <a:ea typeface="Arial"/>
                <a:cs typeface="Arial"/>
                <a:sym typeface="Arial"/>
              </a:rPr>
              <a:t>2</a:t>
            </a:r>
            <a:r>
              <a:rPr sz="1200" dirty="0" smtClean="0">
                <a:solidFill>
                  <a:srgbClr val="000000"/>
                </a:solidFill>
                <a:latin typeface="Arial"/>
                <a:ea typeface="Arial"/>
                <a:cs typeface="Arial"/>
                <a:sym typeface="Arial"/>
              </a:rPr>
              <a:t>00ºF</a:t>
            </a:r>
            <a:r>
              <a:rPr sz="1200" dirty="0">
                <a:solidFill>
                  <a:srgbClr val="000000"/>
                </a:solidFill>
                <a:latin typeface="Arial"/>
                <a:ea typeface="Arial"/>
                <a:cs typeface="Arial"/>
                <a:sym typeface="Arial"/>
              </a:rPr>
              <a:t>, this particular grade is designed for abrasion resistance and will only tolerate </a:t>
            </a:r>
            <a:r>
              <a:rPr lang="en-US" sz="1200" dirty="0" smtClean="0">
                <a:solidFill>
                  <a:srgbClr val="000000"/>
                </a:solidFill>
                <a:latin typeface="Arial"/>
                <a:ea typeface="Arial"/>
                <a:cs typeface="Arial"/>
                <a:sym typeface="Arial"/>
              </a:rPr>
              <a:t>1</a:t>
            </a:r>
            <a:r>
              <a:rPr sz="1200" dirty="0" smtClean="0">
                <a:solidFill>
                  <a:srgbClr val="000000"/>
                </a:solidFill>
                <a:latin typeface="Arial"/>
                <a:ea typeface="Arial"/>
                <a:cs typeface="Arial"/>
                <a:sym typeface="Arial"/>
              </a:rPr>
              <a:t>50ºF </a:t>
            </a:r>
            <a:r>
              <a:rPr sz="1200" dirty="0">
                <a:solidFill>
                  <a:srgbClr val="000000"/>
                </a:solidFill>
                <a:latin typeface="Arial"/>
                <a:ea typeface="Arial"/>
                <a:cs typeface="Arial"/>
                <a:sym typeface="Arial"/>
              </a:rPr>
              <a:t>temperature shocks.  We can provide other ceramics for temperature shocks.</a:t>
            </a:r>
          </a:p>
          <a:p>
            <a:pPr marR="457200">
              <a:defRPr sz="2000">
                <a:solidFill>
                  <a:srgbClr val="FF2600"/>
                </a:solidFill>
              </a:defRPr>
            </a:pPr>
            <a:endParaRPr sz="1200" dirty="0">
              <a:solidFill>
                <a:srgbClr val="000000"/>
              </a:solidFill>
              <a:latin typeface="Arial"/>
              <a:ea typeface="Arial"/>
              <a:cs typeface="Arial"/>
              <a:sym typeface="Arial"/>
            </a:endParaRPr>
          </a:p>
          <a:p>
            <a:pPr marR="457200">
              <a:defRPr sz="2000">
                <a:solidFill>
                  <a:srgbClr val="FF2600"/>
                </a:solidFill>
              </a:defRPr>
            </a:pPr>
            <a:r>
              <a:rPr sz="1200" dirty="0">
                <a:latin typeface="Arial"/>
                <a:ea typeface="Arial"/>
                <a:cs typeface="Arial"/>
                <a:sym typeface="Arial"/>
              </a:rPr>
              <a:t>Low tensile/shear strength: </a:t>
            </a:r>
          </a:p>
          <a:p>
            <a:pPr marR="457200">
              <a:defRPr sz="2000">
                <a:solidFill>
                  <a:srgbClr val="FF2600"/>
                </a:solidFill>
              </a:defRPr>
            </a:pPr>
            <a:r>
              <a:rPr sz="1200" dirty="0">
                <a:solidFill>
                  <a:srgbClr val="000000"/>
                </a:solidFill>
                <a:latin typeface="Arial"/>
                <a:ea typeface="Arial"/>
                <a:cs typeface="Arial"/>
                <a:sym typeface="Arial"/>
              </a:rPr>
              <a:t>Whilst ceramics have very high compressive strength, they do not work well under shear.  Therefore, they are not suited to compnents like stems.</a:t>
            </a:r>
          </a:p>
        </p:txBody>
      </p:sp>
    </p:spTree>
    <p:extLst>
      <p:ext uri="{BB962C8B-B14F-4D97-AF65-F5344CB8AC3E}">
        <p14:creationId xmlns:p14="http://schemas.microsoft.com/office/powerpoint/2010/main" val="20856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noTextEdit="1"/>
          </p:cNvSpPr>
          <p:nvPr>
            <p:ph type="sldImg"/>
          </p:nvPr>
        </p:nvSpPr>
        <p:spPr/>
      </p:sp>
      <p:sp>
        <p:nvSpPr>
          <p:cNvPr id="23554"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baseline="0" dirty="0" smtClean="0">
                <a:solidFill>
                  <a:schemeClr val="bg1"/>
                </a:solidFill>
                <a:latin typeface="Arial" charset="0"/>
                <a:ea typeface="ＭＳ Ｐゴシック" charset="-128"/>
                <a:sym typeface="Arial" charset="0"/>
              </a:rPr>
              <a:t>Encapsulated Seats</a:t>
            </a:r>
            <a:r>
              <a:rPr lang="en-US" altLang="ja-JP" sz="1200" b="1" i="0" cap="all" baseline="0" dirty="0" smtClean="0">
                <a:solidFill>
                  <a:schemeClr val="bg1"/>
                </a:solidFill>
                <a:latin typeface="Arial" charset="0"/>
                <a:ea typeface="ＭＳ Ｐゴシック" charset="-128"/>
                <a:sym typeface="Arial" charset="0"/>
              </a:rPr>
              <a:t>: </a:t>
            </a:r>
            <a:endParaRPr lang="en-US" altLang="ja-JP" sz="1200" b="1" i="0" cap="all" baseline="0" dirty="0">
              <a:solidFill>
                <a:schemeClr val="bg1"/>
              </a:solidFill>
              <a:latin typeface="Arial" charset="0"/>
              <a:ea typeface="ＭＳ Ｐゴシック" charset="-128"/>
              <a:sym typeface="Arial" charset="0"/>
            </a:endParaRPr>
          </a:p>
          <a:p>
            <a:pPr defTabSz="584200" eaLnBrk="1"/>
            <a:r>
              <a:rPr lang="en-US" altLang="en-US" sz="1200" dirty="0" err="1" smtClean="0">
                <a:latin typeface="Arial" charset="0"/>
                <a:ea typeface="ＭＳ Ｐゴシック" charset="-128"/>
                <a:sym typeface="Arial" charset="0"/>
              </a:rPr>
              <a:t>Gosco</a:t>
            </a:r>
            <a:r>
              <a:rPr lang="en-US" altLang="en-US" sz="1200" dirty="0" smtClean="0">
                <a:latin typeface="Arial" charset="0"/>
                <a:ea typeface="ＭＳ Ｐゴシック" charset="-128"/>
                <a:sym typeface="Arial" charset="0"/>
              </a:rPr>
              <a:t> Valves has developed their own encapsulated seats for abrasive and high pressure</a:t>
            </a:r>
            <a:r>
              <a:rPr lang="en-US" altLang="en-US" sz="1200" baseline="0" dirty="0" smtClean="0">
                <a:latin typeface="Arial" charset="0"/>
                <a:ea typeface="ＭＳ Ｐゴシック" charset="-128"/>
                <a:sym typeface="Arial" charset="0"/>
              </a:rPr>
              <a:t> &amp; temperature applications. </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Wave Spring provides “Live-load” on the seat assembly</a:t>
            </a:r>
            <a:r>
              <a:rPr lang="en-US" altLang="ja-JP" sz="1200" b="1" i="0" baseline="0" dirty="0" smtClean="0">
                <a:solidFill>
                  <a:schemeClr val="bg1"/>
                </a:solidFill>
                <a:latin typeface="Arial" charset="0"/>
                <a:ea typeface="ＭＳ Ｐゴシック" charset="-128"/>
                <a:sym typeface="Arial" charset="0"/>
              </a:rPr>
              <a:t>: </a:t>
            </a:r>
            <a:endParaRPr lang="en-US" altLang="ja-JP" sz="1200" b="1" i="0" baseline="0" dirty="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For low pressure applications, the</a:t>
            </a:r>
            <a:r>
              <a:rPr lang="en-US" altLang="en-US" sz="1200" baseline="0" dirty="0" smtClean="0">
                <a:latin typeface="Arial" charset="0"/>
                <a:ea typeface="ＭＳ Ｐゴシック" charset="-128"/>
                <a:sym typeface="Arial" charset="0"/>
              </a:rPr>
              <a:t> spring gives the initial load on the seats to seal.  Pressure assists the seal.  In cryogenic applications, the wave spring provides pressure relief in the cavity and therefore we can provide a bi-directional cryogenic valve instead of a drilled ball.</a:t>
            </a:r>
            <a:endParaRPr lang="en-US" altLang="en-US" sz="1200" dirty="0" smtClean="0">
              <a:latin typeface="Arial" charset="0"/>
              <a:ea typeface="ＭＳ Ｐゴシック" charset="-128"/>
              <a:sym typeface="Arial" charset="0"/>
            </a:endParaRPr>
          </a:p>
          <a:p>
            <a:pPr defTabSz="584200" eaLnBrk="1"/>
            <a:endParaRPr lang="en-US" altLang="en-US" sz="800" dirty="0" smtClean="0">
              <a:solidFill>
                <a:srgbClr val="FF2600"/>
              </a:solidFill>
              <a:latin typeface="Arial" charset="0"/>
              <a:ea typeface="ＭＳ Ｐゴシック" charset="-128"/>
              <a:sym typeface="Arial" charset="0"/>
            </a:endParaRPr>
          </a:p>
          <a:p>
            <a:pPr defTabSz="584200" eaLnBrk="1"/>
            <a:r>
              <a:rPr lang="en-US" altLang="en-US" sz="800" b="1" i="0" baseline="0" dirty="0" smtClean="0">
                <a:solidFill>
                  <a:schemeClr val="bg1"/>
                </a:solidFill>
                <a:latin typeface="Arial" charset="0"/>
                <a:ea typeface="ＭＳ Ｐゴシック" charset="-128"/>
                <a:sym typeface="Arial" charset="0"/>
              </a:rPr>
              <a:t>Compression Ring for API 607 fire-safe applications: </a:t>
            </a:r>
          </a:p>
          <a:p>
            <a:pPr defTabSz="584200" eaLnBrk="1"/>
            <a:r>
              <a:rPr lang="en-US" sz="1200" b="0" i="0" kern="1200" dirty="0" smtClean="0">
                <a:solidFill>
                  <a:srgbClr val="000000"/>
                </a:solidFill>
                <a:effectLst/>
                <a:latin typeface="Lucida Grande" charset="0"/>
                <a:ea typeface="MS PGothic" panose="020B0600070205080204" pitchFamily="34" charset="-128"/>
                <a:cs typeface="Lucida Grande" charset="0"/>
                <a:sym typeface="Lucida Grande" charset="0"/>
              </a:rPr>
              <a:t>The</a:t>
            </a:r>
            <a:r>
              <a:rPr lang="en-US" sz="1200" b="0" i="0" kern="1200" baseline="0" dirty="0" smtClean="0">
                <a:solidFill>
                  <a:srgbClr val="000000"/>
                </a:solidFill>
                <a:effectLst/>
                <a:latin typeface="Lucida Grande" charset="0"/>
                <a:ea typeface="MS PGothic" panose="020B0600070205080204" pitchFamily="34" charset="-128"/>
                <a:cs typeface="Lucida Grande" charset="0"/>
                <a:sym typeface="Lucida Grande" charset="0"/>
              </a:rPr>
              <a:t> Compression Ring is designed</a:t>
            </a:r>
            <a:r>
              <a:rPr lang="en-US" sz="1200" b="0" i="0" kern="1200" dirty="0" smtClean="0">
                <a:solidFill>
                  <a:srgbClr val="000000"/>
                </a:solidFill>
                <a:effectLst/>
                <a:latin typeface="Lucida Grande" charset="0"/>
                <a:ea typeface="MS PGothic" panose="020B0600070205080204" pitchFamily="34" charset="-128"/>
                <a:cs typeface="Lucida Grande" charset="0"/>
                <a:sym typeface="Lucida Grande" charset="0"/>
              </a:rPr>
              <a:t> to melt away in a fire and allow the spring pressure to be relieved. This way the seats can float and make metal-to-metal contact with the flanges, creating a seal for API607 purposes.</a:t>
            </a:r>
          </a:p>
          <a:p>
            <a:pPr defTabSz="584200" eaLnBrk="1"/>
            <a:endParaRPr lang="en-US" altLang="en-US" sz="1200" dirty="0" smtClean="0">
              <a:solidFill>
                <a:srgbClr val="FF2600"/>
              </a:solidFill>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Spring loaded Outer Seal provides sealing on the seat assembly circumference:</a:t>
            </a:r>
          </a:p>
          <a:p>
            <a:pPr defTabSz="584200" eaLnBrk="1"/>
            <a:r>
              <a:rPr lang="en-US" altLang="en-US" sz="1200" baseline="0" dirty="0" smtClean="0">
                <a:latin typeface="Arial" charset="0"/>
                <a:ea typeface="ＭＳ Ｐゴシック" charset="-128"/>
                <a:sym typeface="Arial" charset="0"/>
              </a:rPr>
              <a:t>The Outer Spring seal has an internal spring that makes it pressure assisted.  Therefore, it can be used in very high pressure applications.  It seals the outer circumference of the carrier as well as between the back of the carrier and the valve body.</a:t>
            </a:r>
            <a:endParaRPr lang="en-US" altLang="en-US" sz="1200" dirty="0" smtClean="0">
              <a:latin typeface="Arial" charset="0"/>
              <a:ea typeface="ＭＳ Ｐゴシック" charset="-128"/>
              <a:sym typeface="Arial" charset="0"/>
            </a:endParaRPr>
          </a:p>
          <a:p>
            <a:pPr defTabSz="584200" eaLnBrk="1"/>
            <a:endParaRPr lang="en-US" altLang="en-US" sz="1200" b="1" i="0" baseline="0" dirty="0">
              <a:latin typeface="Arial" charset="0"/>
              <a:ea typeface="ＭＳ Ｐゴシック" charset="-128"/>
              <a:sym typeface="Arial" charset="0"/>
            </a:endParaRPr>
          </a:p>
          <a:p>
            <a:pPr defTabSz="584200" eaLnBrk="1"/>
            <a:r>
              <a:rPr lang="en-US" altLang="en-US" sz="1200" b="1" i="0" baseline="0" dirty="0" smtClean="0">
                <a:solidFill>
                  <a:srgbClr val="FF2600"/>
                </a:solidFill>
                <a:latin typeface="Arial" charset="0"/>
                <a:ea typeface="ＭＳ Ｐゴシック" charset="-128"/>
                <a:sym typeface="Arial" charset="0"/>
              </a:rPr>
              <a:t>Inner Carrier encapsulates the seat insert on the inner circumference:</a:t>
            </a:r>
            <a:endParaRPr lang="en-US" altLang="en-US" sz="1200" b="1" i="0" baseline="0" dirty="0" smtClean="0">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This prevents the “Soft” insert from distorting</a:t>
            </a: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baseline="0" dirty="0" smtClean="0">
                <a:solidFill>
                  <a:srgbClr val="FF2600"/>
                </a:solidFill>
                <a:latin typeface="Arial" charset="0"/>
                <a:ea typeface="ＭＳ Ｐゴシック" charset="-128"/>
                <a:sym typeface="Arial" charset="0"/>
              </a:rPr>
              <a:t>Seat Insert seals against the ball:</a:t>
            </a:r>
            <a:endParaRPr lang="en-US" altLang="en-US" sz="1200" b="1" i="0" baseline="0" dirty="0" smtClean="0">
              <a:latin typeface="Arial" charset="0"/>
              <a:ea typeface="ＭＳ Ｐゴシック" charset="-128"/>
              <a:sym typeface="Arial" charset="0"/>
            </a:endParaRPr>
          </a:p>
          <a:p>
            <a:pPr marL="0" marR="0" indent="0" defTabSz="584200" eaLnBrk="1" fontAlgn="auto" latinLnBrk="0" hangingPunct="1">
              <a:lnSpc>
                <a:spcPct val="100000"/>
              </a:lnSpc>
              <a:spcBef>
                <a:spcPts val="0"/>
              </a:spcBef>
              <a:spcAft>
                <a:spcPts val="0"/>
              </a:spcAft>
              <a:buClrTx/>
              <a:buSzTx/>
              <a:buFontTx/>
              <a:buNone/>
              <a:tabLst/>
              <a:defRPr/>
            </a:pPr>
            <a:r>
              <a:rPr lang="en-US" altLang="en-US" sz="1200" dirty="0" smtClean="0">
                <a:latin typeface="Arial" charset="0"/>
                <a:ea typeface="ＭＳ Ｐゴシック" charset="-128"/>
                <a:sym typeface="Arial" charset="0"/>
              </a:rPr>
              <a:t>Seat Inserts can be made of different materials depending on the application</a:t>
            </a:r>
          </a:p>
          <a:p>
            <a:pPr defTabSz="584200" eaLnBrk="1"/>
            <a:endParaRPr lang="en-US" altLang="en-US" sz="1200" dirty="0" smtClean="0">
              <a:latin typeface="Arial" charset="0"/>
              <a:ea typeface="ＭＳ Ｐゴシック" charset="-128"/>
              <a:sym typeface="Arial" charset="0"/>
            </a:endParaRP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baseline="0" dirty="0" smtClean="0">
                <a:solidFill>
                  <a:srgbClr val="FF2600"/>
                </a:solidFill>
                <a:latin typeface="Arial" charset="0"/>
                <a:ea typeface="ＭＳ Ｐゴシック" charset="-128"/>
                <a:sym typeface="Arial" charset="0"/>
              </a:rPr>
              <a:t>Outer Carrier encapsulates the seat insert on the outer circumference:</a:t>
            </a:r>
            <a:endParaRPr lang="en-US" altLang="en-US" sz="1200" b="1" i="0" baseline="0" dirty="0" smtClean="0">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This prevents the “Soft” insert from distorting</a:t>
            </a:r>
          </a:p>
        </p:txBody>
      </p:sp>
    </p:spTree>
    <p:extLst>
      <p:ext uri="{BB962C8B-B14F-4D97-AF65-F5344CB8AC3E}">
        <p14:creationId xmlns:p14="http://schemas.microsoft.com/office/powerpoint/2010/main" val="197225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pPr>
              <a:defRPr sz="1600"/>
            </a:pPr>
            <a:r>
              <a:rPr lang="en-US" sz="1200" dirty="0" smtClean="0">
                <a:solidFill>
                  <a:srgbClr val="FF2600"/>
                </a:solidFill>
                <a:latin typeface="Arial"/>
                <a:ea typeface="Arial"/>
                <a:cs typeface="Arial"/>
                <a:sym typeface="Arial"/>
              </a:rPr>
              <a:t>S-Class</a:t>
            </a:r>
            <a:r>
              <a:rPr lang="en-US" sz="1200" baseline="0" dirty="0" smtClean="0">
                <a:solidFill>
                  <a:srgbClr val="FF2600"/>
                </a:solidFill>
                <a:latin typeface="Arial"/>
                <a:ea typeface="Arial"/>
                <a:cs typeface="Arial"/>
                <a:sym typeface="Arial"/>
              </a:rPr>
              <a:t> Standard</a:t>
            </a:r>
            <a:r>
              <a:rPr sz="1200" dirty="0" smtClean="0">
                <a:solidFill>
                  <a:srgbClr val="FF2600"/>
                </a:solidFill>
                <a:latin typeface="Arial"/>
                <a:ea typeface="Arial"/>
                <a:cs typeface="Arial"/>
                <a:sym typeface="Arial"/>
              </a:rPr>
              <a:t> </a:t>
            </a:r>
            <a:r>
              <a:rPr sz="1200" dirty="0">
                <a:solidFill>
                  <a:srgbClr val="FF2600"/>
                </a:solidFill>
                <a:latin typeface="Arial"/>
                <a:ea typeface="Arial"/>
                <a:cs typeface="Arial"/>
                <a:sym typeface="Arial"/>
              </a:rPr>
              <a:t>Features:</a:t>
            </a:r>
            <a:r>
              <a:rPr sz="1200" dirty="0">
                <a:latin typeface="Arial"/>
                <a:ea typeface="Arial"/>
                <a:cs typeface="Arial"/>
                <a:sym typeface="Arial"/>
              </a:rPr>
              <a:t>  </a:t>
            </a:r>
          </a:p>
          <a:p>
            <a:pPr>
              <a:defRPr sz="1600"/>
            </a:pPr>
            <a:endParaRPr lang="en-US" sz="1200" dirty="0" smtClean="0">
              <a:latin typeface="Arial"/>
              <a:ea typeface="Arial"/>
              <a:cs typeface="Arial"/>
              <a:sym typeface="Arial"/>
            </a:endParaRPr>
          </a:p>
          <a:p>
            <a:pPr>
              <a:defRPr sz="1600"/>
            </a:pPr>
            <a:r>
              <a:rPr sz="1200" dirty="0" smtClean="0">
                <a:latin typeface="Arial"/>
                <a:ea typeface="Arial"/>
                <a:cs typeface="Arial"/>
                <a:sym typeface="Arial"/>
              </a:rPr>
              <a:t>Here </a:t>
            </a:r>
            <a:r>
              <a:rPr sz="1200" dirty="0">
                <a:latin typeface="Arial"/>
                <a:ea typeface="Arial"/>
                <a:cs typeface="Arial"/>
                <a:sym typeface="Arial"/>
              </a:rPr>
              <a:t>are some of the many features of the Gosco </a:t>
            </a:r>
            <a:r>
              <a:rPr lang="en-US" sz="1200" dirty="0" smtClean="0">
                <a:latin typeface="Arial"/>
                <a:ea typeface="Arial"/>
                <a:cs typeface="Arial"/>
                <a:sym typeface="Arial"/>
              </a:rPr>
              <a:t>S-Class </a:t>
            </a:r>
            <a:r>
              <a:rPr sz="1200" dirty="0" smtClean="0">
                <a:latin typeface="Arial"/>
                <a:ea typeface="Arial"/>
                <a:cs typeface="Arial"/>
                <a:sym typeface="Arial"/>
              </a:rPr>
              <a:t>Ball Valve</a:t>
            </a:r>
            <a:r>
              <a:rPr lang="en-US" sz="1200" baseline="0" dirty="0" smtClean="0">
                <a:latin typeface="Arial"/>
                <a:ea typeface="Arial"/>
                <a:cs typeface="Arial"/>
                <a:sym typeface="Arial"/>
              </a:rPr>
              <a:t> line.  We will go in to details on every point over the next few slides</a:t>
            </a:r>
            <a:endParaRPr sz="1200" dirty="0">
              <a:latin typeface="Arial"/>
              <a:ea typeface="Arial"/>
              <a:cs typeface="Arial"/>
              <a:sym typeface="Arial"/>
            </a:endParaRPr>
          </a:p>
          <a:p>
            <a:pPr marR="457200">
              <a:defRPr sz="1600"/>
            </a:pPr>
            <a:endParaRPr sz="1200" dirty="0">
              <a:latin typeface="Arial"/>
              <a:ea typeface="Arial"/>
              <a:cs typeface="Arial"/>
              <a:sym typeface="Arial"/>
            </a:endParaRPr>
          </a:p>
        </p:txBody>
      </p:sp>
    </p:spTree>
    <p:extLst>
      <p:ext uri="{BB962C8B-B14F-4D97-AF65-F5344CB8AC3E}">
        <p14:creationId xmlns:p14="http://schemas.microsoft.com/office/powerpoint/2010/main" val="181608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noTextEdit="1"/>
          </p:cNvSpPr>
          <p:nvPr>
            <p:ph type="sldImg"/>
          </p:nvPr>
        </p:nvSpPr>
        <p:spPr/>
      </p:sp>
      <p:sp>
        <p:nvSpPr>
          <p:cNvPr id="23554"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baseline="0" dirty="0" smtClean="0">
                <a:solidFill>
                  <a:schemeClr val="bg1"/>
                </a:solidFill>
                <a:latin typeface="Arial" charset="0"/>
                <a:ea typeface="ＭＳ Ｐゴシック" charset="-128"/>
                <a:sym typeface="Arial" charset="0"/>
              </a:rPr>
              <a:t>Encapsulated Seats</a:t>
            </a:r>
            <a:r>
              <a:rPr lang="en-US" altLang="ja-JP" sz="1200" b="1" i="0" cap="all" baseline="0" dirty="0" smtClean="0">
                <a:solidFill>
                  <a:schemeClr val="bg1"/>
                </a:solidFill>
                <a:latin typeface="Arial" charset="0"/>
                <a:ea typeface="ＭＳ Ｐゴシック" charset="-128"/>
                <a:sym typeface="Arial" charset="0"/>
              </a:rPr>
              <a:t>: </a:t>
            </a:r>
            <a:endParaRPr lang="en-US" altLang="ja-JP" sz="1200" b="1" i="0" cap="all" baseline="0" dirty="0">
              <a:solidFill>
                <a:schemeClr val="bg1"/>
              </a:solidFill>
              <a:latin typeface="Arial" charset="0"/>
              <a:ea typeface="ＭＳ Ｐゴシック" charset="-128"/>
              <a:sym typeface="Arial" charset="0"/>
            </a:endParaRPr>
          </a:p>
          <a:p>
            <a:pPr defTabSz="584200" eaLnBrk="1"/>
            <a:r>
              <a:rPr lang="en-US" altLang="en-US" sz="1200" dirty="0" err="1" smtClean="0">
                <a:latin typeface="Arial" charset="0"/>
                <a:ea typeface="ＭＳ Ｐゴシック" charset="-128"/>
                <a:sym typeface="Arial" charset="0"/>
              </a:rPr>
              <a:t>Gosco</a:t>
            </a:r>
            <a:r>
              <a:rPr lang="en-US" altLang="en-US" sz="1200" dirty="0" smtClean="0">
                <a:latin typeface="Arial" charset="0"/>
                <a:ea typeface="ＭＳ Ｐゴシック" charset="-128"/>
                <a:sym typeface="Arial" charset="0"/>
              </a:rPr>
              <a:t> Valves has developed their own encapsulated seats for high pressure</a:t>
            </a:r>
            <a:r>
              <a:rPr lang="en-US" altLang="en-US" sz="1200" baseline="0" dirty="0" smtClean="0">
                <a:latin typeface="Arial" charset="0"/>
                <a:ea typeface="ＭＳ Ｐゴシック" charset="-128"/>
                <a:sym typeface="Arial" charset="0"/>
              </a:rPr>
              <a:t> and temperature applications. </a:t>
            </a:r>
          </a:p>
          <a:p>
            <a:pPr defTabSz="584200" eaLnBrk="1"/>
            <a:endParaRPr lang="en-US" altLang="en-US" sz="1200" dirty="0">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Proprietary Design</a:t>
            </a:r>
            <a:r>
              <a:rPr lang="en-US" altLang="ja-JP" sz="1200" b="1" i="0" baseline="0" dirty="0" smtClean="0">
                <a:solidFill>
                  <a:schemeClr val="bg1"/>
                </a:solidFill>
                <a:latin typeface="Arial" charset="0"/>
                <a:ea typeface="ＭＳ Ｐゴシック" charset="-128"/>
                <a:sym typeface="Arial" charset="0"/>
              </a:rPr>
              <a:t>: </a:t>
            </a:r>
            <a:endParaRPr lang="en-US" altLang="ja-JP" sz="1200" b="1" i="0" baseline="0" dirty="0">
              <a:solidFill>
                <a:schemeClr val="bg1"/>
              </a:solidFill>
              <a:latin typeface="Arial" charset="0"/>
              <a:ea typeface="ＭＳ Ｐゴシック" charset="-128"/>
              <a:sym typeface="Arial" charset="0"/>
            </a:endParaRPr>
          </a:p>
          <a:p>
            <a:pPr defTabSz="584200" eaLnBrk="1"/>
            <a:r>
              <a:rPr lang="en-US" altLang="en-US" sz="1200" dirty="0">
                <a:latin typeface="Arial" charset="0"/>
                <a:ea typeface="ＭＳ Ｐゴシック" charset="-128"/>
                <a:sym typeface="Arial" charset="0"/>
              </a:rPr>
              <a:t>Unlike </a:t>
            </a:r>
            <a:r>
              <a:rPr lang="en-US" altLang="en-US" sz="1200" dirty="0" smtClean="0">
                <a:latin typeface="Arial" charset="0"/>
                <a:ea typeface="ＭＳ Ｐゴシック" charset="-128"/>
                <a:sym typeface="Arial" charset="0"/>
              </a:rPr>
              <a:t>the</a:t>
            </a:r>
            <a:r>
              <a:rPr lang="en-US" altLang="en-US" sz="1200" baseline="0" dirty="0" smtClean="0">
                <a:latin typeface="Arial" charset="0"/>
                <a:ea typeface="ＭＳ Ｐゴシック" charset="-128"/>
                <a:sym typeface="Arial" charset="0"/>
              </a:rPr>
              <a:t> competition</a:t>
            </a:r>
            <a:r>
              <a:rPr lang="en-US" altLang="en-US" sz="1200" dirty="0" smtClean="0">
                <a:latin typeface="Arial" charset="0"/>
                <a:ea typeface="ＭＳ Ｐゴシック" charset="-128"/>
                <a:sym typeface="Arial" charset="0"/>
              </a:rPr>
              <a:t>, the encapsulated</a:t>
            </a:r>
            <a:r>
              <a:rPr lang="en-US" altLang="en-US" sz="1200" baseline="0" dirty="0" smtClean="0">
                <a:latin typeface="Arial" charset="0"/>
                <a:ea typeface="ＭＳ Ｐゴシック" charset="-128"/>
                <a:sym typeface="Arial" charset="0"/>
              </a:rPr>
              <a:t> seats were designed and tested in-house.  We have never copied a design from another company.</a:t>
            </a: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Encapsulates “Soft” insert on all 4 sides: </a:t>
            </a:r>
            <a:endParaRPr lang="en-US" altLang="en-US" sz="1200" b="1" i="0" baseline="0" dirty="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The unique</a:t>
            </a:r>
            <a:r>
              <a:rPr lang="en-US" altLang="en-US" sz="1200" baseline="0" dirty="0" smtClean="0">
                <a:latin typeface="Arial" charset="0"/>
                <a:ea typeface="ＭＳ Ｐゴシック" charset="-128"/>
                <a:sym typeface="Arial" charset="0"/>
              </a:rPr>
              <a:t> design and manufacturing process allows us to completely encapsulate the “soft” (</a:t>
            </a:r>
            <a:r>
              <a:rPr lang="en-US" altLang="en-US" sz="1200" baseline="0" dirty="0" err="1" smtClean="0">
                <a:latin typeface="Arial" charset="0"/>
                <a:ea typeface="ＭＳ Ｐゴシック" charset="-128"/>
                <a:sym typeface="Arial" charset="0"/>
              </a:rPr>
              <a:t>Devlon</a:t>
            </a:r>
            <a:r>
              <a:rPr lang="en-US" altLang="en-US" sz="1200" baseline="0" dirty="0" smtClean="0">
                <a:latin typeface="Arial" charset="0"/>
                <a:ea typeface="ＭＳ Ｐゴシック" charset="-128"/>
                <a:sym typeface="Arial" charset="0"/>
              </a:rPr>
              <a:t>, Teflon, PEEK </a:t>
            </a:r>
            <a:r>
              <a:rPr lang="en-US" altLang="en-US" sz="1200" baseline="0" dirty="0" err="1" smtClean="0">
                <a:latin typeface="Arial" charset="0"/>
                <a:ea typeface="ＭＳ Ｐゴシック" charset="-128"/>
                <a:sym typeface="Arial" charset="0"/>
              </a:rPr>
              <a:t>etc</a:t>
            </a:r>
            <a:r>
              <a:rPr lang="en-US" altLang="en-US" sz="1200" baseline="0" dirty="0" smtClean="0">
                <a:latin typeface="Arial" charset="0"/>
                <a:ea typeface="ＭＳ Ｐゴシック" charset="-128"/>
                <a:sym typeface="Arial" charset="0"/>
              </a:rPr>
              <a:t>) insert so it does not “Cold Flow”.  </a:t>
            </a:r>
          </a:p>
          <a:p>
            <a:pPr defTabSz="584200" eaLnBrk="1"/>
            <a:endParaRPr lang="en-US" altLang="en-US" sz="1200" dirty="0" smtClean="0">
              <a:solidFill>
                <a:srgbClr val="FF2600"/>
              </a:solidFill>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Live-loaded for sealing at low pressures:</a:t>
            </a:r>
          </a:p>
          <a:p>
            <a:pPr defTabSz="584200" eaLnBrk="1"/>
            <a:r>
              <a:rPr lang="en-US" altLang="en-US" sz="1200" baseline="0" dirty="0" smtClean="0">
                <a:latin typeface="Arial" charset="0"/>
                <a:ea typeface="ＭＳ Ｐゴシック" charset="-128"/>
                <a:sym typeface="Arial" charset="0"/>
              </a:rPr>
              <a:t>We offer both bi-directional and </a:t>
            </a:r>
            <a:r>
              <a:rPr lang="en-US" altLang="en-US" sz="1200" baseline="0" dirty="0" err="1" smtClean="0">
                <a:latin typeface="Arial" charset="0"/>
                <a:ea typeface="ＭＳ Ｐゴシック" charset="-128"/>
                <a:sym typeface="Arial" charset="0"/>
              </a:rPr>
              <a:t>uni</a:t>
            </a:r>
            <a:r>
              <a:rPr lang="en-US" altLang="en-US" sz="1200" baseline="0" dirty="0" smtClean="0">
                <a:latin typeface="Arial" charset="0"/>
                <a:ea typeface="ＭＳ Ｐゴシック" charset="-128"/>
                <a:sym typeface="Arial" charset="0"/>
              </a:rPr>
              <a:t>-directional designs for low pressure sealing.  The design can also be used on cryogenic valves where pressure build-up in the ball and body cavity need to be released.</a:t>
            </a:r>
            <a:endParaRPr lang="en-US" altLang="en-US" sz="1200" dirty="0" smtClean="0">
              <a:latin typeface="Arial" charset="0"/>
              <a:ea typeface="ＭＳ Ｐゴシック" charset="-128"/>
              <a:sym typeface="Arial" charset="0"/>
            </a:endParaRPr>
          </a:p>
          <a:p>
            <a:pPr defTabSz="584200" eaLnBrk="1"/>
            <a:endParaRPr lang="en-US" altLang="en-US" sz="1200" dirty="0">
              <a:solidFill>
                <a:srgbClr val="FF2600"/>
              </a:solidFill>
              <a:latin typeface="Arial" charset="0"/>
              <a:ea typeface="ＭＳ Ｐゴシック" charset="-128"/>
              <a:sym typeface="Arial" charset="0"/>
            </a:endParaRPr>
          </a:p>
          <a:p>
            <a:pPr defTabSz="584200" eaLnBrk="1"/>
            <a:r>
              <a:rPr lang="en-US" altLang="en-US" sz="1200" b="1" i="0" baseline="0" dirty="0" smtClean="0">
                <a:solidFill>
                  <a:srgbClr val="FF2600"/>
                </a:solidFill>
                <a:latin typeface="Arial" charset="0"/>
                <a:ea typeface="ＭＳ Ｐゴシック" charset="-128"/>
                <a:sym typeface="Arial" charset="0"/>
              </a:rPr>
              <a:t>Utilized in high </a:t>
            </a:r>
            <a:r>
              <a:rPr lang="en-US" altLang="en-US" sz="1200" b="1" i="0" baseline="0" dirty="0" smtClean="0">
                <a:solidFill>
                  <a:srgbClr val="FF2600"/>
                </a:solidFill>
                <a:latin typeface="Arial" charset="0"/>
                <a:ea typeface="ＭＳ Ｐゴシック" charset="-128"/>
                <a:sym typeface="Arial" charset="0"/>
              </a:rPr>
              <a:t>temperatures </a:t>
            </a:r>
            <a:r>
              <a:rPr lang="en-US" altLang="en-US" sz="1200" b="1" i="0" baseline="0" dirty="0" smtClean="0">
                <a:solidFill>
                  <a:srgbClr val="FF2600"/>
                </a:solidFill>
                <a:latin typeface="Arial" charset="0"/>
                <a:ea typeface="ＭＳ Ｐゴシック" charset="-128"/>
                <a:sym typeface="Arial" charset="0"/>
              </a:rPr>
              <a:t>and/or pressures:</a:t>
            </a:r>
            <a:endParaRPr lang="en-US" altLang="en-US" sz="1200" b="1" i="0" baseline="0" dirty="0">
              <a:latin typeface="Arial" charset="0"/>
              <a:ea typeface="ＭＳ Ｐゴシック" charset="-128"/>
              <a:sym typeface="Arial" charset="0"/>
            </a:endParaRPr>
          </a:p>
          <a:p>
            <a:pPr defTabSz="584200" eaLnBrk="1"/>
            <a:r>
              <a:rPr lang="en-US" altLang="en-US" sz="1200" baseline="0" dirty="0" smtClean="0">
                <a:latin typeface="Arial" charset="0"/>
                <a:ea typeface="ＭＳ Ｐゴシック" charset="-128"/>
                <a:sym typeface="Arial" charset="0"/>
              </a:rPr>
              <a:t>We can typically get 50</a:t>
            </a:r>
            <a:r>
              <a:rPr lang="en-US" sz="1200" dirty="0" smtClean="0">
                <a:solidFill>
                  <a:srgbClr val="000000"/>
                </a:solidFill>
                <a:latin typeface="Arial"/>
                <a:ea typeface="Arial"/>
                <a:cs typeface="Arial"/>
                <a:sym typeface="Arial"/>
              </a:rPr>
              <a:t>ºF higher temperatures out of the “Soft” materials</a:t>
            </a:r>
            <a:r>
              <a:rPr lang="en-US" sz="1200" baseline="0" dirty="0" smtClean="0">
                <a:solidFill>
                  <a:srgbClr val="000000"/>
                </a:solidFill>
                <a:latin typeface="Arial"/>
                <a:ea typeface="Arial"/>
                <a:cs typeface="Arial"/>
                <a:sym typeface="Arial"/>
              </a:rPr>
              <a:t> because of the design.  More importantly</a:t>
            </a:r>
            <a:r>
              <a:rPr lang="en-US" altLang="en-US" sz="1200" baseline="0" dirty="0" smtClean="0">
                <a:latin typeface="Arial" charset="0"/>
                <a:ea typeface="ＭＳ Ｐゴシック" charset="-128"/>
                <a:sym typeface="Arial" charset="0"/>
              </a:rPr>
              <a:t> we can use this design on extreme pressures that normally crush “soft” materials</a:t>
            </a:r>
            <a:endParaRPr lang="en-US" altLang="en-US" sz="1200" dirty="0">
              <a:latin typeface="Arial" charset="0"/>
              <a:ea typeface="ＭＳ Ｐゴシック" charset="-128"/>
              <a:sym typeface="Arial" charset="0"/>
            </a:endParaRPr>
          </a:p>
        </p:txBody>
      </p:sp>
    </p:spTree>
    <p:extLst>
      <p:ext uri="{BB962C8B-B14F-4D97-AF65-F5344CB8AC3E}">
        <p14:creationId xmlns:p14="http://schemas.microsoft.com/office/powerpoint/2010/main" val="2056475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noTextEdit="1"/>
          </p:cNvSpPr>
          <p:nvPr>
            <p:ph type="sldImg"/>
          </p:nvPr>
        </p:nvSpPr>
        <p:spPr/>
      </p:sp>
      <p:sp>
        <p:nvSpPr>
          <p:cNvPr id="23554"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baseline="0" dirty="0" smtClean="0">
                <a:solidFill>
                  <a:schemeClr val="bg1"/>
                </a:solidFill>
                <a:latin typeface="Arial" charset="0"/>
                <a:ea typeface="ＭＳ Ｐゴシック" charset="-128"/>
                <a:sym typeface="Arial" charset="0"/>
              </a:rPr>
              <a:t>Encapsulated Seats</a:t>
            </a:r>
            <a:r>
              <a:rPr lang="en-US" altLang="ja-JP" sz="1200" b="1" i="0" cap="all" baseline="0" dirty="0" smtClean="0">
                <a:solidFill>
                  <a:schemeClr val="bg1"/>
                </a:solidFill>
                <a:latin typeface="Arial" charset="0"/>
                <a:ea typeface="ＭＳ Ｐゴシック" charset="-128"/>
                <a:sym typeface="Arial" charset="0"/>
              </a:rPr>
              <a:t>: </a:t>
            </a:r>
          </a:p>
          <a:p>
            <a:pPr defTabSz="584200" eaLnBrk="1"/>
            <a:r>
              <a:rPr lang="en-US" altLang="en-US" sz="1200" dirty="0" err="1" smtClean="0">
                <a:latin typeface="Arial" charset="0"/>
                <a:ea typeface="ＭＳ Ｐゴシック" charset="-128"/>
                <a:sym typeface="Arial" charset="0"/>
              </a:rPr>
              <a:t>Gosco</a:t>
            </a:r>
            <a:r>
              <a:rPr lang="en-US" altLang="en-US" sz="1200" dirty="0" smtClean="0">
                <a:latin typeface="Arial" charset="0"/>
                <a:ea typeface="ＭＳ Ｐゴシック" charset="-128"/>
                <a:sym typeface="Arial" charset="0"/>
              </a:rPr>
              <a:t> Valves has developed their own encapsulated seats for high pressure</a:t>
            </a:r>
            <a:r>
              <a:rPr lang="en-US" altLang="en-US" sz="1200" baseline="0" dirty="0" smtClean="0">
                <a:latin typeface="Arial" charset="0"/>
                <a:ea typeface="ＭＳ Ｐゴシック" charset="-128"/>
                <a:sym typeface="Arial" charset="0"/>
              </a:rPr>
              <a:t> and temperature applications. </a:t>
            </a: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Encapsulates “Soft” insert on all 4 sides</a:t>
            </a:r>
            <a:r>
              <a:rPr lang="en-US" altLang="ja-JP" sz="1200" b="1" i="0" baseline="0" dirty="0" smtClean="0">
                <a:solidFill>
                  <a:schemeClr val="bg1"/>
                </a:solidFill>
                <a:latin typeface="Arial" charset="0"/>
                <a:ea typeface="ＭＳ Ｐゴシック" charset="-128"/>
                <a:sym typeface="Arial" charset="0"/>
              </a:rPr>
              <a:t>: </a:t>
            </a:r>
          </a:p>
          <a:p>
            <a:pPr defTabSz="584200" eaLnBrk="1"/>
            <a:r>
              <a:rPr lang="en-US" altLang="en-US" sz="1200" dirty="0" smtClean="0">
                <a:latin typeface="Arial" charset="0"/>
                <a:ea typeface="ＭＳ Ｐゴシック" charset="-128"/>
                <a:sym typeface="Arial" charset="0"/>
              </a:rPr>
              <a:t>Unlike the competition, </a:t>
            </a:r>
            <a:r>
              <a:rPr lang="en-US" altLang="en-US" sz="1200" dirty="0" err="1" smtClean="0">
                <a:latin typeface="Arial" charset="0"/>
                <a:ea typeface="ＭＳ Ｐゴシック" charset="-128"/>
                <a:sym typeface="Arial" charset="0"/>
              </a:rPr>
              <a:t>Gosco’s</a:t>
            </a:r>
            <a:r>
              <a:rPr lang="en-US" altLang="en-US" sz="1200" dirty="0" smtClean="0">
                <a:latin typeface="Arial" charset="0"/>
                <a:ea typeface="ＭＳ Ｐゴシック" charset="-128"/>
                <a:sym typeface="Arial" charset="0"/>
              </a:rPr>
              <a:t> encapsulated seats completely contain the “Soft” insert.  There are even teeth to prevent it from extruding.  </a:t>
            </a: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This is especially important in high pressure applications where “Soft” materials tend to find ways to extrude out of the containment.  We have tested these seats in pressures exceeding 15,000psi.  </a:t>
            </a: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The same applies to high temperature applications where heat softens the “Soft” material and makes it more prone to “Cold Flow”.  </a:t>
            </a:r>
            <a:r>
              <a:rPr lang="en-US" altLang="en-US" sz="1200" dirty="0" err="1" smtClean="0">
                <a:latin typeface="Arial" charset="0"/>
                <a:ea typeface="ＭＳ Ｐゴシック" charset="-128"/>
                <a:sym typeface="Arial" charset="0"/>
              </a:rPr>
              <a:t>Gosco’s</a:t>
            </a:r>
            <a:r>
              <a:rPr lang="en-US" altLang="en-US" sz="1200" dirty="0" smtClean="0">
                <a:latin typeface="Arial" charset="0"/>
                <a:ea typeface="ＭＳ Ｐゴシック" charset="-128"/>
                <a:sym typeface="Arial" charset="0"/>
              </a:rPr>
              <a:t> encapsulated seat design gives us an additional 50</a:t>
            </a:r>
            <a:r>
              <a:rPr lang="en-US" altLang="zh-CN" sz="1200" baseline="12000" dirty="0" smtClean="0">
                <a:solidFill>
                  <a:schemeClr val="tx1"/>
                </a:solidFill>
                <a:latin typeface="宋体" charset="-122"/>
                <a:ea typeface="宋体" charset="-122"/>
                <a:sym typeface="Helvetica Neue" charset="0"/>
              </a:rPr>
              <a:t>º</a:t>
            </a:r>
            <a:r>
              <a:rPr lang="en-US" altLang="zh-CN" sz="1200" baseline="0" dirty="0" smtClean="0">
                <a:solidFill>
                  <a:srgbClr val="000000"/>
                </a:solidFill>
                <a:latin typeface="Arial" charset="0"/>
                <a:ea typeface="ＭＳ Ｐゴシック" charset="-128"/>
                <a:sym typeface="Arial" charset="0"/>
              </a:rPr>
              <a:t>F in the upper temperature limit.</a:t>
            </a:r>
            <a:endParaRPr lang="en-US" altLang="en-US" sz="1200" dirty="0">
              <a:latin typeface="Arial" charset="0"/>
              <a:ea typeface="ＭＳ Ｐゴシック" charset="-128"/>
              <a:sym typeface="Arial" charset="0"/>
            </a:endParaRPr>
          </a:p>
        </p:txBody>
      </p:sp>
    </p:spTree>
    <p:extLst>
      <p:ext uri="{BB962C8B-B14F-4D97-AF65-F5344CB8AC3E}">
        <p14:creationId xmlns:p14="http://schemas.microsoft.com/office/powerpoint/2010/main" val="239084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noTextEdit="1"/>
          </p:cNvSpPr>
          <p:nvPr>
            <p:ph type="sldImg"/>
          </p:nvPr>
        </p:nvSpPr>
        <p:spPr/>
      </p:sp>
      <p:sp>
        <p:nvSpPr>
          <p:cNvPr id="23554"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r>
              <a:rPr lang="en-US" altLang="en-US" sz="1200" b="1" i="0" baseline="0" dirty="0" smtClean="0">
                <a:solidFill>
                  <a:schemeClr val="bg1"/>
                </a:solidFill>
                <a:latin typeface="Arial" charset="0"/>
                <a:ea typeface="ＭＳ Ｐゴシック" charset="-128"/>
                <a:sym typeface="Arial" charset="0"/>
              </a:rPr>
              <a:t>Soft Insert can be different materials depending on the application:</a:t>
            </a:r>
            <a:endParaRPr lang="en-US" altLang="ja-JP" sz="1200" b="1" i="0" cap="all" baseline="0" dirty="0" smtClean="0">
              <a:solidFill>
                <a:schemeClr val="bg1"/>
              </a:solidFill>
              <a:latin typeface="Arial" charset="0"/>
              <a:ea typeface="ＭＳ Ｐゴシック" charset="-128"/>
              <a:sym typeface="Arial" charset="0"/>
            </a:endParaRPr>
          </a:p>
          <a:p>
            <a:pPr defTabSz="584200" eaLnBrk="1"/>
            <a:r>
              <a:rPr lang="en-US" altLang="en-US" sz="1200" dirty="0" smtClean="0">
                <a:latin typeface="Arial" charset="0"/>
                <a:ea typeface="ＭＳ Ｐゴシック" charset="-128"/>
                <a:sym typeface="Arial" charset="0"/>
              </a:rPr>
              <a:t>As with most encapsulated seats, the insert can be changed out depending on the application.</a:t>
            </a:r>
            <a:endParaRPr lang="en-US" altLang="en-US" sz="1200" baseline="0" dirty="0" smtClean="0">
              <a:latin typeface="Arial" charset="0"/>
              <a:ea typeface="ＭＳ Ｐゴシック" charset="-128"/>
              <a:sym typeface="Arial" charset="0"/>
            </a:endParaRPr>
          </a:p>
          <a:p>
            <a:pPr defTabSz="584200" eaLnBrk="1"/>
            <a:endParaRPr lang="en-US" altLang="en-US" sz="1200" dirty="0" smtClean="0">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Teflon/TFM 1600 (Standard applications)</a:t>
            </a:r>
            <a:r>
              <a:rPr lang="en-US" altLang="ja-JP" sz="1200" b="1" i="0" baseline="0" dirty="0" smtClean="0">
                <a:solidFill>
                  <a:schemeClr val="bg1"/>
                </a:solidFill>
                <a:latin typeface="Arial" charset="0"/>
                <a:ea typeface="ＭＳ Ｐゴシック" charset="-128"/>
                <a:sym typeface="Arial" charset="0"/>
              </a:rPr>
              <a:t>: </a:t>
            </a:r>
          </a:p>
          <a:p>
            <a:pPr defTabSz="584200" eaLnBrk="1"/>
            <a:r>
              <a:rPr lang="en-US" altLang="en-US" sz="1200" dirty="0" smtClean="0">
                <a:latin typeface="Arial" charset="0"/>
                <a:ea typeface="ＭＳ Ｐゴシック" charset="-128"/>
                <a:sym typeface="Arial" charset="0"/>
              </a:rPr>
              <a:t>Teflon or TFM 1600 is excellent for corrosion and sealing</a:t>
            </a:r>
            <a:r>
              <a:rPr lang="en-US" altLang="en-US" sz="1200" baseline="0" dirty="0" smtClean="0">
                <a:latin typeface="Arial" charset="0"/>
                <a:ea typeface="ＭＳ Ｐゴシック" charset="-128"/>
                <a:sym typeface="Arial" charset="0"/>
              </a:rPr>
              <a:t> at low pressures.  Encapsulating it protects it from high velocities and allows us to go to higher pressures than standard Teflon seats.</a:t>
            </a:r>
          </a:p>
          <a:p>
            <a:pPr defTabSz="584200" eaLnBrk="1"/>
            <a:endParaRPr lang="en-US" altLang="en-US" sz="1200" dirty="0" smtClean="0">
              <a:solidFill>
                <a:srgbClr val="FF2600"/>
              </a:solidFill>
              <a:latin typeface="Arial" charset="0"/>
              <a:ea typeface="ＭＳ Ｐゴシック" charset="-128"/>
              <a:sym typeface="Arial" charset="0"/>
            </a:endParaRPr>
          </a:p>
          <a:p>
            <a:pPr defTabSz="584200" eaLnBrk="1"/>
            <a:r>
              <a:rPr lang="en-US" altLang="en-US" sz="1200" b="1" i="0" baseline="0" dirty="0" err="1" smtClean="0">
                <a:solidFill>
                  <a:schemeClr val="bg1"/>
                </a:solidFill>
                <a:latin typeface="Arial" charset="0"/>
                <a:ea typeface="ＭＳ Ｐゴシック" charset="-128"/>
                <a:sym typeface="Arial" charset="0"/>
              </a:rPr>
              <a:t>Devlon</a:t>
            </a:r>
            <a:r>
              <a:rPr lang="en-US" altLang="en-US" sz="1200" b="1" i="0" baseline="0" dirty="0" smtClean="0">
                <a:solidFill>
                  <a:schemeClr val="bg1"/>
                </a:solidFill>
                <a:latin typeface="Arial" charset="0"/>
                <a:ea typeface="ＭＳ Ｐゴシック" charset="-128"/>
                <a:sym typeface="Arial" charset="0"/>
              </a:rPr>
              <a:t> (Abrasive/High cycle applications): </a:t>
            </a:r>
          </a:p>
          <a:p>
            <a:pPr defTabSz="584200" eaLnBrk="1"/>
            <a:r>
              <a:rPr lang="en-US" altLang="en-US" sz="1200" dirty="0" err="1" smtClean="0">
                <a:latin typeface="Arial" charset="0"/>
                <a:ea typeface="ＭＳ Ｐゴシック" charset="-128"/>
                <a:sym typeface="Arial" charset="0"/>
              </a:rPr>
              <a:t>Devlon</a:t>
            </a:r>
            <a:r>
              <a:rPr lang="en-US" altLang="en-US" sz="1200" dirty="0" smtClean="0">
                <a:latin typeface="Arial" charset="0"/>
                <a:ea typeface="ＭＳ Ｐゴシック" charset="-128"/>
                <a:sym typeface="Arial" charset="0"/>
              </a:rPr>
              <a:t> is EXTREMELY wear resistant and in many cases works better than metal seats (when coupled with a </a:t>
            </a:r>
            <a:r>
              <a:rPr lang="en-US" altLang="en-US" sz="1200" dirty="0" err="1" smtClean="0">
                <a:latin typeface="Arial" charset="0"/>
                <a:ea typeface="ＭＳ Ｐゴシック" charset="-128"/>
                <a:sym typeface="Arial" charset="0"/>
              </a:rPr>
              <a:t>boronized</a:t>
            </a:r>
            <a:r>
              <a:rPr lang="en-US" altLang="en-US" sz="1200" baseline="0" dirty="0" smtClean="0">
                <a:latin typeface="Arial" charset="0"/>
                <a:ea typeface="ＭＳ Ｐゴシック" charset="-128"/>
                <a:sym typeface="Arial" charset="0"/>
              </a:rPr>
              <a:t> Inconel ball with an arcuate cut).  It is also exceptional for high cycle applications.</a:t>
            </a:r>
          </a:p>
          <a:p>
            <a:pPr defTabSz="584200" eaLnBrk="1"/>
            <a:endParaRPr lang="en-US" altLang="en-US" sz="1200" dirty="0" smtClean="0">
              <a:solidFill>
                <a:srgbClr val="FF2600"/>
              </a:solidFill>
              <a:latin typeface="Arial" charset="0"/>
              <a:ea typeface="ＭＳ Ｐゴシック" charset="-128"/>
              <a:sym typeface="Arial" charset="0"/>
            </a:endParaRPr>
          </a:p>
          <a:p>
            <a:pPr defTabSz="584200" eaLnBrk="1"/>
            <a:r>
              <a:rPr lang="en-US" altLang="en-US" sz="1200" b="1" i="0" baseline="0" dirty="0" smtClean="0">
                <a:solidFill>
                  <a:schemeClr val="bg1"/>
                </a:solidFill>
                <a:latin typeface="Arial" charset="0"/>
                <a:ea typeface="ＭＳ Ｐゴシック" charset="-128"/>
                <a:sym typeface="Arial" charset="0"/>
              </a:rPr>
              <a:t>PEEK/Graphite (High temperature applications):</a:t>
            </a:r>
          </a:p>
          <a:p>
            <a:pPr defTabSz="584200" eaLnBrk="1"/>
            <a:r>
              <a:rPr lang="en-US" altLang="en-US" sz="1200" baseline="0" dirty="0" smtClean="0">
                <a:latin typeface="Arial" charset="0"/>
                <a:ea typeface="ＭＳ Ｐゴシック" charset="-128"/>
                <a:sym typeface="Arial" charset="0"/>
              </a:rPr>
              <a:t>PEEK and Graphite inserts are used for high temperature applications because the carrier holds them in place so they don</a:t>
            </a:r>
            <a:r>
              <a:rPr lang="uk-UA" altLang="en-US" sz="1200" baseline="0" dirty="0" smtClean="0">
                <a:latin typeface="Arial" charset="0"/>
                <a:ea typeface="ＭＳ Ｐゴシック" charset="-128"/>
                <a:sym typeface="Arial" charset="0"/>
              </a:rPr>
              <a:t>’</a:t>
            </a:r>
            <a:r>
              <a:rPr lang="en-US" altLang="en-US" sz="1200" baseline="0" dirty="0" smtClean="0">
                <a:latin typeface="Arial" charset="0"/>
                <a:ea typeface="ＭＳ Ｐゴシック" charset="-128"/>
                <a:sym typeface="Arial" charset="0"/>
              </a:rPr>
              <a:t>t ”Cold Flow”.  We can typically get 50</a:t>
            </a:r>
            <a:r>
              <a:rPr lang="en-US" sz="1200" dirty="0" smtClean="0">
                <a:solidFill>
                  <a:srgbClr val="000000"/>
                </a:solidFill>
                <a:latin typeface="Arial"/>
                <a:ea typeface="Arial"/>
                <a:cs typeface="Arial"/>
                <a:sym typeface="Arial"/>
              </a:rPr>
              <a:t>ºF higher temperatures out of the “Soft” materials</a:t>
            </a:r>
            <a:r>
              <a:rPr lang="en-US" sz="1200" baseline="0" dirty="0" smtClean="0">
                <a:solidFill>
                  <a:srgbClr val="000000"/>
                </a:solidFill>
                <a:latin typeface="Arial"/>
                <a:ea typeface="Arial"/>
                <a:cs typeface="Arial"/>
                <a:sym typeface="Arial"/>
              </a:rPr>
              <a:t> because of the design.  </a:t>
            </a:r>
            <a:endParaRPr lang="en-US" altLang="en-US" sz="1200" dirty="0">
              <a:latin typeface="Arial" charset="0"/>
              <a:ea typeface="ＭＳ Ｐゴシック" charset="-128"/>
              <a:sym typeface="Arial" charset="0"/>
            </a:endParaRPr>
          </a:p>
        </p:txBody>
      </p:sp>
    </p:spTree>
    <p:extLst>
      <p:ext uri="{BB962C8B-B14F-4D97-AF65-F5344CB8AC3E}">
        <p14:creationId xmlns:p14="http://schemas.microsoft.com/office/powerpoint/2010/main" val="84857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p>
            <a:pPr marR="457200"/>
            <a:r>
              <a:rPr sz="1200" dirty="0">
                <a:solidFill>
                  <a:srgbClr val="FF2600"/>
                </a:solidFill>
                <a:latin typeface="Arial"/>
                <a:ea typeface="Arial"/>
                <a:cs typeface="Arial"/>
                <a:sym typeface="Arial"/>
              </a:rPr>
              <a:t>Noranda: </a:t>
            </a:r>
            <a:r>
              <a:rPr sz="1200" dirty="0">
                <a:latin typeface="Arial"/>
                <a:ea typeface="Arial"/>
                <a:cs typeface="Arial"/>
                <a:sym typeface="Arial"/>
              </a:rPr>
              <a:t> Northern Quebec uses our valves on cement slurry</a:t>
            </a:r>
            <a:endParaRPr sz="1200" dirty="0">
              <a:solidFill>
                <a:srgbClr val="FF2600"/>
              </a:solidFill>
              <a:latin typeface="Arial"/>
              <a:ea typeface="Arial"/>
              <a:cs typeface="Arial"/>
              <a:sym typeface="Arial"/>
            </a:endParaRPr>
          </a:p>
          <a:p>
            <a:pPr marR="457200"/>
            <a:r>
              <a:rPr sz="1200" dirty="0">
                <a:solidFill>
                  <a:srgbClr val="FF2600"/>
                </a:solidFill>
                <a:latin typeface="Arial"/>
                <a:ea typeface="Arial"/>
                <a:cs typeface="Arial"/>
                <a:sym typeface="Arial"/>
              </a:rPr>
              <a:t>Bayer:</a:t>
            </a:r>
            <a:r>
              <a:rPr sz="1200" dirty="0">
                <a:latin typeface="Arial"/>
                <a:ea typeface="Arial"/>
                <a:cs typeface="Arial"/>
                <a:sym typeface="Arial"/>
              </a:rPr>
              <a:t> Houston, Texas uses our metal seated valves on a chemical application where the media is abrasive and tends to harden if it is not moving.  We designed seals to contain the belleville washers and prevent the media from getting behind the seat</a:t>
            </a:r>
          </a:p>
          <a:p>
            <a:pPr marR="457200"/>
            <a:r>
              <a:rPr sz="1200" dirty="0">
                <a:solidFill>
                  <a:srgbClr val="FF2600"/>
                </a:solidFill>
                <a:latin typeface="Arial"/>
                <a:ea typeface="Arial"/>
                <a:cs typeface="Arial"/>
                <a:sym typeface="Arial"/>
              </a:rPr>
              <a:t>Exxon:</a:t>
            </a:r>
            <a:r>
              <a:rPr sz="1200" dirty="0">
                <a:latin typeface="Arial"/>
                <a:ea typeface="Arial"/>
                <a:cs typeface="Arial"/>
                <a:sym typeface="Arial"/>
              </a:rPr>
              <a:t> Baytown and Beaumont, Texas uses Dual Paks and metal seated double block and bleed valves</a:t>
            </a:r>
          </a:p>
          <a:p>
            <a:pPr marR="457200"/>
            <a:r>
              <a:rPr sz="1200" dirty="0">
                <a:solidFill>
                  <a:srgbClr val="FF2600"/>
                </a:solidFill>
                <a:latin typeface="Arial"/>
                <a:ea typeface="Arial"/>
                <a:cs typeface="Arial"/>
                <a:sym typeface="Arial"/>
              </a:rPr>
              <a:t>NASA:</a:t>
            </a:r>
            <a:r>
              <a:rPr sz="1200" dirty="0">
                <a:latin typeface="Arial"/>
                <a:ea typeface="Arial"/>
                <a:cs typeface="Arial"/>
                <a:sym typeface="Arial"/>
              </a:rPr>
              <a:t> Cleveland, Ohio uses Dual Pak’s with PEEK seats on their wind tunnel to simulate the shuttle’s return to the earth’s atmosphere </a:t>
            </a:r>
          </a:p>
          <a:p>
            <a:pPr marR="457200"/>
            <a:r>
              <a:rPr sz="1200" dirty="0">
                <a:solidFill>
                  <a:srgbClr val="FF2600"/>
                </a:solidFill>
                <a:latin typeface="Arial"/>
                <a:ea typeface="Arial"/>
                <a:cs typeface="Arial"/>
                <a:sym typeface="Arial"/>
              </a:rPr>
              <a:t>Dupont: </a:t>
            </a:r>
            <a:r>
              <a:rPr sz="1200" dirty="0">
                <a:latin typeface="Arial"/>
                <a:ea typeface="Arial"/>
                <a:cs typeface="Arial"/>
                <a:sym typeface="Arial"/>
              </a:rPr>
              <a:t> Spruance, Virgina uses our valves on all “SV” (Special valve) applications.  These include TiCl, sulphuric acid, DMAC, steam and other chemicals.  In 8 years, we have still not had a packing leak.</a:t>
            </a:r>
          </a:p>
          <a:p>
            <a:pPr marR="457200"/>
            <a:r>
              <a:rPr sz="1200" dirty="0">
                <a:solidFill>
                  <a:srgbClr val="FF2600"/>
                </a:solidFill>
                <a:latin typeface="Arial"/>
                <a:ea typeface="Arial"/>
                <a:cs typeface="Arial"/>
                <a:sym typeface="Arial"/>
              </a:rPr>
              <a:t>ChevronPhillips:</a:t>
            </a:r>
            <a:r>
              <a:rPr sz="1200" dirty="0">
                <a:latin typeface="Arial"/>
                <a:ea typeface="Arial"/>
                <a:cs typeface="Arial"/>
                <a:sym typeface="Arial"/>
              </a:rPr>
              <a:t>  Orange, Texas uses our Dual Pak on high cycle silica (every 15 seconds).  Our valves are lasting as average of 3 million cycles.</a:t>
            </a:r>
          </a:p>
          <a:p>
            <a:pPr marR="457200"/>
            <a:r>
              <a:rPr sz="1200" dirty="0">
                <a:solidFill>
                  <a:srgbClr val="FF2600"/>
                </a:solidFill>
                <a:latin typeface="Arial"/>
                <a:ea typeface="Arial"/>
                <a:cs typeface="Arial"/>
                <a:sym typeface="Arial"/>
              </a:rPr>
              <a:t>Texas Instruments: </a:t>
            </a:r>
            <a:r>
              <a:rPr sz="1200" dirty="0">
                <a:latin typeface="Arial"/>
                <a:ea typeface="Arial"/>
                <a:cs typeface="Arial"/>
                <a:sym typeface="Arial"/>
              </a:rPr>
              <a:t> Dallas, Texas uses our valve to control caustic.  Our competitors had stem leaks within weeks.  The Vari V’s we installed are still not leaking after 6 years.</a:t>
            </a:r>
          </a:p>
          <a:p>
            <a:pPr marR="457200"/>
            <a:r>
              <a:rPr sz="1200" dirty="0">
                <a:solidFill>
                  <a:srgbClr val="FF2600"/>
                </a:solidFill>
                <a:latin typeface="Arial"/>
                <a:ea typeface="Arial"/>
                <a:cs typeface="Arial"/>
                <a:sym typeface="Arial"/>
              </a:rPr>
              <a:t>Husky Injection Moldings:</a:t>
            </a:r>
            <a:r>
              <a:rPr sz="1200" dirty="0">
                <a:latin typeface="Arial"/>
                <a:ea typeface="Arial"/>
                <a:cs typeface="Arial"/>
                <a:sym typeface="Arial"/>
              </a:rPr>
              <a:t> Bolton, Ontario uses Dual Paks on their injection molding machines</a:t>
            </a:r>
          </a:p>
          <a:p>
            <a:pPr marR="457200"/>
            <a:r>
              <a:rPr sz="1200" dirty="0">
                <a:solidFill>
                  <a:srgbClr val="FF2600"/>
                </a:solidFill>
                <a:latin typeface="Arial"/>
                <a:ea typeface="Arial"/>
                <a:cs typeface="Arial"/>
                <a:sym typeface="Arial"/>
              </a:rPr>
              <a:t>ConocoPhillips:</a:t>
            </a:r>
            <a:r>
              <a:rPr sz="1200" dirty="0">
                <a:latin typeface="Arial"/>
                <a:ea typeface="Arial"/>
                <a:cs typeface="Arial"/>
                <a:sym typeface="Arial"/>
              </a:rPr>
              <a:t> Lake Charles, Louisiana and Wood River, Illinois use our valves on their S Zorb system.  It is extremely abrasive, 900F, 1000psi.  Our valves have lasted 13 months to date and the competitors have been replaced on average every 2 1/2 months</a:t>
            </a:r>
          </a:p>
          <a:p>
            <a:pPr marR="457200"/>
            <a:r>
              <a:rPr sz="1200" dirty="0">
                <a:solidFill>
                  <a:srgbClr val="FF2600"/>
                </a:solidFill>
                <a:latin typeface="Arial"/>
                <a:ea typeface="Arial"/>
                <a:cs typeface="Arial"/>
                <a:sym typeface="Arial"/>
              </a:rPr>
              <a:t>General Electric: </a:t>
            </a:r>
            <a:r>
              <a:rPr sz="1200" dirty="0">
                <a:latin typeface="Arial"/>
                <a:ea typeface="Arial"/>
                <a:cs typeface="Arial"/>
                <a:sym typeface="Arial"/>
              </a:rPr>
              <a:t> Greenville S.C. uses our valves on turbine exhaust systems at 1000F, 1000psi.  4 years without leaks</a:t>
            </a:r>
          </a:p>
        </p:txBody>
      </p:sp>
    </p:spTree>
    <p:extLst>
      <p:ext uri="{BB962C8B-B14F-4D97-AF65-F5344CB8AC3E}">
        <p14:creationId xmlns:p14="http://schemas.microsoft.com/office/powerpoint/2010/main" val="202558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Rot="1" noChangeAspect="1" noChangeArrowheads="1"/>
          </p:cNvSpPr>
          <p:nvPr>
            <p:ph type="sldImg"/>
          </p:nvPr>
        </p:nvSpPr>
        <p:spPr>
          <a:solidFill>
            <a:srgbClr val="FFFFFF"/>
          </a:solidFill>
          <a:ln/>
        </p:spPr>
      </p:sp>
      <p:sp>
        <p:nvSpPr>
          <p:cNvPr id="94210" name="Rectangle 2"/>
          <p:cNvSpPr>
            <a:spLocks noGrp="1" noChangeArrowheads="1"/>
          </p:cNvSpPr>
          <p:nvPr>
            <p:ph type="body" idx="1"/>
          </p:nvPr>
        </p:nvSpPr>
        <p:spPr>
          <a:ln/>
        </p:spPr>
        <p:txBody>
          <a:bodyPr/>
          <a:lstStyle/>
          <a:p>
            <a:pPr eaLnBrk="1" hangingPunct="1">
              <a:defRPr/>
            </a:pPr>
            <a:endParaRPr lang="en-US" sz="2000" dirty="0" smtClean="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4677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pPr>
              <a:buFont typeface="Arial"/>
              <a:defRPr sz="3800">
                <a:solidFill>
                  <a:srgbClr val="FFFFFF"/>
                </a:solidFill>
                <a:latin typeface="+mn-lt"/>
                <a:ea typeface="+mn-ea"/>
                <a:cs typeface="+mn-cs"/>
                <a:sym typeface="Gill Sans"/>
              </a:defRPr>
            </a:pPr>
            <a:r>
              <a:rPr sz="1200" dirty="0" smtClean="0">
                <a:solidFill>
                  <a:srgbClr val="FF2600"/>
                </a:solidFill>
                <a:latin typeface="Arial"/>
                <a:ea typeface="Arial"/>
                <a:cs typeface="Arial"/>
                <a:sym typeface="Arial"/>
              </a:rPr>
              <a:t>S</a:t>
            </a:r>
            <a:r>
              <a:rPr lang="en-US" sz="1200" dirty="0" smtClean="0">
                <a:solidFill>
                  <a:srgbClr val="FF2600"/>
                </a:solidFill>
                <a:latin typeface="Arial"/>
                <a:ea typeface="Arial"/>
                <a:cs typeface="Arial"/>
                <a:sym typeface="Arial"/>
              </a:rPr>
              <a:t>haft</a:t>
            </a:r>
            <a:r>
              <a:rPr sz="1200" dirty="0" smtClean="0">
                <a:solidFill>
                  <a:srgbClr val="FF2600"/>
                </a:solidFill>
                <a:latin typeface="Arial"/>
                <a:ea typeface="Arial"/>
                <a:cs typeface="Arial"/>
                <a:sym typeface="Arial"/>
              </a:rPr>
              <a:t> </a:t>
            </a:r>
            <a:r>
              <a:rPr sz="1200" dirty="0">
                <a:solidFill>
                  <a:srgbClr val="FF2600"/>
                </a:solidFill>
                <a:latin typeface="Arial"/>
                <a:ea typeface="Arial"/>
                <a:cs typeface="Arial"/>
                <a:sym typeface="Arial"/>
              </a:rPr>
              <a:t>Sealing System:</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Gosco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sealing system is designed to all but eliminate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leaks.  We stand behind it with our 1,000,000 cycle warranty</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Dual live loaded packing sets:</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Gosco’s soft seated valves have two sets of packing - graphoil or chevron Teflon at the top, and the patented Sealmaster on the bottom.   Both are “Live loaded” for longer life</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Upper and lower </a:t>
            </a:r>
            <a:r>
              <a:rPr sz="1200" dirty="0" smtClean="0">
                <a:solidFill>
                  <a:srgbClr val="FF2600"/>
                </a:solidFill>
                <a:latin typeface="Arial"/>
                <a:ea typeface="Arial"/>
                <a:cs typeface="Arial"/>
                <a:sym typeface="Arial"/>
              </a:rPr>
              <a:t>s</a:t>
            </a:r>
            <a:r>
              <a:rPr lang="en-US" sz="1200" dirty="0" smtClean="0">
                <a:solidFill>
                  <a:srgbClr val="FF2600"/>
                </a:solidFill>
                <a:latin typeface="Arial"/>
                <a:ea typeface="Arial"/>
                <a:cs typeface="Arial"/>
                <a:sym typeface="Arial"/>
              </a:rPr>
              <a:t>haft</a:t>
            </a:r>
            <a:r>
              <a:rPr sz="1200" dirty="0" smtClean="0">
                <a:solidFill>
                  <a:srgbClr val="FF2600"/>
                </a:solidFill>
                <a:latin typeface="Arial"/>
                <a:ea typeface="Arial"/>
                <a:cs typeface="Arial"/>
                <a:sym typeface="Arial"/>
              </a:rPr>
              <a:t> </a:t>
            </a:r>
            <a:r>
              <a:rPr sz="1200" dirty="0">
                <a:solidFill>
                  <a:srgbClr val="FF2600"/>
                </a:solidFill>
                <a:latin typeface="Arial"/>
                <a:ea typeface="Arial"/>
                <a:cs typeface="Arial"/>
                <a:sym typeface="Arial"/>
              </a:rPr>
              <a:t>guides:</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We also have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guides because on a floating ball design, the line pressure forces the ball in to the downstream seat.  This movement of the ball gets transferred to 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and in conventional ball valves, it creates “side load” on the packing.  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guides prevent 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from shifting and then compressing the packing.  This is done by holding 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concentric and limiting packing side load).  It dramatically increases packing life.</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Independent packing adjustment:</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Each packing set is independently adjustable to optimize the life of each packing.</a:t>
            </a:r>
          </a:p>
          <a:p>
            <a:pPr marR="457200">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3777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Sealmaster </a:t>
            </a:r>
            <a:r>
              <a:rPr sz="1200" dirty="0" smtClean="0">
                <a:solidFill>
                  <a:srgbClr val="FF2600"/>
                </a:solidFill>
                <a:latin typeface="Arial"/>
                <a:ea typeface="Arial"/>
                <a:cs typeface="Arial"/>
                <a:sym typeface="Arial"/>
              </a:rPr>
              <a:t>S</a:t>
            </a:r>
            <a:r>
              <a:rPr lang="en-US" sz="1200" dirty="0" smtClean="0">
                <a:solidFill>
                  <a:srgbClr val="FF2600"/>
                </a:solidFill>
                <a:latin typeface="Arial"/>
                <a:ea typeface="Arial"/>
                <a:cs typeface="Arial"/>
                <a:sym typeface="Arial"/>
              </a:rPr>
              <a:t>haft</a:t>
            </a:r>
            <a:r>
              <a:rPr sz="1200" dirty="0" smtClean="0">
                <a:solidFill>
                  <a:srgbClr val="FF2600"/>
                </a:solidFill>
                <a:latin typeface="Arial"/>
                <a:ea typeface="Arial"/>
                <a:cs typeface="Arial"/>
                <a:sym typeface="Arial"/>
              </a:rPr>
              <a:t> </a:t>
            </a:r>
            <a:r>
              <a:rPr sz="1200" dirty="0">
                <a:solidFill>
                  <a:srgbClr val="FF2600"/>
                </a:solidFill>
                <a:latin typeface="Arial"/>
                <a:ea typeface="Arial"/>
                <a:cs typeface="Arial"/>
                <a:sym typeface="Arial"/>
              </a:rPr>
              <a:t>Seal:</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Sealmaster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 is a unique seal that is offered on all our soft seated valves. It is comprised of 3 parts - Upper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 compression ring and a </a:t>
            </a:r>
            <a:r>
              <a:rPr lang="en-US" sz="1200" dirty="0" smtClean="0">
                <a:solidFill>
                  <a:srgbClr val="000000"/>
                </a:solidFill>
                <a:latin typeface="Arial"/>
                <a:ea typeface="Arial"/>
                <a:cs typeface="Arial"/>
                <a:sym typeface="Arial"/>
              </a:rPr>
              <a:t>lower </a:t>
            </a:r>
            <a:r>
              <a:rPr sz="1200" dirty="0" smtClean="0">
                <a:solidFill>
                  <a:srgbClr val="000000"/>
                </a:solidFill>
                <a:latin typeface="Arial"/>
                <a:ea typeface="Arial"/>
                <a:cs typeface="Arial"/>
                <a:sym typeface="Arial"/>
              </a:rPr>
              <a:t>thrust </a:t>
            </a:r>
            <a:r>
              <a:rPr sz="1200" dirty="0">
                <a:solidFill>
                  <a:srgbClr val="000000"/>
                </a:solidFill>
                <a:latin typeface="Arial"/>
                <a:ea typeface="Arial"/>
                <a:cs typeface="Arial"/>
                <a:sym typeface="Arial"/>
              </a:rPr>
              <a:t>seal. When the Sealmaster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 is tightened, the compression ring (which is stainless steel) forces the upper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 (Teflon or PEEK) </a:t>
            </a:r>
            <a:r>
              <a:rPr lang="en-US" sz="1200" dirty="0" smtClean="0">
                <a:solidFill>
                  <a:srgbClr val="000000"/>
                </a:solidFill>
                <a:latin typeface="Arial"/>
                <a:ea typeface="Arial"/>
                <a:cs typeface="Arial"/>
                <a:sym typeface="Arial"/>
              </a:rPr>
              <a:t>against both</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lang="en-US" sz="1200" dirty="0" smtClean="0">
                <a:solidFill>
                  <a:srgbClr val="000000"/>
                </a:solidFill>
                <a:latin typeface="Arial"/>
                <a:ea typeface="Arial"/>
                <a:cs typeface="Arial"/>
                <a:sym typeface="Arial"/>
              </a:rPr>
              <a:t>and the body.  It </a:t>
            </a:r>
            <a:r>
              <a:rPr sz="1200" dirty="0" smtClean="0">
                <a:solidFill>
                  <a:srgbClr val="000000"/>
                </a:solidFill>
                <a:latin typeface="Arial"/>
                <a:ea typeface="Arial"/>
                <a:cs typeface="Arial"/>
                <a:sym typeface="Arial"/>
              </a:rPr>
              <a:t>creates </a:t>
            </a:r>
            <a:r>
              <a:rPr sz="1200" dirty="0">
                <a:solidFill>
                  <a:srgbClr val="000000"/>
                </a:solidFill>
                <a:latin typeface="Arial"/>
                <a:ea typeface="Arial"/>
                <a:cs typeface="Arial"/>
                <a:sym typeface="Arial"/>
              </a:rPr>
              <a:t>a seal between 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and body.  The Sealmaster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 can be retightened to recommended torques.</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Patented Design:</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“Sealmaster” is patented by Gosco Valves because of its unique features that give it such long life.</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TÜV approved:</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It is live loaded and has been tested by TÜV to be better than a bellows seated valve (Copy of the certificate can be provided).  It exceeds all current and proposed fugitive emission standards.</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1,000,000 cycle guarantee:</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sealing system (upper packing, sealmaster,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guides and live loading) prevents media from leaking out of the </a:t>
            </a:r>
            <a:r>
              <a:rPr sz="1200" dirty="0" smtClean="0">
                <a:solidFill>
                  <a:srgbClr val="000000"/>
                </a:solidFill>
                <a:latin typeface="Arial"/>
                <a:ea typeface="Arial"/>
                <a:cs typeface="Arial"/>
                <a:sym typeface="Arial"/>
              </a:rPr>
              <a:t>s</a:t>
            </a:r>
            <a:r>
              <a:rPr lang="en-US" sz="1200" dirty="0" smtClean="0">
                <a:solidFill>
                  <a:srgbClr val="000000"/>
                </a:solidFill>
                <a:latin typeface="Arial"/>
                <a:ea typeface="Arial"/>
                <a:cs typeface="Arial"/>
                <a:sym typeface="Arial"/>
              </a:rPr>
              <a:t>haft</a:t>
            </a:r>
            <a:r>
              <a:rPr sz="1200" dirty="0" smtClean="0">
                <a:solidFill>
                  <a:srgbClr val="000000"/>
                </a:solidFill>
                <a:latin typeface="Arial"/>
                <a:ea typeface="Arial"/>
                <a:cs typeface="Arial"/>
                <a:sym typeface="Arial"/>
              </a:rPr>
              <a:t>. </a:t>
            </a:r>
            <a:r>
              <a:rPr sz="1200" dirty="0">
                <a:solidFill>
                  <a:srgbClr val="000000"/>
                </a:solidFill>
                <a:latin typeface="Arial"/>
                <a:ea typeface="Arial"/>
                <a:cs typeface="Arial"/>
                <a:sym typeface="Arial"/>
              </a:rPr>
              <a:t>The combination of the “Sealmaster” and upper packing allows us to give a 1,000,000 cycle guarantee against packing leaks.  We are the only company in the world to offer this guarantee.</a:t>
            </a:r>
          </a:p>
          <a:p>
            <a:pPr marR="457200">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09549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Fugitive Emissions Port: </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fugitive emissions port allows controlled monitoring of fugitive emissions</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Located between upper/lower packing:</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fugitive emission port is located between the upper and lower packing because when the lower packing leaks, it will be detected before it leaks to atmosphere.</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Emission level monitoring:</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A sniffer can be used to test emissions.</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Purgeable: </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fugitive emissions port can also be pressurized with an inert gas for “zero emission” applications.  A pressure switch on the purge port allows you to detect any packing leaks. </a:t>
            </a:r>
          </a:p>
          <a:p>
            <a:pPr marR="457200">
              <a:buFont typeface="Arial"/>
              <a:defRPr sz="3800">
                <a:solidFill>
                  <a:srgbClr val="FFFFFF"/>
                </a:solidFill>
                <a:latin typeface="+mn-lt"/>
                <a:ea typeface="+mn-ea"/>
                <a:cs typeface="+mn-cs"/>
                <a:sym typeface="Gill Sans"/>
              </a:defRPr>
            </a:pPr>
            <a:endParaRPr sz="120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0672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pPr>
              <a:defRPr sz="1600"/>
            </a:pPr>
            <a:r>
              <a:rPr sz="1200" dirty="0">
                <a:solidFill>
                  <a:srgbClr val="FF2600"/>
                </a:solidFill>
                <a:latin typeface="Arial"/>
                <a:ea typeface="Arial"/>
                <a:cs typeface="Arial"/>
                <a:sym typeface="Arial"/>
              </a:rPr>
              <a:t>Extended Bonnet: </a:t>
            </a:r>
            <a:r>
              <a:rPr sz="1200" dirty="0">
                <a:latin typeface="Arial"/>
                <a:ea typeface="Arial"/>
                <a:cs typeface="Arial"/>
                <a:sym typeface="Arial"/>
              </a:rPr>
              <a:t> </a:t>
            </a:r>
          </a:p>
          <a:p>
            <a:pPr>
              <a:defRPr sz="1600"/>
            </a:pPr>
            <a:r>
              <a:rPr sz="1200" dirty="0">
                <a:latin typeface="Arial"/>
                <a:ea typeface="Arial"/>
                <a:cs typeface="Arial"/>
                <a:sym typeface="Arial"/>
              </a:rPr>
              <a:t>All Gosco’s soft seated valves have an extended bonnet.  It has several advantages.</a:t>
            </a:r>
          </a:p>
          <a:p>
            <a:pPr>
              <a:defRPr sz="1600"/>
            </a:pPr>
            <a:endParaRPr sz="1200" dirty="0">
              <a:latin typeface="Arial"/>
              <a:ea typeface="Arial"/>
              <a:cs typeface="Arial"/>
              <a:sym typeface="Arial"/>
            </a:endParaRPr>
          </a:p>
          <a:p>
            <a:pPr>
              <a:defRPr sz="1600"/>
            </a:pPr>
            <a:r>
              <a:rPr sz="1200" dirty="0">
                <a:solidFill>
                  <a:srgbClr val="FF2600"/>
                </a:solidFill>
                <a:latin typeface="Arial"/>
                <a:ea typeface="Arial"/>
                <a:cs typeface="Arial"/>
                <a:sym typeface="Arial"/>
              </a:rPr>
              <a:t>Handle / actuator is outside the insulation:</a:t>
            </a:r>
            <a:r>
              <a:rPr sz="1200" dirty="0">
                <a:latin typeface="Arial"/>
                <a:ea typeface="Arial"/>
                <a:cs typeface="Arial"/>
                <a:sym typeface="Arial"/>
              </a:rPr>
              <a:t> </a:t>
            </a:r>
          </a:p>
          <a:p>
            <a:pPr>
              <a:defRPr sz="1600"/>
            </a:pPr>
            <a:r>
              <a:rPr sz="1200" dirty="0">
                <a:latin typeface="Arial"/>
                <a:ea typeface="Arial"/>
                <a:cs typeface="Arial"/>
                <a:sym typeface="Arial"/>
              </a:rPr>
              <a:t>The actuator is raised away from elevated process conditions and is protected from excessive heat.</a:t>
            </a:r>
          </a:p>
          <a:p>
            <a:pPr>
              <a:defRPr sz="1600"/>
            </a:pPr>
            <a:endParaRPr sz="1200" dirty="0">
              <a:latin typeface="Arial"/>
              <a:ea typeface="Arial"/>
              <a:cs typeface="Arial"/>
              <a:sym typeface="Arial"/>
            </a:endParaRPr>
          </a:p>
          <a:p>
            <a:pPr>
              <a:defRPr sz="1600"/>
            </a:pPr>
            <a:r>
              <a:rPr sz="1200" dirty="0">
                <a:solidFill>
                  <a:srgbClr val="FF2600"/>
                </a:solidFill>
                <a:latin typeface="Arial"/>
                <a:ea typeface="Arial"/>
                <a:cs typeface="Arial"/>
                <a:sym typeface="Arial"/>
              </a:rPr>
              <a:t>Packing adjustments are outside the insulation: </a:t>
            </a:r>
            <a:r>
              <a:rPr sz="1200" dirty="0">
                <a:latin typeface="Arial"/>
                <a:ea typeface="Arial"/>
                <a:cs typeface="Arial"/>
                <a:sym typeface="Arial"/>
              </a:rPr>
              <a:t> </a:t>
            </a:r>
          </a:p>
          <a:p>
            <a:pPr>
              <a:defRPr sz="1600"/>
            </a:pPr>
            <a:r>
              <a:rPr sz="1200" dirty="0">
                <a:latin typeface="Arial"/>
                <a:ea typeface="Arial"/>
                <a:cs typeface="Arial"/>
                <a:sym typeface="Arial"/>
              </a:rPr>
              <a:t>This allows full accessibility to the packing adjustments without removing the insulation</a:t>
            </a:r>
          </a:p>
          <a:p>
            <a:pPr>
              <a:defRPr sz="1600"/>
            </a:pPr>
            <a:endParaRPr sz="1200" dirty="0">
              <a:solidFill>
                <a:srgbClr val="FF2600"/>
              </a:solidFill>
              <a:latin typeface="Arial"/>
              <a:ea typeface="Arial"/>
              <a:cs typeface="Arial"/>
              <a:sym typeface="Arial"/>
            </a:endParaRPr>
          </a:p>
          <a:p>
            <a:pPr>
              <a:defRPr sz="1600"/>
            </a:pPr>
            <a:r>
              <a:rPr lang="en-US" sz="1200" dirty="0" smtClean="0">
                <a:solidFill>
                  <a:srgbClr val="FF2600"/>
                </a:solidFill>
                <a:latin typeface="Arial"/>
                <a:ea typeface="Arial"/>
                <a:cs typeface="Arial"/>
                <a:sym typeface="Arial"/>
              </a:rPr>
              <a:t>IF the packing leaks, it is visible (outside the insulation)</a:t>
            </a:r>
          </a:p>
          <a:p>
            <a:pPr>
              <a:defRPr sz="1600"/>
            </a:pPr>
            <a:r>
              <a:rPr lang="en-US" sz="1200" dirty="0" smtClean="0">
                <a:solidFill>
                  <a:srgbClr val="FF2600"/>
                </a:solidFill>
                <a:latin typeface="Arial"/>
                <a:ea typeface="Arial"/>
                <a:cs typeface="Arial"/>
                <a:sym typeface="Arial"/>
              </a:rPr>
              <a:t>Even with our 1,000,000 cycle guarantee, eventually every seals leaks.</a:t>
            </a:r>
            <a:r>
              <a:rPr lang="en-US" sz="1200" baseline="0" dirty="0" smtClean="0">
                <a:solidFill>
                  <a:srgbClr val="FF2600"/>
                </a:solidFill>
                <a:latin typeface="Arial"/>
                <a:ea typeface="Arial"/>
                <a:cs typeface="Arial"/>
                <a:sym typeface="Arial"/>
              </a:rPr>
              <a:t>  With standard valves and extended handles, when the packing leaks, it leaks in to the insulation and can not be seen until it has saturated the insulation.  This often becomes a fire hazard.</a:t>
            </a:r>
          </a:p>
          <a:p>
            <a:pPr>
              <a:defRPr sz="1600"/>
            </a:pPr>
            <a:endParaRPr lang="en-US" sz="1200" baseline="0" dirty="0" smtClean="0">
              <a:solidFill>
                <a:srgbClr val="FF2600"/>
              </a:solidFill>
              <a:latin typeface="Arial"/>
              <a:ea typeface="Arial"/>
              <a:cs typeface="Arial"/>
              <a:sym typeface="Arial"/>
            </a:endParaRPr>
          </a:p>
          <a:p>
            <a:pPr>
              <a:defRPr sz="1600"/>
            </a:pPr>
            <a:r>
              <a:rPr sz="1200" dirty="0" smtClean="0">
                <a:solidFill>
                  <a:srgbClr val="FF2600"/>
                </a:solidFill>
                <a:latin typeface="Arial"/>
                <a:ea typeface="Arial"/>
                <a:cs typeface="Arial"/>
                <a:sym typeface="Arial"/>
              </a:rPr>
              <a:t>Protects </a:t>
            </a:r>
            <a:r>
              <a:rPr sz="1200" dirty="0">
                <a:solidFill>
                  <a:srgbClr val="FF2600"/>
                </a:solidFill>
                <a:latin typeface="Arial"/>
                <a:ea typeface="Arial"/>
                <a:cs typeface="Arial"/>
                <a:sym typeface="Arial"/>
              </a:rPr>
              <a:t>the operator:</a:t>
            </a:r>
            <a:r>
              <a:rPr sz="1200" dirty="0">
                <a:latin typeface="Arial"/>
                <a:ea typeface="Arial"/>
                <a:cs typeface="Arial"/>
                <a:sym typeface="Arial"/>
              </a:rPr>
              <a:t>  </a:t>
            </a:r>
          </a:p>
          <a:p>
            <a:pPr>
              <a:defRPr sz="1600"/>
            </a:pPr>
            <a:r>
              <a:rPr sz="1200" dirty="0">
                <a:latin typeface="Arial"/>
                <a:ea typeface="Arial"/>
                <a:cs typeface="Arial"/>
                <a:sym typeface="Arial"/>
              </a:rPr>
              <a:t>The metal cover around the insulation is not left exposed with sharp edges that can cut an operator if he needs to open or close the valve.</a:t>
            </a:r>
          </a:p>
          <a:p>
            <a:pPr marL="444500" indent="-444500">
              <a:defRPr sz="1600"/>
            </a:pPr>
            <a:endParaRPr sz="1200" dirty="0">
              <a:latin typeface="Arial"/>
              <a:ea typeface="Arial"/>
              <a:cs typeface="Arial"/>
              <a:sym typeface="Arial"/>
            </a:endParaRPr>
          </a:p>
        </p:txBody>
      </p:sp>
    </p:spTree>
    <p:extLst>
      <p:ext uri="{BB962C8B-B14F-4D97-AF65-F5344CB8AC3E}">
        <p14:creationId xmlns:p14="http://schemas.microsoft.com/office/powerpoint/2010/main" val="63674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Clearview Mounting Pad:</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Clearview mounting pad is designed to eliminate the problems with traditional mounting pads.  It is a unique design, patented by Gosco Valves</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Dual ISO 5211 mounting patterns:</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On most sizes, we offer dual ISO 5211 mounting configurations</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smtClean="0">
                <a:solidFill>
                  <a:srgbClr val="FF2600"/>
                </a:solidFill>
                <a:latin typeface="Arial"/>
                <a:ea typeface="Arial"/>
                <a:cs typeface="Arial"/>
                <a:sym typeface="Arial"/>
              </a:rPr>
              <a:t>S</a:t>
            </a:r>
            <a:r>
              <a:rPr lang="en-US" sz="1200" dirty="0" smtClean="0">
                <a:solidFill>
                  <a:srgbClr val="FF2600"/>
                </a:solidFill>
                <a:latin typeface="Arial"/>
                <a:ea typeface="Arial"/>
                <a:cs typeface="Arial"/>
                <a:sym typeface="Arial"/>
              </a:rPr>
              <a:t>haft</a:t>
            </a:r>
            <a:r>
              <a:rPr sz="1200" dirty="0" smtClean="0">
                <a:solidFill>
                  <a:srgbClr val="FF2600"/>
                </a:solidFill>
                <a:latin typeface="Arial"/>
                <a:ea typeface="Arial"/>
                <a:cs typeface="Arial"/>
                <a:sym typeface="Arial"/>
              </a:rPr>
              <a:t> </a:t>
            </a:r>
            <a:r>
              <a:rPr sz="1200" dirty="0">
                <a:solidFill>
                  <a:srgbClr val="FF2600"/>
                </a:solidFill>
                <a:latin typeface="Arial"/>
                <a:ea typeface="Arial"/>
                <a:cs typeface="Arial"/>
                <a:sym typeface="Arial"/>
              </a:rPr>
              <a:t>Flats visible:</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“Double D” stem indicates the valve position and is visible even if an actuator or insulation is installed.</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FF2600"/>
                </a:solidFill>
                <a:latin typeface="Arial"/>
                <a:ea typeface="Arial"/>
                <a:cs typeface="Arial"/>
                <a:sym typeface="Arial"/>
              </a:rPr>
              <a:t>Packing adjustments above insulation: </a:t>
            </a:r>
            <a:r>
              <a:rPr sz="1200" dirty="0">
                <a:solidFill>
                  <a:srgbClr val="000000"/>
                </a:solidFill>
                <a:latin typeface="Arial"/>
                <a:ea typeface="Arial"/>
                <a:cs typeface="Arial"/>
                <a:sym typeface="Arial"/>
              </a:rPr>
              <a:t> </a:t>
            </a: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Packing adjustments are located above the insulation to allow full accessibility without removing the actuator or the insulation.</a:t>
            </a:r>
          </a:p>
          <a:p>
            <a:pPr>
              <a:buFont typeface="Arial"/>
              <a:defRPr sz="3800">
                <a:solidFill>
                  <a:srgbClr val="FFFFFF"/>
                </a:solidFill>
                <a:latin typeface="+mn-lt"/>
                <a:ea typeface="+mn-ea"/>
                <a:cs typeface="+mn-cs"/>
                <a:sym typeface="Gill Sans"/>
              </a:defRPr>
            </a:pP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lang="en-US" sz="1200" dirty="0" smtClean="0">
                <a:solidFill>
                  <a:srgbClr val="FF2600"/>
                </a:solidFill>
                <a:latin typeface="Arial"/>
                <a:ea typeface="Arial"/>
                <a:cs typeface="Arial"/>
                <a:sym typeface="Arial"/>
              </a:rPr>
              <a:t>Acts as a heat sink for actuator</a:t>
            </a:r>
            <a:r>
              <a:rPr sz="1200" dirty="0" smtClean="0">
                <a:solidFill>
                  <a:srgbClr val="FF2600"/>
                </a:solidFill>
                <a:latin typeface="Arial"/>
                <a:ea typeface="Arial"/>
                <a:cs typeface="Arial"/>
                <a:sym typeface="Arial"/>
              </a:rPr>
              <a:t>:</a:t>
            </a:r>
            <a:r>
              <a:rPr sz="1200" dirty="0" smtClean="0">
                <a:solidFill>
                  <a:srgbClr val="000000"/>
                </a:solidFill>
                <a:latin typeface="Arial"/>
                <a:ea typeface="Arial"/>
                <a:cs typeface="Arial"/>
                <a:sym typeface="Arial"/>
              </a:rPr>
              <a:t>  </a:t>
            </a:r>
            <a:endParaRPr sz="1200" dirty="0">
              <a:solidFill>
                <a:srgbClr val="000000"/>
              </a:solidFill>
              <a:latin typeface="Arial"/>
              <a:ea typeface="Arial"/>
              <a:cs typeface="Arial"/>
              <a:sym typeface="Arial"/>
            </a:endParaRPr>
          </a:p>
          <a:p>
            <a:pPr>
              <a:buFont typeface="Arial"/>
              <a:defRPr sz="3800">
                <a:solidFill>
                  <a:srgbClr val="FFFFFF"/>
                </a:solidFill>
                <a:latin typeface="+mn-lt"/>
                <a:ea typeface="+mn-ea"/>
                <a:cs typeface="+mn-cs"/>
                <a:sym typeface="Gill Sans"/>
              </a:defRPr>
            </a:pPr>
            <a:r>
              <a:rPr sz="1200" dirty="0">
                <a:solidFill>
                  <a:srgbClr val="000000"/>
                </a:solidFill>
                <a:latin typeface="Arial"/>
                <a:ea typeface="Arial"/>
                <a:cs typeface="Arial"/>
                <a:sym typeface="Arial"/>
              </a:rPr>
              <a:t>The actuator is raised away from elevated process conditions and is protected from excessive heat or cold.</a:t>
            </a:r>
          </a:p>
          <a:p>
            <a:pPr marR="457200">
              <a:buFont typeface="Arial"/>
              <a:defRPr sz="3800">
                <a:solidFill>
                  <a:srgbClr val="FFFFFF"/>
                </a:solidFill>
                <a:latin typeface="+mn-lt"/>
                <a:ea typeface="+mn-ea"/>
                <a:cs typeface="+mn-cs"/>
                <a:sym typeface="Gill Sans"/>
              </a:defRPr>
            </a:pPr>
            <a:endParaRPr sz="120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9094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pPr>
              <a:defRPr sz="1600"/>
            </a:pPr>
            <a:r>
              <a:rPr sz="1200" dirty="0">
                <a:solidFill>
                  <a:srgbClr val="FF2600"/>
                </a:solidFill>
                <a:latin typeface="Arial"/>
                <a:ea typeface="Arial"/>
                <a:cs typeface="Arial"/>
                <a:sym typeface="Arial"/>
              </a:rPr>
              <a:t>High Alloy/Body </a:t>
            </a:r>
            <a:r>
              <a:rPr lang="en-US" sz="1200" dirty="0" smtClean="0">
                <a:solidFill>
                  <a:srgbClr val="FF2600"/>
                </a:solidFill>
                <a:latin typeface="Arial"/>
                <a:ea typeface="Arial"/>
                <a:cs typeface="Arial"/>
                <a:sym typeface="Arial"/>
              </a:rPr>
              <a:t>Ball</a:t>
            </a:r>
            <a:r>
              <a:rPr sz="1200" dirty="0" smtClean="0">
                <a:solidFill>
                  <a:srgbClr val="FF2600"/>
                </a:solidFill>
                <a:latin typeface="Arial"/>
                <a:ea typeface="Arial"/>
                <a:cs typeface="Arial"/>
                <a:sym typeface="Arial"/>
              </a:rPr>
              <a:t> </a:t>
            </a:r>
            <a:r>
              <a:rPr sz="1200" dirty="0">
                <a:solidFill>
                  <a:srgbClr val="FF2600"/>
                </a:solidFill>
                <a:latin typeface="Arial"/>
                <a:ea typeface="Arial"/>
                <a:cs typeface="Arial"/>
                <a:sym typeface="Arial"/>
              </a:rPr>
              <a:t>Options:</a:t>
            </a:r>
            <a:r>
              <a:rPr sz="1200" dirty="0">
                <a:latin typeface="Arial"/>
                <a:ea typeface="Arial"/>
                <a:cs typeface="Arial"/>
                <a:sym typeface="Arial"/>
              </a:rPr>
              <a:t>  </a:t>
            </a:r>
          </a:p>
          <a:p>
            <a:pPr>
              <a:defRPr sz="1600"/>
            </a:pPr>
            <a:r>
              <a:rPr sz="1200" dirty="0">
                <a:latin typeface="Arial"/>
                <a:ea typeface="Arial"/>
                <a:cs typeface="Arial"/>
                <a:sym typeface="Arial"/>
              </a:rPr>
              <a:t>Valves in corrosive applications sometimes require extra care, especially when selecting suitable materials.  We have listed a few examples of materials that we have offered in the past.   We can offer valve trim (ball and </a:t>
            </a:r>
            <a:r>
              <a:rPr sz="1200" dirty="0" smtClean="0">
                <a:latin typeface="Arial"/>
                <a:ea typeface="Arial"/>
                <a:cs typeface="Arial"/>
                <a:sym typeface="Arial"/>
              </a:rPr>
              <a:t>s</a:t>
            </a:r>
            <a:r>
              <a:rPr lang="en-US" sz="1200" dirty="0" smtClean="0">
                <a:latin typeface="Arial"/>
                <a:ea typeface="Arial"/>
                <a:cs typeface="Arial"/>
                <a:sym typeface="Arial"/>
              </a:rPr>
              <a:t>haft</a:t>
            </a:r>
            <a:r>
              <a:rPr sz="1200" dirty="0" smtClean="0">
                <a:latin typeface="Arial"/>
                <a:ea typeface="Arial"/>
                <a:cs typeface="Arial"/>
                <a:sym typeface="Arial"/>
              </a:rPr>
              <a:t>) </a:t>
            </a:r>
            <a:r>
              <a:rPr sz="1200" dirty="0">
                <a:latin typeface="Arial"/>
                <a:ea typeface="Arial"/>
                <a:cs typeface="Arial"/>
                <a:sym typeface="Arial"/>
              </a:rPr>
              <a:t>in any commercially available metal (see the list above).  Our standard options for body material are:  316L stainless, Alloy 20, Duplex stainless (SMO 254) and Hastelloy C276.  Gosco has lots of experience selecting the correct materials of construction for these applications.</a:t>
            </a: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958587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marR="457200">
              <a:defRPr sz="1600"/>
            </a:pPr>
            <a:r>
              <a:rPr sz="1200">
                <a:solidFill>
                  <a:srgbClr val="FF2600"/>
                </a:solidFill>
                <a:latin typeface="Arial"/>
                <a:ea typeface="Arial"/>
                <a:cs typeface="Arial"/>
                <a:sym typeface="Arial"/>
              </a:rPr>
              <a:t>Gosco Vari V Balls: </a:t>
            </a:r>
            <a:r>
              <a:rPr sz="1200">
                <a:latin typeface="Arial"/>
                <a:ea typeface="Arial"/>
                <a:cs typeface="Arial"/>
                <a:sym typeface="Arial"/>
              </a:rPr>
              <a:t> </a:t>
            </a:r>
          </a:p>
          <a:p>
            <a:pPr marR="457200">
              <a:defRPr sz="1600"/>
            </a:pPr>
            <a:r>
              <a:rPr sz="1200">
                <a:latin typeface="Arial"/>
                <a:ea typeface="Arial"/>
                <a:cs typeface="Arial"/>
                <a:sym typeface="Arial"/>
              </a:rPr>
              <a:t>The Vari-V balls shown above are our standard product offering.  The most common balls are 10, 30, 60, and 90 degree Vari-V balls, and all are available at the same price.  Every Vari-V ball is cut precisely to satisfy flow control requirements. </a:t>
            </a: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179394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788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2239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107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1841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7320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2037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64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186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2231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45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98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5371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202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577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330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239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043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29673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199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2066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8005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406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9433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26" name="Shape 426"/>
          <p:cNvSpPr>
            <a:spLocks noGrp="1"/>
          </p:cNvSpPr>
          <p:nvPr>
            <p:ph type="title"/>
          </p:nvPr>
        </p:nvSpPr>
        <p:spPr>
          <a:xfrm>
            <a:off x="1270000" y="1638300"/>
            <a:ext cx="10464800" cy="3302000"/>
          </a:xfrm>
          <a:prstGeom prst="rect">
            <a:avLst/>
          </a:prstGeom>
        </p:spPr>
        <p:txBody>
          <a:bodyPr anchor="b"/>
          <a:lstStyle>
            <a:lvl1pPr>
              <a:defRPr sz="7800"/>
            </a:lvl1pPr>
          </a:lstStyle>
          <a:p>
            <a:r>
              <a:t>Title Text</a:t>
            </a:r>
          </a:p>
        </p:txBody>
      </p:sp>
      <p:sp>
        <p:nvSpPr>
          <p:cNvPr id="427" name="Shape 427"/>
          <p:cNvSpPr>
            <a:spLocks noGrp="1"/>
          </p:cNvSpPr>
          <p:nvPr>
            <p:ph type="body" sz="quarter" idx="1"/>
          </p:nvPr>
        </p:nvSpPr>
        <p:spPr>
          <a:xfrm>
            <a:off x="1270000" y="5029200"/>
            <a:ext cx="10464800" cy="11430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28" name="Shape 428"/>
          <p:cNvSpPr>
            <a:spLocks noGrp="1"/>
          </p:cNvSpPr>
          <p:nvPr>
            <p:ph type="sldNum" sz="quarter" idx="2"/>
          </p:nvPr>
        </p:nvSpPr>
        <p:spPr>
          <a:xfrm>
            <a:off x="6354317" y="9334500"/>
            <a:ext cx="292101" cy="304800"/>
          </a:xfrm>
          <a:prstGeom prst="rect">
            <a:avLst/>
          </a:prstGeom>
        </p:spPr>
        <p:txBody>
          <a:bodyPr/>
          <a:lstStyle>
            <a:lvl1pPr>
              <a:defRPr sz="1400"/>
            </a:lvl1pPr>
          </a:lstStyle>
          <a:p>
            <a:fld id="{86CB4B4D-7CA3-9044-876B-883B54F8677D}" type="slidenum">
              <a:t>‹#›</a:t>
            </a:fld>
            <a:endParaRPr/>
          </a:p>
        </p:txBody>
      </p:sp>
    </p:spTree>
    <p:extLst>
      <p:ext uri="{BB962C8B-B14F-4D97-AF65-F5344CB8AC3E}">
        <p14:creationId xmlns:p14="http://schemas.microsoft.com/office/powerpoint/2010/main" val="111188983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9815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595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349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807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4047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987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4309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916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877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910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6893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9909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7501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608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8423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6369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538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2839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908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9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8907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0525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676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5558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7764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3327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257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73162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761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0465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984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970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2461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7436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047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1029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1506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6463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3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3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07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1218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564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5870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3714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878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9820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8544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54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455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132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4401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3440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0096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9344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558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54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072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0030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06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8782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2430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08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8633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360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219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20934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7756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583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747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3689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1171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164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7599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1472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68480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466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477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896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7104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734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3241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1136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1321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4897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0332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59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260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794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085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356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091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905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2475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2667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972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747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99354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327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4672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0436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213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8270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362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035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0759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698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0017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6326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1285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1185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910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8112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6538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442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3315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345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4705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4943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5429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629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3166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768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797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741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0481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497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0929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813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7833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4287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9941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4094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634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01344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07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3137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356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1093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4638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78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116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8283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1741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50"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840" r:id="rId12"/>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15362" name="Rectangle 2"/>
          <p:cNvSpPr>
            <a:spLocks noGrp="1" noChangeArrowheads="1"/>
          </p:cNvSpPr>
          <p:nvPr>
            <p:ph type="body" idx="1"/>
          </p:nvPr>
        </p:nvSpPr>
        <p:spPr bwMode="auto">
          <a:xfrm>
            <a:off x="1270000" y="5029200"/>
            <a:ext cx="104648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000">
          <a:solidFill>
            <a:schemeClr val="tx1"/>
          </a:solidFill>
          <a:latin typeface="+mj-lt"/>
          <a:ea typeface="+mj-ea"/>
          <a:cs typeface="+mj-cs"/>
          <a:sym typeface="Gill Sans" charset="0"/>
        </a:defRPr>
      </a:lvl1pPr>
      <a:lvl2pPr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386"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635000" y="49022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635000" y="15240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9022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635000" y="15240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100000">
              <a:srgbClr val="4F98CF"/>
            </a:gs>
          </a:gsLst>
          <a:lin ang="6120000" scaled="1"/>
          <a:tileRect/>
        </a:gra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8.tif"/><Relationship Id="rId5"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emf"/></Relationships>
</file>

<file path=ppt/slides/_rels/slide28.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emf"/><Relationship Id="rId10" Type="http://schemas.openxmlformats.org/officeDocument/2006/relationships/image" Target="../media/image53.png"/><Relationship Id="rId11"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jpeg"/><Relationship Id="rId6"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11.png"/><Relationship Id="rId5"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tif"/><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p:cNvSpPr>
          <p:nvPr/>
        </p:nvSpPr>
        <p:spPr bwMode="auto">
          <a:xfrm>
            <a:off x="9512300" y="7848600"/>
            <a:ext cx="3086100" cy="1536700"/>
          </a:xfrm>
          <a:prstGeom prst="rect">
            <a:avLst/>
          </a:prstGeom>
          <a:noFill/>
          <a:ln>
            <a:noFill/>
          </a:ln>
          <a:extLst/>
        </p:spPr>
        <p:txBody>
          <a:bodyPr lIns="0" tIns="0" rIns="0" bIns="0"/>
          <a:lstStyle/>
          <a:p>
            <a:endParaRPr lang="en-US"/>
          </a:p>
        </p:txBody>
      </p:sp>
      <p:sp>
        <p:nvSpPr>
          <p:cNvPr id="11" name="TextBox 10"/>
          <p:cNvSpPr txBox="1"/>
          <p:nvPr/>
        </p:nvSpPr>
        <p:spPr>
          <a:xfrm>
            <a:off x="17322800" y="1778000"/>
            <a:ext cx="184666" cy="738664"/>
          </a:xfrm>
          <a:prstGeom prst="rect">
            <a:avLst/>
          </a:prstGeom>
          <a:noFill/>
        </p:spPr>
        <p:txBody>
          <a:bodyPr wrap="none" rtlCol="0">
            <a:spAutoFit/>
          </a:bodyPr>
          <a:lstStyle/>
          <a:p>
            <a:endParaRPr lang="en-US" dirty="0"/>
          </a:p>
        </p:txBody>
      </p:sp>
      <p:sp>
        <p:nvSpPr>
          <p:cNvPr id="25" name="Rectangle 25"/>
          <p:cNvSpPr>
            <a:spLocks/>
          </p:cNvSpPr>
          <p:nvPr/>
        </p:nvSpPr>
        <p:spPr bwMode="auto">
          <a:xfrm>
            <a:off x="1352098" y="7432650"/>
            <a:ext cx="9444037"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alpha val="59999"/>
                  </a:srgbClr>
                </a:solidFill>
                <a:miter lim="800000"/>
                <a:headEnd type="none" w="med" len="med"/>
                <a:tailEnd type="none" w="med" len="med"/>
              </a14:hiddenLine>
            </a:ext>
          </a:extLst>
        </p:spPr>
        <p:txBody>
          <a:bodyPr wrap="square" lIns="0" tIns="0" rIns="0" bIns="0">
            <a:spAutoFit/>
          </a:bodyPr>
          <a:lstStyle/>
          <a:p>
            <a:pPr algn="l"/>
            <a:r>
              <a:rPr lang="en-US" sz="6600" b="1" dirty="0" err="1" smtClean="0">
                <a:ln w="10541" cmpd="sng">
                  <a:solidFill>
                    <a:srgbClr val="7D7D7D">
                      <a:tint val="100000"/>
                      <a:shade val="100000"/>
                      <a:satMod val="110000"/>
                    </a:srgbClr>
                  </a:solidFill>
                  <a:prstDash val="solid"/>
                </a:ln>
                <a:solidFill>
                  <a:schemeClr val="bg1"/>
                </a:solidFill>
                <a:latin typeface="helvetica neue" charset="0"/>
                <a:ea typeface="ＭＳ Ｐゴシック" charset="0"/>
                <a:cs typeface="BlairMdITC TT-Medium"/>
                <a:sym typeface="GothamHTF-Medium" charset="0"/>
              </a:rPr>
              <a:t>Vari</a:t>
            </a:r>
            <a:r>
              <a:rPr lang="en-US" sz="6600" b="1" dirty="0" smtClean="0">
                <a:ln w="10541" cmpd="sng">
                  <a:solidFill>
                    <a:srgbClr val="7D7D7D">
                      <a:tint val="100000"/>
                      <a:shade val="100000"/>
                      <a:satMod val="110000"/>
                    </a:srgbClr>
                  </a:solidFill>
                  <a:prstDash val="solid"/>
                </a:ln>
                <a:solidFill>
                  <a:schemeClr val="bg1"/>
                </a:solidFill>
                <a:latin typeface="helvetica neue" charset="0"/>
                <a:ea typeface="ＭＳ Ｐゴシック" charset="0"/>
                <a:cs typeface="BlairMdITC TT-Medium"/>
                <a:sym typeface="GothamHTF-Medium" charset="0"/>
              </a:rPr>
              <a:t>-V </a:t>
            </a:r>
            <a:r>
              <a:rPr lang="en-US" sz="6600" b="1" dirty="0" smtClean="0">
                <a:ln w="10541" cmpd="sng">
                  <a:solidFill>
                    <a:srgbClr val="7D7D7D">
                      <a:tint val="100000"/>
                      <a:shade val="100000"/>
                      <a:satMod val="110000"/>
                    </a:srgbClr>
                  </a:solidFill>
                  <a:prstDash val="solid"/>
                </a:ln>
                <a:solidFill>
                  <a:schemeClr val="bg1"/>
                </a:solidFill>
                <a:latin typeface="helvetica neue" charset="0"/>
                <a:ea typeface="ＭＳ Ｐゴシック" charset="0"/>
                <a:cs typeface="BlairMdITC TT-Medium"/>
                <a:sym typeface="GothamHTF-Medium" charset="0"/>
              </a:rPr>
              <a:t>Control </a:t>
            </a:r>
            <a:r>
              <a:rPr lang="en-US" sz="6600" b="1" dirty="0" smtClean="0">
                <a:ln w="10541" cmpd="sng">
                  <a:solidFill>
                    <a:srgbClr val="7D7D7D">
                      <a:tint val="100000"/>
                      <a:shade val="100000"/>
                      <a:satMod val="110000"/>
                    </a:srgbClr>
                  </a:solidFill>
                  <a:prstDash val="solid"/>
                </a:ln>
                <a:solidFill>
                  <a:schemeClr val="bg1"/>
                </a:solidFill>
                <a:latin typeface="helvetica neue" charset="0"/>
                <a:ea typeface="ＭＳ Ｐゴシック" charset="0"/>
                <a:cs typeface="BlairMdITC TT-Medium"/>
                <a:sym typeface="GothamHTF-Medium" charset="0"/>
              </a:rPr>
              <a:t>Valves</a:t>
            </a:r>
            <a:endParaRPr lang="en-US" sz="6600" b="1" dirty="0">
              <a:ln w="10541" cmpd="sng">
                <a:solidFill>
                  <a:srgbClr val="7D7D7D">
                    <a:tint val="100000"/>
                    <a:shade val="100000"/>
                    <a:satMod val="110000"/>
                  </a:srgbClr>
                </a:solidFill>
                <a:prstDash val="solid"/>
              </a:ln>
              <a:solidFill>
                <a:schemeClr val="bg1"/>
              </a:solidFill>
              <a:latin typeface="helvetica neue" charset="0"/>
              <a:ea typeface="ＭＳ Ｐゴシック" charset="0"/>
              <a:cs typeface="BlairMdITC TT-Medium"/>
              <a:sym typeface="GothamHTF-Medium" charset="0"/>
            </a:endParaRPr>
          </a:p>
        </p:txBody>
      </p:sp>
      <p:pic>
        <p:nvPicPr>
          <p:cNvPr id="3" name="Picture 2"/>
          <p:cNvPicPr>
            <a:picLocks noChangeAspect="1"/>
          </p:cNvPicPr>
          <p:nvPr/>
        </p:nvPicPr>
        <p:blipFill>
          <a:blip r:embed="rId2"/>
          <a:stretch>
            <a:fillRect/>
          </a:stretch>
        </p:blipFill>
        <p:spPr>
          <a:xfrm>
            <a:off x="10173835" y="8448313"/>
            <a:ext cx="2312956" cy="922584"/>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242526" cy="7146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p:nvPr/>
        </p:nvSpPr>
        <p:spPr>
          <a:xfrm>
            <a:off x="225282" y="1088070"/>
            <a:ext cx="12852401"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005C9B"/>
                </a:solidFill>
                <a:latin typeface="Helvetica Neue"/>
                <a:ea typeface="Helvetica Neue"/>
                <a:cs typeface="Helvetica Neue"/>
                <a:sym typeface="Helvetica Neue"/>
              </a:defRPr>
            </a:lvl1pPr>
          </a:lstStyle>
          <a:p>
            <a:r>
              <a:rPr dirty="0">
                <a:solidFill>
                  <a:srgbClr val="006DB3"/>
                </a:solidFill>
                <a:latin typeface="helvetica neue" charset="0"/>
              </a:rPr>
              <a:t>High Alloy Body / </a:t>
            </a:r>
            <a:r>
              <a:rPr lang="en-US" dirty="0" smtClean="0">
                <a:solidFill>
                  <a:srgbClr val="006DB3"/>
                </a:solidFill>
                <a:latin typeface="helvetica neue" charset="0"/>
              </a:rPr>
              <a:t>Ball</a:t>
            </a:r>
            <a:r>
              <a:rPr dirty="0" smtClean="0">
                <a:solidFill>
                  <a:srgbClr val="006DB3"/>
                </a:solidFill>
                <a:latin typeface="helvetica neue" charset="0"/>
              </a:rPr>
              <a:t> </a:t>
            </a:r>
            <a:r>
              <a:rPr dirty="0">
                <a:solidFill>
                  <a:srgbClr val="006DB3"/>
                </a:solidFill>
                <a:latin typeface="helvetica neue" charset="0"/>
              </a:rPr>
              <a:t>Options</a:t>
            </a:r>
          </a:p>
        </p:txBody>
      </p:sp>
      <p:grpSp>
        <p:nvGrpSpPr>
          <p:cNvPr id="671" name="Group 671"/>
          <p:cNvGrpSpPr/>
          <p:nvPr/>
        </p:nvGrpSpPr>
        <p:grpSpPr>
          <a:xfrm>
            <a:off x="3403600" y="3909411"/>
            <a:ext cx="6845003" cy="3985129"/>
            <a:chOff x="0" y="1125064"/>
            <a:chExt cx="6845001" cy="3985128"/>
          </a:xfrm>
        </p:grpSpPr>
        <p:sp>
          <p:nvSpPr>
            <p:cNvPr id="669" name="Shape 669"/>
            <p:cNvSpPr/>
            <p:nvPr/>
          </p:nvSpPr>
          <p:spPr>
            <a:xfrm>
              <a:off x="0" y="1125512"/>
              <a:ext cx="5600700" cy="3984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Hastelloy </a:t>
              </a:r>
            </a:p>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Alloy 20</a:t>
              </a:r>
            </a:p>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Titanium</a:t>
              </a:r>
            </a:p>
            <a:p>
              <a:pPr marL="950975" indent="-366775" algn="l">
                <a:lnSpc>
                  <a:spcPct val="110000"/>
                </a:lnSpc>
                <a:buFont typeface="Arial"/>
                <a:defRPr sz="3800">
                  <a:solidFill>
                    <a:srgbClr val="FFFFFF"/>
                  </a:solidFill>
                </a:defRPr>
              </a:pPr>
              <a:r>
                <a:rPr lang="en-US" sz="3600" baseline="11000" dirty="0" smtClean="0">
                  <a:solidFill>
                    <a:srgbClr val="006DB3"/>
                  </a:solidFill>
                  <a:latin typeface="helvetica neue" charset="0"/>
                  <a:ea typeface="Helvetica Neue Light"/>
                  <a:cs typeface="Helvetica Neue Light"/>
                  <a:sym typeface="Helvetica Neue Light"/>
                </a:rPr>
                <a:t>Zirconium</a:t>
              </a:r>
              <a:endParaRPr sz="3600" baseline="11000" dirty="0">
                <a:solidFill>
                  <a:srgbClr val="006DB3"/>
                </a:solidFill>
                <a:latin typeface="helvetica neue" charset="0"/>
                <a:ea typeface="Helvetica Neue Light"/>
                <a:cs typeface="Helvetica Neue Light"/>
                <a:sym typeface="Helvetica Neue Light"/>
              </a:endParaRPr>
            </a:p>
            <a:p>
              <a:pPr marL="950975" indent="-366775" algn="l">
                <a:lnSpc>
                  <a:spcPct val="110000"/>
                </a:lnSpc>
                <a:buFont typeface="Arial"/>
                <a:defRPr sz="3800">
                  <a:solidFill>
                    <a:srgbClr val="FFFFFF"/>
                  </a:solidFill>
                </a:defRPr>
              </a:pPr>
              <a:r>
                <a:rPr lang="en-US" sz="3600" baseline="11000" dirty="0" smtClean="0">
                  <a:solidFill>
                    <a:srgbClr val="006DB3"/>
                  </a:solidFill>
                  <a:latin typeface="helvetica neue" charset="0"/>
                  <a:ea typeface="Helvetica Neue Light"/>
                  <a:cs typeface="Helvetica Neue Light"/>
                  <a:sym typeface="Helvetica Neue Light"/>
                </a:rPr>
                <a:t>Duplex/</a:t>
              </a:r>
              <a:r>
                <a:rPr sz="3600" baseline="11000" dirty="0" smtClean="0">
                  <a:solidFill>
                    <a:srgbClr val="006DB3"/>
                  </a:solidFill>
                  <a:latin typeface="helvetica neue" charset="0"/>
                  <a:ea typeface="Helvetica Neue Light"/>
                  <a:cs typeface="Helvetica Neue Light"/>
                  <a:sym typeface="Helvetica Neue Light"/>
                </a:rPr>
                <a:t>Super </a:t>
              </a:r>
              <a:r>
                <a:rPr sz="3600" baseline="11000" dirty="0">
                  <a:solidFill>
                    <a:srgbClr val="006DB3"/>
                  </a:solidFill>
                  <a:latin typeface="helvetica neue" charset="0"/>
                  <a:ea typeface="Helvetica Neue Light"/>
                  <a:cs typeface="Helvetica Neue Light"/>
                  <a:sym typeface="Helvetica Neue Light"/>
                </a:rPr>
                <a:t>Duplex</a:t>
              </a:r>
            </a:p>
            <a:p>
              <a:pPr marL="950975" indent="-366775" algn="l">
                <a:lnSpc>
                  <a:spcPct val="110000"/>
                </a:lnSpc>
                <a:buFont typeface="Arial"/>
                <a:defRPr sz="3800">
                  <a:solidFill>
                    <a:srgbClr val="FFFFFF"/>
                  </a:solidFill>
                </a:defRPr>
              </a:pPr>
              <a:endParaRPr sz="3600" baseline="11000" dirty="0">
                <a:solidFill>
                  <a:srgbClr val="006DB3"/>
                </a:solidFill>
                <a:latin typeface="helvetica neue" charset="0"/>
                <a:ea typeface="Helvetica Neue Light"/>
                <a:cs typeface="Helvetica Neue Light"/>
                <a:sym typeface="Helvetica Neue Light"/>
              </a:endParaRPr>
            </a:p>
            <a:p>
              <a:pPr marL="950975" indent="-366775" algn="l">
                <a:lnSpc>
                  <a:spcPct val="110000"/>
                </a:lnSpc>
                <a:buFont typeface="Arial"/>
                <a:defRPr sz="3800">
                  <a:solidFill>
                    <a:srgbClr val="FFFFFF"/>
                  </a:solidFill>
                </a:defRPr>
              </a:pPr>
              <a:endParaRPr sz="3600" baseline="10714" dirty="0">
                <a:solidFill>
                  <a:srgbClr val="006DB3"/>
                </a:solidFill>
                <a:latin typeface="helvetica neue" charset="0"/>
                <a:ea typeface="Helvetica Neue Light"/>
                <a:cs typeface="Helvetica Neue Light"/>
                <a:sym typeface="Helvetica Neue Light"/>
              </a:endParaRPr>
            </a:p>
            <a:p>
              <a:pPr marL="950975" indent="-366775" algn="l">
                <a:lnSpc>
                  <a:spcPct val="110000"/>
                </a:lnSpc>
                <a:buFont typeface="Arial"/>
                <a:defRPr sz="3800">
                  <a:solidFill>
                    <a:srgbClr val="FFFFFF"/>
                  </a:solidFill>
                </a:defRPr>
              </a:pPr>
              <a:endParaRPr sz="3600" baseline="10714" dirty="0">
                <a:solidFill>
                  <a:srgbClr val="006DB3"/>
                </a:solidFill>
                <a:latin typeface="helvetica neue" charset="0"/>
                <a:ea typeface="Helvetica Neue Light"/>
                <a:cs typeface="Helvetica Neue Light"/>
                <a:sym typeface="Helvetica Neue Light"/>
              </a:endParaRPr>
            </a:p>
            <a:p>
              <a:pPr marL="950975" indent="-366775" algn="l">
                <a:lnSpc>
                  <a:spcPct val="110000"/>
                </a:lnSpc>
                <a:buFont typeface="Arial"/>
                <a:defRPr sz="3800">
                  <a:solidFill>
                    <a:srgbClr val="FFFFFF"/>
                  </a:solidFill>
                </a:defRPr>
              </a:pPr>
              <a:endParaRPr sz="2800" baseline="10714" dirty="0">
                <a:solidFill>
                  <a:srgbClr val="006DB3"/>
                </a:solidFill>
                <a:latin typeface="helvetica neue" charset="0"/>
                <a:ea typeface="Helvetica Neue Light"/>
                <a:cs typeface="Helvetica Neue Light"/>
                <a:sym typeface="Helvetica Neue Light"/>
              </a:endParaRPr>
            </a:p>
            <a:p>
              <a:pPr marL="950975" indent="-366775" algn="l">
                <a:lnSpc>
                  <a:spcPct val="110000"/>
                </a:lnSpc>
                <a:buFont typeface="Arial"/>
                <a:defRPr sz="3800">
                  <a:solidFill>
                    <a:srgbClr val="FFFFFF"/>
                  </a:solidFill>
                </a:defRPr>
              </a:pPr>
              <a:endParaRPr sz="2800" baseline="10714" dirty="0">
                <a:solidFill>
                  <a:srgbClr val="006DB3"/>
                </a:solidFill>
                <a:latin typeface="helvetica neue" charset="0"/>
                <a:ea typeface="Helvetica Neue Light"/>
                <a:cs typeface="Helvetica Neue Light"/>
                <a:sym typeface="Helvetica Neue Light"/>
              </a:endParaRPr>
            </a:p>
          </p:txBody>
        </p:sp>
        <p:sp>
          <p:nvSpPr>
            <p:cNvPr id="670" name="Shape 670"/>
            <p:cNvSpPr/>
            <p:nvPr/>
          </p:nvSpPr>
          <p:spPr>
            <a:xfrm>
              <a:off x="3427400" y="1125064"/>
              <a:ext cx="3417601" cy="2099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Monel</a:t>
              </a:r>
            </a:p>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Inconel</a:t>
              </a:r>
            </a:p>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Tantalum</a:t>
              </a:r>
            </a:p>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Incoloy</a:t>
              </a:r>
            </a:p>
            <a:p>
              <a:pPr marL="950975" indent="-366775" algn="l">
                <a:lnSpc>
                  <a:spcPct val="11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Customer Specified</a:t>
              </a:r>
            </a:p>
          </p:txBody>
        </p:sp>
      </p:grpSp>
      <p:grpSp>
        <p:nvGrpSpPr>
          <p:cNvPr id="674" name="Group 674"/>
          <p:cNvGrpSpPr/>
          <p:nvPr/>
        </p:nvGrpSpPr>
        <p:grpSpPr>
          <a:xfrm>
            <a:off x="835075" y="3549651"/>
            <a:ext cx="1436433" cy="5003801"/>
            <a:chOff x="0" y="0"/>
            <a:chExt cx="1436431" cy="5003799"/>
          </a:xfrm>
        </p:grpSpPr>
        <p:pic>
          <p:nvPicPr>
            <p:cNvPr id="672" name="variv reflection.png"/>
            <p:cNvPicPr>
              <a:picLocks noChangeAspect="1"/>
            </p:cNvPicPr>
            <p:nvPr/>
          </p:nvPicPr>
          <p:blipFill>
            <a:blip r:embed="rId3">
              <a:alphaModFix amt="25187"/>
              <a:extLst/>
            </a:blip>
            <a:stretch>
              <a:fillRect/>
            </a:stretch>
          </p:blipFill>
          <p:spPr>
            <a:xfrm>
              <a:off x="20350" y="3950487"/>
              <a:ext cx="1130965" cy="1053313"/>
            </a:xfrm>
            <a:prstGeom prst="rect">
              <a:avLst/>
            </a:prstGeom>
            <a:ln w="12700" cap="flat">
              <a:noFill/>
              <a:miter lim="400000"/>
            </a:ln>
            <a:effectLst/>
          </p:spPr>
        </p:pic>
        <p:pic>
          <p:nvPicPr>
            <p:cNvPr id="673" name="cutout variv with actuator.png"/>
            <p:cNvPicPr>
              <a:picLocks noChangeAspect="1"/>
            </p:cNvPicPr>
            <p:nvPr/>
          </p:nvPicPr>
          <p:blipFill>
            <a:blip r:embed="rId4">
              <a:extLst/>
            </a:blip>
            <a:stretch>
              <a:fillRect/>
            </a:stretch>
          </p:blipFill>
          <p:spPr>
            <a:xfrm>
              <a:off x="0" y="0"/>
              <a:ext cx="1436432" cy="3972630"/>
            </a:xfrm>
            <a:prstGeom prst="rect">
              <a:avLst/>
            </a:prstGeom>
            <a:ln w="12700" cap="flat">
              <a:noFill/>
              <a:miter lim="400000"/>
            </a:ln>
            <a:effectLst/>
          </p:spPr>
        </p:pic>
      </p:grpSp>
      <p:sp>
        <p:nvSpPr>
          <p:cNvPr id="21" name="Rectangle 8"/>
          <p:cNvSpPr>
            <a:spLocks/>
          </p:cNvSpPr>
          <p:nvPr/>
        </p:nvSpPr>
        <p:spPr bwMode="auto">
          <a:xfrm>
            <a:off x="5372536" y="8869024"/>
            <a:ext cx="2558394"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“CHAMELEON”</a:t>
            </a:r>
            <a:endParaRPr lang="en-US" altLang="en-US" sz="2700" i="1" dirty="0">
              <a:solidFill>
                <a:schemeClr val="bg1"/>
              </a:solidFill>
              <a:latin typeface="Helvetica Neue" charset="0"/>
              <a:sym typeface="Helvetica Neue" charset="0"/>
            </a:endParaRPr>
          </a:p>
        </p:txBody>
      </p:sp>
      <p:sp>
        <p:nvSpPr>
          <p:cNvPr id="16"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7"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8"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2" name="Picture 21"/>
          <p:cNvPicPr>
            <a:picLocks noChangeAspect="1"/>
          </p:cNvPicPr>
          <p:nvPr/>
        </p:nvPicPr>
        <p:blipFill>
          <a:blip r:embed="rId5"/>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243417740"/>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dissolve">
                                      <p:cBhvr>
                                        <p:cTn id="7" dur="1000"/>
                                        <p:tgtEl>
                                          <p:spTgt spid="674"/>
                                        </p:tgtEl>
                                      </p:cBhvr>
                                    </p:animEffect>
                                  </p:childTnLst>
                                </p:cTn>
                              </p:par>
                              <p:par>
                                <p:cTn id="8" presetID="23" presetClass="entr" presetSubtype="16" fill="hold" grpId="0" nodeType="withEffect">
                                  <p:stCondLst>
                                    <p:cond delay="0"/>
                                  </p:stCondLst>
                                  <p:iterate>
                                    <p:tmAbs val="0"/>
                                  </p:iterate>
                                  <p:childTnLst>
                                    <p:set>
                                      <p:cBhvr>
                                        <p:cTn id="9" fill="hold"/>
                                        <p:tgtEl>
                                          <p:spTgt spid="668"/>
                                        </p:tgtEl>
                                        <p:attrNameLst>
                                          <p:attrName>style.visibility</p:attrName>
                                        </p:attrNameLst>
                                      </p:cBhvr>
                                      <p:to>
                                        <p:strVal val="visible"/>
                                      </p:to>
                                    </p:set>
                                    <p:anim calcmode="lin" valueType="num">
                                      <p:cBhvr>
                                        <p:cTn id="10" dur="1000" fill="hold"/>
                                        <p:tgtEl>
                                          <p:spTgt spid="668"/>
                                        </p:tgtEl>
                                        <p:attrNameLst>
                                          <p:attrName>ppt_w</p:attrName>
                                        </p:attrNameLst>
                                      </p:cBhvr>
                                      <p:tavLst>
                                        <p:tav tm="0">
                                          <p:val>
                                            <p:fltVal val="0"/>
                                          </p:val>
                                        </p:tav>
                                        <p:tav tm="100000">
                                          <p:val>
                                            <p:strVal val="#ppt_w"/>
                                          </p:val>
                                        </p:tav>
                                      </p:tavLst>
                                    </p:anim>
                                    <p:anim calcmode="lin" valueType="num">
                                      <p:cBhvr>
                                        <p:cTn id="11" dur="1000" fill="hold"/>
                                        <p:tgtEl>
                                          <p:spTgt spid="668"/>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strVal val="#ppt_w*0.70"/>
                                          </p:val>
                                        </p:tav>
                                        <p:tav tm="100000">
                                          <p:val>
                                            <p:strVal val="#ppt_w"/>
                                          </p:val>
                                        </p:tav>
                                      </p:tavLst>
                                    </p:anim>
                                    <p:anim calcmode="lin" valueType="num">
                                      <p:cBhvr>
                                        <p:cTn id="16" dur="1000" fill="hold"/>
                                        <p:tgtEl>
                                          <p:spTgt spid="21"/>
                                        </p:tgtEl>
                                        <p:attrNameLst>
                                          <p:attrName>ppt_h</p:attrName>
                                        </p:attrNameLst>
                                      </p:cBhvr>
                                      <p:tavLst>
                                        <p:tav tm="0">
                                          <p:val>
                                            <p:strVal val="#ppt_h"/>
                                          </p:val>
                                        </p:tav>
                                        <p:tav tm="100000">
                                          <p:val>
                                            <p:strVal val="#ppt_h"/>
                                          </p:val>
                                        </p:tav>
                                      </p:tavLst>
                                    </p:anim>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671">
                                            <p:bg/>
                                          </p:spTgt>
                                        </p:tgtEl>
                                        <p:attrNameLst>
                                          <p:attrName>style.visibility</p:attrName>
                                        </p:attrNameLst>
                                      </p:cBhvr>
                                      <p:to>
                                        <p:strVal val="visible"/>
                                      </p:to>
                                    </p:set>
                                    <p:animEffect transition="in" filter="dissolve">
                                      <p:cBhvr>
                                        <p:cTn id="22" dur="1000"/>
                                        <p:tgtEl>
                                          <p:spTgt spid="671">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animBg="1" advAuto="0"/>
      <p:bldP spid="671" grpId="0" build="allAtOnce"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vari v ball spread.tiff"/>
          <p:cNvPicPr>
            <a:picLocks noChangeAspect="1"/>
          </p:cNvPicPr>
          <p:nvPr/>
        </p:nvPicPr>
        <p:blipFill>
          <a:blip r:embed="rId3">
            <a:extLst/>
          </a:blip>
          <a:stretch>
            <a:fillRect/>
          </a:stretch>
        </p:blipFill>
        <p:spPr>
          <a:xfrm>
            <a:off x="215900" y="3474389"/>
            <a:ext cx="12679680" cy="3464394"/>
          </a:xfrm>
          <a:prstGeom prst="rect">
            <a:avLst/>
          </a:prstGeom>
          <a:ln w="12700">
            <a:miter lim="400000"/>
          </a:ln>
        </p:spPr>
      </p:pic>
      <p:sp>
        <p:nvSpPr>
          <p:cNvPr id="723" name="Shape 723"/>
          <p:cNvSpPr/>
          <p:nvPr/>
        </p:nvSpPr>
        <p:spPr>
          <a:xfrm>
            <a:off x="60182" y="908747"/>
            <a:ext cx="12890501"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FFFFFF"/>
                </a:solidFill>
                <a:latin typeface="Helvetica Neue"/>
                <a:ea typeface="Helvetica Neue"/>
                <a:cs typeface="Helvetica Neue"/>
                <a:sym typeface="Helvetica Neue"/>
              </a:defRPr>
            </a:lvl1pPr>
          </a:lstStyle>
          <a:p>
            <a:r>
              <a:rPr lang="en-US" dirty="0" smtClean="0">
                <a:solidFill>
                  <a:srgbClr val="006DB3"/>
                </a:solidFill>
                <a:latin typeface="helvetica neue" charset="0"/>
              </a:rPr>
              <a:t>Standard</a:t>
            </a:r>
            <a:r>
              <a:rPr dirty="0" smtClean="0">
                <a:solidFill>
                  <a:srgbClr val="006DB3"/>
                </a:solidFill>
                <a:latin typeface="helvetica neue" charset="0"/>
              </a:rPr>
              <a:t> </a:t>
            </a:r>
            <a:r>
              <a:rPr dirty="0" err="1">
                <a:solidFill>
                  <a:srgbClr val="006DB3"/>
                </a:solidFill>
                <a:latin typeface="helvetica neue" charset="0"/>
              </a:rPr>
              <a:t>Vari</a:t>
            </a:r>
            <a:r>
              <a:rPr dirty="0">
                <a:solidFill>
                  <a:srgbClr val="006DB3"/>
                </a:solidFill>
                <a:latin typeface="helvetica neue" charset="0"/>
              </a:rPr>
              <a:t>-V Balls</a:t>
            </a:r>
          </a:p>
        </p:txBody>
      </p:sp>
      <p:sp>
        <p:nvSpPr>
          <p:cNvPr id="24" name="Rectangle 8"/>
          <p:cNvSpPr>
            <a:spLocks/>
          </p:cNvSpPr>
          <p:nvPr/>
        </p:nvSpPr>
        <p:spPr bwMode="auto">
          <a:xfrm>
            <a:off x="4534383" y="8869343"/>
            <a:ext cx="3839193"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“CONTROL FREAK”</a:t>
            </a:r>
            <a:endParaRPr lang="en-US" altLang="en-US" sz="3200" i="1" dirty="0">
              <a:solidFill>
                <a:srgbClr val="FFFFFF"/>
              </a:solidFill>
              <a:latin typeface="Helvetica Neue" charset="0"/>
              <a:sym typeface="Helvetica Neue" charset="0"/>
            </a:endParaRPr>
          </a:p>
        </p:txBody>
      </p:sp>
      <p:grpSp>
        <p:nvGrpSpPr>
          <p:cNvPr id="731" name="Group 731"/>
          <p:cNvGrpSpPr/>
          <p:nvPr/>
        </p:nvGrpSpPr>
        <p:grpSpPr>
          <a:xfrm>
            <a:off x="-457206" y="3221560"/>
            <a:ext cx="13885341" cy="2222500"/>
            <a:chOff x="118524" y="0"/>
            <a:chExt cx="13885341" cy="2222500"/>
          </a:xfrm>
        </p:grpSpPr>
        <p:sp>
          <p:nvSpPr>
            <p:cNvPr id="724" name="Shape 724"/>
            <p:cNvSpPr/>
            <p:nvPr/>
          </p:nvSpPr>
          <p:spPr>
            <a:xfrm>
              <a:off x="118524" y="0"/>
              <a:ext cx="2569752" cy="1573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5000" dirty="0">
                  <a:solidFill>
                    <a:srgbClr val="006DB3"/>
                  </a:solidFill>
                  <a:latin typeface="helvetica neue" charset="0"/>
                  <a:ea typeface="Helvetica Neue Light"/>
                  <a:cs typeface="Helvetica Neue Light"/>
                  <a:sym typeface="Helvetica Neue Light"/>
                </a:rPr>
                <a:t>high turndown V</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sp>
          <p:nvSpPr>
            <p:cNvPr id="725" name="Shape 725"/>
            <p:cNvSpPr/>
            <p:nvPr/>
          </p:nvSpPr>
          <p:spPr>
            <a:xfrm>
              <a:off x="11857446" y="0"/>
              <a:ext cx="2146419" cy="1573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5000">
                  <a:solidFill>
                    <a:srgbClr val="006DB3"/>
                  </a:solidFill>
                  <a:latin typeface="helvetica neue" charset="0"/>
                  <a:ea typeface="Helvetica Neue Light"/>
                  <a:cs typeface="Helvetica Neue Light"/>
                  <a:sym typeface="Helvetica Neue Light"/>
                </a:rPr>
                <a:t>filler V</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sp>
          <p:nvSpPr>
            <p:cNvPr id="726" name="Shape 726"/>
            <p:cNvSpPr/>
            <p:nvPr/>
          </p:nvSpPr>
          <p:spPr>
            <a:xfrm>
              <a:off x="2035954" y="146003"/>
              <a:ext cx="2146420" cy="1670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1428" dirty="0">
                  <a:solidFill>
                    <a:srgbClr val="006DB3"/>
                  </a:solidFill>
                  <a:latin typeface="helvetica neue" charset="0"/>
                  <a:ea typeface="Helvetica Neue Light"/>
                  <a:cs typeface="Helvetica Neue Light"/>
                  <a:sym typeface="Helvetica Neue Light"/>
                </a:rPr>
                <a:t>90˚ V ball</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sp>
          <p:nvSpPr>
            <p:cNvPr id="727" name="Shape 727"/>
            <p:cNvSpPr/>
            <p:nvPr/>
          </p:nvSpPr>
          <p:spPr>
            <a:xfrm>
              <a:off x="10131117" y="129781"/>
              <a:ext cx="2146420" cy="1670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1428" dirty="0">
                  <a:solidFill>
                    <a:srgbClr val="006DB3"/>
                  </a:solidFill>
                  <a:latin typeface="helvetica neue" charset="0"/>
                  <a:ea typeface="Helvetica Neue Light"/>
                  <a:cs typeface="Helvetica Neue Light"/>
                  <a:sym typeface="Helvetica Neue Light"/>
                </a:rPr>
                <a:t>linear V</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sp>
          <p:nvSpPr>
            <p:cNvPr id="728" name="Shape 728"/>
            <p:cNvSpPr/>
            <p:nvPr/>
          </p:nvSpPr>
          <p:spPr>
            <a:xfrm>
              <a:off x="3859175" y="308229"/>
              <a:ext cx="2146419" cy="17682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1428" dirty="0">
                  <a:solidFill>
                    <a:srgbClr val="006DB3"/>
                  </a:solidFill>
                  <a:latin typeface="helvetica neue" charset="0"/>
                  <a:ea typeface="Helvetica Neue Light"/>
                  <a:cs typeface="Helvetica Neue Light"/>
                  <a:sym typeface="Helvetica Neue Light"/>
                </a:rPr>
                <a:t>10˚ V ball</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sp>
          <p:nvSpPr>
            <p:cNvPr id="729" name="Shape 729"/>
            <p:cNvSpPr/>
            <p:nvPr/>
          </p:nvSpPr>
          <p:spPr>
            <a:xfrm>
              <a:off x="8166928" y="308229"/>
              <a:ext cx="2146420" cy="17682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1428">
                  <a:solidFill>
                    <a:srgbClr val="006DB3"/>
                  </a:solidFill>
                  <a:latin typeface="helvetica neue" charset="0"/>
                  <a:ea typeface="Helvetica Neue Light"/>
                  <a:cs typeface="Helvetica Neue Light"/>
                  <a:sym typeface="Helvetica Neue Light"/>
                </a:rPr>
                <a:t>30˚ V ball</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sp>
          <p:nvSpPr>
            <p:cNvPr id="730" name="Shape 730"/>
            <p:cNvSpPr/>
            <p:nvPr/>
          </p:nvSpPr>
          <p:spPr>
            <a:xfrm>
              <a:off x="6036098" y="454233"/>
              <a:ext cx="2146420" cy="17682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950975" indent="-366775" algn="l">
                <a:lnSpc>
                  <a:spcPct val="120000"/>
                </a:lnSpc>
                <a:buFont typeface="Arial"/>
                <a:defRPr sz="3800">
                  <a:solidFill>
                    <a:srgbClr val="0074B9"/>
                  </a:solidFill>
                </a:defRPr>
              </a:pPr>
              <a:r>
                <a:rPr sz="2800" baseline="21428">
                  <a:solidFill>
                    <a:srgbClr val="006DB3"/>
                  </a:solidFill>
                  <a:latin typeface="helvetica neue" charset="0"/>
                  <a:ea typeface="Helvetica Neue Light"/>
                  <a:cs typeface="Helvetica Neue Light"/>
                  <a:sym typeface="Helvetica Neue Light"/>
                </a:rPr>
                <a:t>60˚ V ball</a:t>
              </a:r>
            </a:p>
            <a:p>
              <a:pPr marL="950975" indent="-366775" algn="l">
                <a:lnSpc>
                  <a:spcPct val="120000"/>
                </a:lnSpc>
                <a:buFont typeface="Arial"/>
                <a:defRPr sz="3800"/>
              </a:pPr>
              <a:endParaRPr sz="2800" dirty="0">
                <a:solidFill>
                  <a:srgbClr val="006DB3"/>
                </a:solidFill>
                <a:latin typeface="helvetica neue" charset="0"/>
                <a:ea typeface="Helvetica Neue Light"/>
                <a:cs typeface="Helvetica Neue Light"/>
                <a:sym typeface="Helvetica Neue Light"/>
              </a:endParaRPr>
            </a:p>
            <a:p>
              <a:pPr marL="1460500" indent="-2921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a:p>
              <a:pPr marL="444500" indent="-444500" algn="l">
                <a:lnSpc>
                  <a:spcPct val="120000"/>
                </a:lnSpc>
                <a:defRPr sz="3800"/>
              </a:pPr>
              <a:endParaRPr sz="2800" dirty="0">
                <a:solidFill>
                  <a:srgbClr val="006DB3"/>
                </a:solidFill>
                <a:latin typeface="helvetica neue" charset="0"/>
                <a:ea typeface="Helvetica Neue Light"/>
                <a:cs typeface="Helvetica Neue Light"/>
                <a:sym typeface="Helvetica Neue Light"/>
              </a:endParaRPr>
            </a:p>
          </p:txBody>
        </p:sp>
      </p:grpSp>
      <p:sp>
        <p:nvSpPr>
          <p:cNvPr id="19"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0"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1"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5" name="Picture 24"/>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2119735834"/>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p:tmAbs val="0"/>
                                  </p:iterate>
                                  <p:childTnLst>
                                    <p:set>
                                      <p:cBhvr>
                                        <p:cTn id="6" fill="hold"/>
                                        <p:tgtEl>
                                          <p:spTgt spid="732"/>
                                        </p:tgtEl>
                                        <p:attrNameLst>
                                          <p:attrName>style.visibility</p:attrName>
                                        </p:attrNameLst>
                                      </p:cBhvr>
                                      <p:to>
                                        <p:strVal val="visible"/>
                                      </p:to>
                                    </p:set>
                                    <p:anim calcmode="lin" valueType="num">
                                      <p:cBhvr>
                                        <p:cTn id="7" dur="1000" fill="hold"/>
                                        <p:tgtEl>
                                          <p:spTgt spid="732"/>
                                        </p:tgtEl>
                                        <p:attrNameLst>
                                          <p:attrName>ppt_w</p:attrName>
                                        </p:attrNameLst>
                                      </p:cBhvr>
                                      <p:tavLst>
                                        <p:tav tm="0">
                                          <p:val>
                                            <p:fltVal val="0"/>
                                          </p:val>
                                        </p:tav>
                                        <p:tav tm="100000">
                                          <p:val>
                                            <p:strVal val="#ppt_w"/>
                                          </p:val>
                                        </p:tav>
                                      </p:tavLst>
                                    </p:anim>
                                    <p:anim calcmode="lin" valueType="num">
                                      <p:cBhvr>
                                        <p:cTn id="8" dur="1000" fill="hold"/>
                                        <p:tgtEl>
                                          <p:spTgt spid="73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731"/>
                                        </p:tgtEl>
                                        <p:attrNameLst>
                                          <p:attrName>style.visibility</p:attrName>
                                        </p:attrNameLst>
                                      </p:cBhvr>
                                      <p:to>
                                        <p:strVal val="visible"/>
                                      </p:to>
                                    </p:set>
                                    <p:anim calcmode="lin" valueType="num">
                                      <p:cBhvr>
                                        <p:cTn id="11" dur="1000" fill="hold"/>
                                        <p:tgtEl>
                                          <p:spTgt spid="731"/>
                                        </p:tgtEl>
                                        <p:attrNameLst>
                                          <p:attrName>ppt_w</p:attrName>
                                        </p:attrNameLst>
                                      </p:cBhvr>
                                      <p:tavLst>
                                        <p:tav tm="0">
                                          <p:val>
                                            <p:fltVal val="0"/>
                                          </p:val>
                                        </p:tav>
                                        <p:tav tm="100000">
                                          <p:val>
                                            <p:strVal val="#ppt_w"/>
                                          </p:val>
                                        </p:tav>
                                      </p:tavLst>
                                    </p:anim>
                                    <p:anim calcmode="lin" valueType="num">
                                      <p:cBhvr>
                                        <p:cTn id="12" dur="1000" fill="hold"/>
                                        <p:tgtEl>
                                          <p:spTgt spid="73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iterate>
                                    <p:tmAbs val="0"/>
                                  </p:iterate>
                                  <p:childTnLst>
                                    <p:set>
                                      <p:cBhvr>
                                        <p:cTn id="14" fill="hold"/>
                                        <p:tgtEl>
                                          <p:spTgt spid="723"/>
                                        </p:tgtEl>
                                        <p:attrNameLst>
                                          <p:attrName>style.visibility</p:attrName>
                                        </p:attrNameLst>
                                      </p:cBhvr>
                                      <p:to>
                                        <p:strVal val="visible"/>
                                      </p:to>
                                    </p:set>
                                    <p:anim calcmode="lin" valueType="num">
                                      <p:cBhvr>
                                        <p:cTn id="15" dur="1000" fill="hold"/>
                                        <p:tgtEl>
                                          <p:spTgt spid="723"/>
                                        </p:tgtEl>
                                        <p:attrNameLst>
                                          <p:attrName>ppt_w</p:attrName>
                                        </p:attrNameLst>
                                      </p:cBhvr>
                                      <p:tavLst>
                                        <p:tav tm="0">
                                          <p:val>
                                            <p:fltVal val="0"/>
                                          </p:val>
                                        </p:tav>
                                        <p:tav tm="100000">
                                          <p:val>
                                            <p:strVal val="#ppt_w"/>
                                          </p:val>
                                        </p:tav>
                                      </p:tavLst>
                                    </p:anim>
                                    <p:anim calcmode="lin" valueType="num">
                                      <p:cBhvr>
                                        <p:cTn id="16" dur="1000" fill="hold"/>
                                        <p:tgtEl>
                                          <p:spTgt spid="723"/>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strVal val="#ppt_w*0.70"/>
                                          </p:val>
                                        </p:tav>
                                        <p:tav tm="100000">
                                          <p:val>
                                            <p:strVal val="#ppt_w"/>
                                          </p:val>
                                        </p:tav>
                                      </p:tavLst>
                                    </p:anim>
                                    <p:anim calcmode="lin" valueType="num">
                                      <p:cBhvr>
                                        <p:cTn id="21" dur="1000" fill="hold"/>
                                        <p:tgtEl>
                                          <p:spTgt spid="24"/>
                                        </p:tgtEl>
                                        <p:attrNameLst>
                                          <p:attrName>ppt_h</p:attrName>
                                        </p:attrNameLst>
                                      </p:cBhvr>
                                      <p:tavLst>
                                        <p:tav tm="0">
                                          <p:val>
                                            <p:strVal val="#ppt_h"/>
                                          </p:val>
                                        </p:tav>
                                        <p:tav tm="100000">
                                          <p:val>
                                            <p:strVal val="#ppt_h"/>
                                          </p:val>
                                        </p:tav>
                                      </p:tavLst>
                                    </p:anim>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0" animBg="1" advAuto="0"/>
      <p:bldP spid="723" grpId="0" animBg="1" advAuto="0"/>
      <p:bldP spid="24" grpId="0"/>
      <p:bldP spid="73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p:nvPr/>
        </p:nvSpPr>
        <p:spPr>
          <a:xfrm>
            <a:off x="60182" y="908747"/>
            <a:ext cx="12890501"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FFFFFF"/>
                </a:solidFill>
                <a:latin typeface="Helvetica Neue"/>
                <a:ea typeface="Helvetica Neue"/>
                <a:cs typeface="Helvetica Neue"/>
                <a:sym typeface="Helvetica Neue"/>
              </a:defRPr>
            </a:lvl1pPr>
          </a:lstStyle>
          <a:p>
            <a:r>
              <a:rPr dirty="0">
                <a:solidFill>
                  <a:srgbClr val="006DB3"/>
                </a:solidFill>
              </a:rPr>
              <a:t>Custom Vari-V Balls</a:t>
            </a:r>
          </a:p>
        </p:txBody>
      </p:sp>
      <p:pic>
        <p:nvPicPr>
          <p:cNvPr id="740" name="custom v-ball cutout.png"/>
          <p:cNvPicPr>
            <a:picLocks noChangeAspect="1"/>
          </p:cNvPicPr>
          <p:nvPr/>
        </p:nvPicPr>
        <p:blipFill>
          <a:blip r:embed="rId3">
            <a:extLst/>
          </a:blip>
          <a:stretch>
            <a:fillRect/>
          </a:stretch>
        </p:blipFill>
        <p:spPr>
          <a:xfrm>
            <a:off x="4987782" y="2863850"/>
            <a:ext cx="3035300" cy="3035300"/>
          </a:xfrm>
          <a:prstGeom prst="rect">
            <a:avLst/>
          </a:prstGeom>
          <a:ln w="25400">
            <a:miter lim="400000"/>
          </a:ln>
          <a:effectLst>
            <a:reflection stA="50000" endPos="40000" dir="5400000" sy="-100000" algn="bl" rotWithShape="0"/>
          </a:effectLst>
        </p:spPr>
      </p:pic>
      <p:sp>
        <p:nvSpPr>
          <p:cNvPr id="741" name="Shape 741"/>
          <p:cNvSpPr/>
          <p:nvPr/>
        </p:nvSpPr>
        <p:spPr>
          <a:xfrm>
            <a:off x="2437340" y="5899150"/>
            <a:ext cx="8790518" cy="114903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950975" indent="-366775" algn="l">
              <a:lnSpc>
                <a:spcPct val="150000"/>
              </a:lnSpc>
              <a:buFont typeface="Arial"/>
              <a:defRPr sz="3800">
                <a:solidFill>
                  <a:srgbClr val="3D77C4"/>
                </a:solidFill>
              </a:defRPr>
            </a:pPr>
            <a:endParaRPr sz="3600" baseline="10714" dirty="0">
              <a:solidFill>
                <a:srgbClr val="FFFFFF"/>
              </a:solidFill>
              <a:latin typeface="Helvetica Neue Light"/>
              <a:ea typeface="Helvetica Neue Light"/>
              <a:cs typeface="Helvetica Neue Light"/>
              <a:sym typeface="Helvetica Neue Light"/>
            </a:endParaRPr>
          </a:p>
          <a:p>
            <a:pPr marL="950975" indent="-366775" algn="l">
              <a:lnSpc>
                <a:spcPct val="150000"/>
              </a:lnSpc>
              <a:buFont typeface="Arial"/>
              <a:defRPr sz="3800">
                <a:solidFill>
                  <a:srgbClr val="3D77C4"/>
                </a:solidFill>
              </a:defRPr>
            </a:pPr>
            <a:r>
              <a:rPr sz="3600" baseline="11000" dirty="0">
                <a:solidFill>
                  <a:srgbClr val="FFFFFF"/>
                </a:solidFill>
                <a:latin typeface="Helvetica Neue Light"/>
                <a:ea typeface="Helvetica Neue Light"/>
                <a:cs typeface="Helvetica Neue Light"/>
                <a:sym typeface="Helvetica Neue Light"/>
              </a:rPr>
              <a:t>   Gosco can custom design any profile for your application</a:t>
            </a:r>
          </a:p>
        </p:txBody>
      </p:sp>
      <p:grpSp>
        <p:nvGrpSpPr>
          <p:cNvPr id="8" name="Group 7"/>
          <p:cNvGrpSpPr>
            <a:grpSpLocks/>
          </p:cNvGrpSpPr>
          <p:nvPr/>
        </p:nvGrpSpPr>
        <p:grpSpPr bwMode="auto">
          <a:xfrm>
            <a:off x="-17463" y="8623300"/>
            <a:ext cx="12942888" cy="831850"/>
            <a:chOff x="-1" y="1"/>
            <a:chExt cx="12944554" cy="831851"/>
          </a:xfrm>
        </p:grpSpPr>
        <p:sp>
          <p:nvSpPr>
            <p:cNvPr id="9" name="Line 8"/>
            <p:cNvSpPr>
              <a:spLocks noChangeShapeType="1"/>
            </p:cNvSpPr>
            <p:nvPr/>
          </p:nvSpPr>
          <p:spPr bwMode="auto">
            <a:xfrm flipV="1">
              <a:off x="-1" y="1"/>
              <a:ext cx="12944554" cy="0"/>
            </a:xfrm>
            <a:prstGeom prst="line">
              <a:avLst/>
            </a:prstGeom>
            <a:noFill/>
            <a:ln w="12700">
              <a:solidFill>
                <a:srgbClr val="FFFFFF">
                  <a:alpha val="23921"/>
                </a:srgbClr>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pic>
          <p:nvPicPr>
            <p:cNvPr id="11" name="Picture 10" descr="Gosco_Logo_Wh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86964" y="247651"/>
              <a:ext cx="1474977"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2"/>
          <p:cNvSpPr>
            <a:spLocks/>
          </p:cNvSpPr>
          <p:nvPr/>
        </p:nvSpPr>
        <p:spPr bwMode="auto">
          <a:xfrm>
            <a:off x="332569" y="92511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dirty="0">
                <a:solidFill>
                  <a:srgbClr val="FEC700"/>
                </a:solidFill>
                <a:latin typeface="Gotham HTF Book" charset="0"/>
                <a:sym typeface="Gotham HTF Book" charset="0"/>
              </a:rPr>
              <a:t>CUSTOM </a:t>
            </a:r>
            <a:r>
              <a:rPr lang="en-US" altLang="en-US" sz="1100" dirty="0" smtClean="0">
                <a:solidFill>
                  <a:srgbClr val="FEC700"/>
                </a:solidFill>
                <a:latin typeface="Gotham HTF Book" charset="0"/>
                <a:sym typeface="Gotham HTF Book" charset="0"/>
              </a:rPr>
              <a:t>SOFT </a:t>
            </a:r>
            <a:r>
              <a:rPr lang="en-US" altLang="en-US" sz="1100" dirty="0">
                <a:solidFill>
                  <a:srgbClr val="FEC700"/>
                </a:solidFill>
                <a:latin typeface="Gotham HTF Book" charset="0"/>
                <a:sym typeface="Gotham HTF Book" charset="0"/>
              </a:rPr>
              <a:t>SEATED</a:t>
            </a:r>
            <a:endParaRPr lang="en-US" altLang="en-US" sz="1800" dirty="0">
              <a:latin typeface="Gotham HTF Book" charset="0"/>
              <a:sym typeface="Gotham HTF Book" charset="0"/>
            </a:endParaRPr>
          </a:p>
        </p:txBody>
      </p:sp>
      <p:sp>
        <p:nvSpPr>
          <p:cNvPr id="16" name="Rectangle 13"/>
          <p:cNvSpPr>
            <a:spLocks/>
          </p:cNvSpPr>
          <p:nvPr/>
        </p:nvSpPr>
        <p:spPr bwMode="auto">
          <a:xfrm>
            <a:off x="310656" y="87747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dirty="0">
                <a:solidFill>
                  <a:srgbClr val="C2C2C2"/>
                </a:solidFill>
                <a:latin typeface="Gotham HTF Medium" charset="0"/>
                <a:sym typeface="Gotham HTF Medium" charset="0"/>
              </a:rPr>
              <a:t>S</a:t>
            </a:r>
            <a:r>
              <a:rPr lang="en-US" altLang="en-US" sz="3000" dirty="0" smtClean="0">
                <a:solidFill>
                  <a:srgbClr val="C2C2C2"/>
                </a:solidFill>
                <a:latin typeface="Gotham HTF Medium" charset="0"/>
                <a:sym typeface="Gotham HTF Medium" charset="0"/>
              </a:rPr>
              <a:t>-CLASS</a:t>
            </a:r>
            <a:endParaRPr lang="en-US" altLang="en-US" sz="3000" dirty="0">
              <a:latin typeface="Gotham HTF Medium" charset="0"/>
              <a:sym typeface="Gotham HTF Medium" charset="0"/>
            </a:endParaRPr>
          </a:p>
        </p:txBody>
      </p:sp>
      <p:sp>
        <p:nvSpPr>
          <p:cNvPr id="17" name="Rectangle 8"/>
          <p:cNvSpPr>
            <a:spLocks/>
          </p:cNvSpPr>
          <p:nvPr/>
        </p:nvSpPr>
        <p:spPr bwMode="auto">
          <a:xfrm>
            <a:off x="4534383" y="8869343"/>
            <a:ext cx="3839193"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“CONTROL FREAK”</a:t>
            </a:r>
            <a:endParaRPr lang="en-US" altLang="en-US" sz="3200" i="1" dirty="0">
              <a:solidFill>
                <a:srgbClr val="FFFFFF"/>
              </a:solidFill>
              <a:latin typeface="Helvetica Neue" charset="0"/>
              <a:sym typeface="Helvetica Neue" charset="0"/>
            </a:endParaRPr>
          </a:p>
        </p:txBody>
      </p:sp>
    </p:spTree>
    <p:extLst>
      <p:ext uri="{BB962C8B-B14F-4D97-AF65-F5344CB8AC3E}">
        <p14:creationId xmlns:p14="http://schemas.microsoft.com/office/powerpoint/2010/main" val="130394065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dissolve">
                                      <p:cBhvr>
                                        <p:cTn id="7" dur="1000"/>
                                        <p:tgtEl>
                                          <p:spTgt spid="740"/>
                                        </p:tgtEl>
                                      </p:cBhvr>
                                    </p:animEffect>
                                  </p:childTnLst>
                                </p:cTn>
                              </p:par>
                              <p:par>
                                <p:cTn id="8" presetID="23" presetClass="entr" presetSubtype="16" fill="hold" grpId="0" nodeType="withEffect">
                                  <p:stCondLst>
                                    <p:cond delay="0"/>
                                  </p:stCondLst>
                                  <p:iterate>
                                    <p:tmAbs val="0"/>
                                  </p:iterate>
                                  <p:childTnLst>
                                    <p:set>
                                      <p:cBhvr>
                                        <p:cTn id="9" fill="hold"/>
                                        <p:tgtEl>
                                          <p:spTgt spid="738"/>
                                        </p:tgtEl>
                                        <p:attrNameLst>
                                          <p:attrName>style.visibility</p:attrName>
                                        </p:attrNameLst>
                                      </p:cBhvr>
                                      <p:to>
                                        <p:strVal val="visible"/>
                                      </p:to>
                                    </p:set>
                                    <p:anim calcmode="lin" valueType="num">
                                      <p:cBhvr>
                                        <p:cTn id="10" dur="1000" fill="hold"/>
                                        <p:tgtEl>
                                          <p:spTgt spid="738"/>
                                        </p:tgtEl>
                                        <p:attrNameLst>
                                          <p:attrName>ppt_w</p:attrName>
                                        </p:attrNameLst>
                                      </p:cBhvr>
                                      <p:tavLst>
                                        <p:tav tm="0">
                                          <p:val>
                                            <p:fltVal val="0"/>
                                          </p:val>
                                        </p:tav>
                                        <p:tav tm="100000">
                                          <p:val>
                                            <p:strVal val="#ppt_w"/>
                                          </p:val>
                                        </p:tav>
                                      </p:tavLst>
                                    </p:anim>
                                    <p:anim calcmode="lin" valueType="num">
                                      <p:cBhvr>
                                        <p:cTn id="11" dur="1000" fill="hold"/>
                                        <p:tgtEl>
                                          <p:spTgt spid="738"/>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ppt_w*0.70"/>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Effect transition="in" filter="fade">
                                      <p:cBhvr>
                                        <p:cTn id="17" dur="1000"/>
                                        <p:tgtEl>
                                          <p:spTgt spid="17"/>
                                        </p:tgtEl>
                                      </p:cBhvr>
                                    </p:animEffect>
                                  </p:childTnLst>
                                </p:cTn>
                              </p:par>
                              <p:par>
                                <p:cTn id="18" presetID="9" presetClass="entr" fill="hold" grpId="0" nodeType="withEffect">
                                  <p:stCondLst>
                                    <p:cond delay="0"/>
                                  </p:stCondLst>
                                  <p:iterate>
                                    <p:tmAbs val="0"/>
                                  </p:iterate>
                                  <p:childTnLst>
                                    <p:set>
                                      <p:cBhvr>
                                        <p:cTn id="19" fill="hold"/>
                                        <p:tgtEl>
                                          <p:spTgt spid="741">
                                            <p:bg/>
                                          </p:spTgt>
                                        </p:tgtEl>
                                        <p:attrNameLst>
                                          <p:attrName>style.visibility</p:attrName>
                                        </p:attrNameLst>
                                      </p:cBhvr>
                                      <p:to>
                                        <p:strVal val="visible"/>
                                      </p:to>
                                    </p:set>
                                    <p:animEffect transition="in" filter="dissolve">
                                      <p:cBhvr>
                                        <p:cTn id="20" dur="1000"/>
                                        <p:tgtEl>
                                          <p:spTgt spid="741">
                                            <p:bg/>
                                          </p:spTgt>
                                        </p:tgtEl>
                                      </p:cBhvr>
                                    </p:animEffect>
                                  </p:childTnLst>
                                </p:cTn>
                              </p:par>
                              <p:par>
                                <p:cTn id="21" presetID="9" presetClass="entr" presetSubtype="0" fill="hold" grpId="0" nodeType="withEffect">
                                  <p:stCondLst>
                                    <p:cond delay="0"/>
                                  </p:stCondLst>
                                  <p:iterate>
                                    <p:tmAbs val="0"/>
                                  </p:iterate>
                                  <p:childTnLst>
                                    <p:set>
                                      <p:cBhvr>
                                        <p:cTn id="22" fill="hold"/>
                                        <p:tgtEl>
                                          <p:spTgt spid="741">
                                            <p:txEl>
                                              <p:pRg st="0" end="0"/>
                                            </p:txEl>
                                          </p:spTgt>
                                        </p:tgtEl>
                                        <p:attrNameLst>
                                          <p:attrName>style.visibility</p:attrName>
                                        </p:attrNameLst>
                                      </p:cBhvr>
                                      <p:to>
                                        <p:strVal val="visible"/>
                                      </p:to>
                                    </p:set>
                                    <p:animEffect transition="in" filter="dissolve">
                                      <p:cBhvr>
                                        <p:cTn id="23" dur="1000"/>
                                        <p:tgtEl>
                                          <p:spTgt spid="74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0" nodeType="clickEffect">
                                  <p:stCondLst>
                                    <p:cond delay="0"/>
                                  </p:stCondLst>
                                  <p:iterate>
                                    <p:tmAbs val="0"/>
                                  </p:iterate>
                                  <p:childTnLst>
                                    <p:set>
                                      <p:cBhvr>
                                        <p:cTn id="27" fill="hold"/>
                                        <p:tgtEl>
                                          <p:spTgt spid="741">
                                            <p:txEl>
                                              <p:pRg st="1" end="1"/>
                                            </p:txEl>
                                          </p:spTgt>
                                        </p:tgtEl>
                                        <p:attrNameLst>
                                          <p:attrName>style.visibility</p:attrName>
                                        </p:attrNameLst>
                                      </p:cBhvr>
                                      <p:to>
                                        <p:strVal val="visible"/>
                                      </p:to>
                                    </p:set>
                                    <p:animEffect transition="in" filter="dissolve">
                                      <p:cBhvr>
                                        <p:cTn id="28" dur="1000"/>
                                        <p:tgtEl>
                                          <p:spTgt spid="7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animBg="1" advAuto="0"/>
      <p:bldP spid="741" grpId="0" build="p" bldLvl="5" animBg="1" advAuto="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p:nvPr/>
        </p:nvSpPr>
        <p:spPr>
          <a:xfrm>
            <a:off x="60182" y="908747"/>
            <a:ext cx="12890501"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defRPr>
                <a:solidFill>
                  <a:srgbClr val="FFFFFF"/>
                </a:solidFill>
                <a:latin typeface="Helvetica Neue"/>
                <a:ea typeface="Helvetica Neue"/>
                <a:cs typeface="Helvetica Neue"/>
                <a:sym typeface="Helvetica Neue"/>
              </a:defRPr>
            </a:pPr>
            <a:r>
              <a:rPr dirty="0">
                <a:solidFill>
                  <a:srgbClr val="006DB3"/>
                </a:solidFill>
                <a:latin typeface="helvetica neue" charset="0"/>
              </a:rPr>
              <a:t>Custom V-ball C</a:t>
            </a:r>
            <a:r>
              <a:rPr sz="2400" dirty="0">
                <a:solidFill>
                  <a:srgbClr val="006DB3"/>
                </a:solidFill>
                <a:latin typeface="helvetica neue" charset="0"/>
              </a:rPr>
              <a:t>v</a:t>
            </a:r>
            <a:r>
              <a:rPr dirty="0">
                <a:solidFill>
                  <a:srgbClr val="006DB3"/>
                </a:solidFill>
                <a:latin typeface="helvetica neue" charset="0"/>
              </a:rPr>
              <a:t> Curve</a:t>
            </a:r>
          </a:p>
        </p:txBody>
      </p:sp>
      <p:grpSp>
        <p:nvGrpSpPr>
          <p:cNvPr id="750" name="Group 750"/>
          <p:cNvGrpSpPr/>
          <p:nvPr/>
        </p:nvGrpSpPr>
        <p:grpSpPr>
          <a:xfrm>
            <a:off x="3403405" y="2736829"/>
            <a:ext cx="5914414" cy="3274229"/>
            <a:chOff x="139699" y="-198222"/>
            <a:chExt cx="5914413" cy="3274228"/>
          </a:xfrm>
        </p:grpSpPr>
        <p:graphicFrame>
          <p:nvGraphicFramePr>
            <p:cNvPr id="747" name="Chart 747"/>
            <p:cNvGraphicFramePr/>
            <p:nvPr>
              <p:extLst>
                <p:ext uri="{D42A27DB-BD31-4B8C-83A1-F6EECF244321}">
                  <p14:modId xmlns:p14="http://schemas.microsoft.com/office/powerpoint/2010/main" val="690778112"/>
                </p:ext>
              </p:extLst>
            </p:nvPr>
          </p:nvGraphicFramePr>
          <p:xfrm>
            <a:off x="617559" y="-198222"/>
            <a:ext cx="5436553" cy="2855862"/>
          </p:xfrm>
          <a:graphic>
            <a:graphicData uri="http://schemas.openxmlformats.org/drawingml/2006/chart">
              <c:chart xmlns:c="http://schemas.openxmlformats.org/drawingml/2006/chart" xmlns:r="http://schemas.openxmlformats.org/officeDocument/2006/relationships" r:id="rId3"/>
            </a:graphicData>
          </a:graphic>
        </p:graphicFrame>
        <p:sp>
          <p:nvSpPr>
            <p:cNvPr id="748" name="Shape 748"/>
            <p:cNvSpPr/>
            <p:nvPr/>
          </p:nvSpPr>
          <p:spPr>
            <a:xfrm>
              <a:off x="2896168" y="2716746"/>
              <a:ext cx="1292168" cy="359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400">
                  <a:solidFill>
                    <a:srgbClr val="FFFFFF"/>
                  </a:solidFill>
                  <a:latin typeface="Helvetica Neue Light"/>
                  <a:ea typeface="Helvetica Neue Light"/>
                  <a:cs typeface="Helvetica Neue Light"/>
                  <a:sym typeface="Helvetica Neue Light"/>
                </a:defRPr>
              </a:lvl1pPr>
            </a:lstStyle>
            <a:p>
              <a:r>
                <a:rPr sz="2000" dirty="0">
                  <a:solidFill>
                    <a:srgbClr val="006DB3"/>
                  </a:solidFill>
                </a:rPr>
                <a:t>% </a:t>
              </a:r>
              <a:r>
                <a:rPr sz="2000" dirty="0" smtClean="0">
                  <a:solidFill>
                    <a:srgbClr val="006DB3"/>
                  </a:solidFill>
                </a:rPr>
                <a:t>open</a:t>
              </a:r>
              <a:endParaRPr sz="2000" dirty="0">
                <a:solidFill>
                  <a:srgbClr val="006DB3"/>
                </a:solidFill>
              </a:endParaRPr>
            </a:p>
          </p:txBody>
        </p:sp>
        <p:sp>
          <p:nvSpPr>
            <p:cNvPr id="749" name="Shape 749"/>
            <p:cNvSpPr/>
            <p:nvPr/>
          </p:nvSpPr>
          <p:spPr>
            <a:xfrm rot="16200000">
              <a:off x="57939" y="769068"/>
              <a:ext cx="522775" cy="359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400">
                  <a:solidFill>
                    <a:srgbClr val="FFFFFF"/>
                  </a:solidFill>
                  <a:latin typeface="Helvetica Neue Light"/>
                  <a:ea typeface="Helvetica Neue Light"/>
                  <a:cs typeface="Helvetica Neue Light"/>
                  <a:sym typeface="Helvetica Neue Light"/>
                </a:defRPr>
              </a:lvl1pPr>
            </a:lstStyle>
            <a:p>
              <a:r>
                <a:rPr sz="2000" dirty="0">
                  <a:solidFill>
                    <a:srgbClr val="006DB3"/>
                  </a:solidFill>
                </a:rPr>
                <a:t>Cv</a:t>
              </a:r>
            </a:p>
          </p:txBody>
        </p:sp>
      </p:grpSp>
      <p:sp>
        <p:nvSpPr>
          <p:cNvPr id="23" name="Rectangle 8"/>
          <p:cNvSpPr>
            <a:spLocks/>
          </p:cNvSpPr>
          <p:nvPr/>
        </p:nvSpPr>
        <p:spPr bwMode="auto">
          <a:xfrm>
            <a:off x="4534383" y="8869343"/>
            <a:ext cx="3839193"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“CONTROL FREAK”</a:t>
            </a:r>
            <a:endParaRPr lang="en-US" altLang="en-US" sz="3200" i="1" dirty="0">
              <a:solidFill>
                <a:srgbClr val="FFFFFF"/>
              </a:solidFill>
              <a:latin typeface="Helvetica Neue" charset="0"/>
              <a:sym typeface="Helvetica Neue" charset="0"/>
            </a:endParaRPr>
          </a:p>
        </p:txBody>
      </p:sp>
      <p:pic>
        <p:nvPicPr>
          <p:cNvPr id="752" name="cutout dupont ball.tiff"/>
          <p:cNvPicPr>
            <a:picLocks noChangeAspect="1"/>
          </p:cNvPicPr>
          <p:nvPr/>
        </p:nvPicPr>
        <p:blipFill>
          <a:blip r:embed="rId4">
            <a:extLst/>
          </a:blip>
          <a:stretch>
            <a:fillRect/>
          </a:stretch>
        </p:blipFill>
        <p:spPr>
          <a:xfrm rot="21392186" flipH="1">
            <a:off x="8736301" y="2595911"/>
            <a:ext cx="3079402" cy="3064367"/>
          </a:xfrm>
          <a:prstGeom prst="rect">
            <a:avLst/>
          </a:prstGeom>
          <a:ln w="25400" cap="flat">
            <a:noFill/>
            <a:miter lim="400000"/>
          </a:ln>
          <a:effectLst>
            <a:reflection stA="50000" endPos="40000" dir="5400000" sy="-100000" algn="bl" rotWithShape="0"/>
          </a:effectLst>
        </p:spPr>
      </p:pic>
      <p:sp>
        <p:nvSpPr>
          <p:cNvPr id="25" name="Shape 751"/>
          <p:cNvSpPr/>
          <p:nvPr/>
        </p:nvSpPr>
        <p:spPr>
          <a:xfrm>
            <a:off x="2945717" y="6216609"/>
            <a:ext cx="8788402" cy="5579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950975" indent="-366775" algn="l">
              <a:lnSpc>
                <a:spcPct val="150000"/>
              </a:lnSpc>
              <a:buFont typeface="Arial"/>
              <a:defRPr sz="3800">
                <a:solidFill>
                  <a:srgbClr val="3D77C4"/>
                </a:solidFill>
              </a:defRPr>
            </a:pPr>
            <a:r>
              <a:rPr sz="3400" baseline="11000" smtClean="0">
                <a:solidFill>
                  <a:srgbClr val="006DB3"/>
                </a:solidFill>
                <a:latin typeface="helvetica neue" charset="0"/>
                <a:ea typeface="Helvetica Neue Light"/>
                <a:cs typeface="Helvetica Neue Light"/>
                <a:sym typeface="Helvetica Neue Light"/>
              </a:rPr>
              <a:t>Flow requirements for one of our custom V-balls.</a:t>
            </a:r>
            <a:endParaRPr sz="3400" baseline="11000" dirty="0">
              <a:solidFill>
                <a:srgbClr val="006DB3"/>
              </a:solidFill>
              <a:latin typeface="helvetica neue" charset="0"/>
              <a:ea typeface="Helvetica Neue Light"/>
              <a:cs typeface="Helvetica Neue Light"/>
              <a:sym typeface="Helvetica Neue Light"/>
            </a:endParaRPr>
          </a:p>
        </p:txBody>
      </p:sp>
      <p:grpSp>
        <p:nvGrpSpPr>
          <p:cNvPr id="17" name="Group 10"/>
          <p:cNvGrpSpPr>
            <a:grpSpLocks/>
          </p:cNvGrpSpPr>
          <p:nvPr/>
        </p:nvGrpSpPr>
        <p:grpSpPr bwMode="auto">
          <a:xfrm rot="10800000">
            <a:off x="8501408" y="4011785"/>
            <a:ext cx="742950" cy="596900"/>
            <a:chOff x="0" y="0"/>
            <a:chExt cx="468" cy="376"/>
          </a:xfrm>
        </p:grpSpPr>
        <p:grpSp>
          <p:nvGrpSpPr>
            <p:cNvPr id="18" name="Group 8"/>
            <p:cNvGrpSpPr>
              <a:grpSpLocks/>
            </p:cNvGrpSpPr>
            <p:nvPr/>
          </p:nvGrpSpPr>
          <p:grpSpPr bwMode="auto">
            <a:xfrm>
              <a:off x="0" y="0"/>
              <a:ext cx="468" cy="376"/>
              <a:chOff x="0" y="0"/>
              <a:chExt cx="468" cy="376"/>
            </a:xfrm>
          </p:grpSpPr>
          <p:sp>
            <p:nvSpPr>
              <p:cNvPr id="20" name="AutoShape 6"/>
              <p:cNvSpPr>
                <a:spLocks/>
              </p:cNvSpPr>
              <p:nvPr/>
            </p:nvSpPr>
            <p:spPr bwMode="auto">
              <a:xfrm rot="-5400000">
                <a:off x="0" y="100"/>
                <a:ext cx="168" cy="168"/>
              </a:xfrm>
              <a:prstGeom prst="triangle">
                <a:avLst>
                  <a:gd name="adj" fmla="val 50000"/>
                </a:avLst>
              </a:prstGeom>
              <a:solidFill>
                <a:srgbClr val="17457C"/>
              </a:solidFill>
              <a:ln>
                <a:noFill/>
              </a:ln>
              <a:effectLst>
                <a:outerShdw blurRad="165100" dist="88899" dir="3000016" algn="ctr" rotWithShape="0">
                  <a:schemeClr val="bg2">
                    <a:alpha val="50000"/>
                  </a:schemeClr>
                </a:outerShdw>
              </a:effectLst>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4" name="Oval 7"/>
              <p:cNvSpPr>
                <a:spLocks/>
              </p:cNvSpPr>
              <p:nvPr/>
            </p:nvSpPr>
            <p:spPr bwMode="auto">
              <a:xfrm>
                <a:off x="92" y="0"/>
                <a:ext cx="376" cy="376"/>
              </a:xfrm>
              <a:prstGeom prst="ellipse">
                <a:avLst/>
              </a:prstGeom>
              <a:gradFill rotWithShape="0">
                <a:gsLst>
                  <a:gs pos="0">
                    <a:srgbClr val="1C5293"/>
                  </a:gs>
                  <a:gs pos="100000">
                    <a:srgbClr val="0F3863"/>
                  </a:gs>
                </a:gsLst>
                <a:lin ang="5400000" scaled="1"/>
              </a:gradFill>
              <a:ln>
                <a:noFill/>
              </a:ln>
              <a:effectLst>
                <a:outerShdw blurRad="38100" dist="25399" dir="3120046" algn="ctr" rotWithShape="0">
                  <a:schemeClr val="bg2">
                    <a:alpha val="50000"/>
                  </a:schemeClr>
                </a:outerShdw>
              </a:effectLst>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
          <p:nvSpPr>
            <p:cNvPr id="19" name="Oval 9"/>
            <p:cNvSpPr>
              <a:spLocks/>
            </p:cNvSpPr>
            <p:nvPr/>
          </p:nvSpPr>
          <p:spPr bwMode="auto">
            <a:xfrm>
              <a:off x="220" y="128"/>
              <a:ext cx="120" cy="120"/>
            </a:xfrm>
            <a:prstGeom prst="ellipse">
              <a:avLst/>
            </a:prstGeom>
            <a:gradFill rotWithShape="0">
              <a:gsLst>
                <a:gs pos="0">
                  <a:srgbClr val="ABABAB"/>
                </a:gs>
                <a:gs pos="100000">
                  <a:srgbClr val="FFFFFF"/>
                </a:gs>
              </a:gsLst>
              <a:lin ang="5400000" scaled="1"/>
            </a:gradFill>
            <a:ln w="6350" cap="flat">
              <a:solidFill>
                <a:schemeClr val="tx1"/>
              </a:solidFill>
              <a:prstDash val="solid"/>
              <a:miter lim="800000"/>
              <a:headEnd type="none" w="med" len="med"/>
              <a:tailEnd type="none" w="med" len="med"/>
            </a:ln>
          </p:spPr>
          <p:txBody>
            <a:bodyPr lIns="0" tIns="0" rIns="0" bIns="0"/>
            <a:lstStyle/>
            <a:p>
              <a:endParaRPr lang="en-US"/>
            </a:p>
          </p:txBody>
        </p:sp>
      </p:grpSp>
      <p:sp>
        <p:nvSpPr>
          <p:cNvPr id="15" name="Shape 751"/>
          <p:cNvSpPr/>
          <p:nvPr/>
        </p:nvSpPr>
        <p:spPr>
          <a:xfrm>
            <a:off x="1625600" y="3852837"/>
            <a:ext cx="6656297" cy="7868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950975" indent="-366775" algn="l">
              <a:lnSpc>
                <a:spcPct val="150000"/>
              </a:lnSpc>
              <a:buFont typeface="Arial"/>
              <a:defRPr sz="3800">
                <a:solidFill>
                  <a:srgbClr val="3D77C4"/>
                </a:solidFill>
              </a:defRPr>
            </a:pPr>
            <a:r>
              <a:rPr lang="en-US" sz="3400" baseline="11000" dirty="0" smtClean="0">
                <a:solidFill>
                  <a:srgbClr val="006DB3"/>
                </a:solidFill>
                <a:latin typeface="helvetica neue" charset="0"/>
                <a:ea typeface="Helvetica Neue Light"/>
                <a:cs typeface="Helvetica Neue Light"/>
                <a:sym typeface="Helvetica Neue Light"/>
              </a:rPr>
              <a:t>Slot opening is almost as thin as a human hair</a:t>
            </a:r>
            <a:r>
              <a:rPr lang="en-US" sz="3400" dirty="0" smtClean="0">
                <a:solidFill>
                  <a:srgbClr val="006DB3"/>
                </a:solidFill>
                <a:latin typeface="helvetica neue" charset="0"/>
                <a:ea typeface="Helvetica Neue Light"/>
                <a:cs typeface="Helvetica Neue Light"/>
                <a:sym typeface="Helvetica Neue Light"/>
              </a:rPr>
              <a:t> </a:t>
            </a:r>
            <a:endParaRPr sz="3400" baseline="11000" dirty="0">
              <a:solidFill>
                <a:srgbClr val="006DB3"/>
              </a:solidFill>
              <a:latin typeface="helvetica neue" charset="0"/>
              <a:ea typeface="Helvetica Neue Light"/>
              <a:cs typeface="Helvetica Neue Light"/>
              <a:sym typeface="Helvetica Neue Light"/>
            </a:endParaRPr>
          </a:p>
        </p:txBody>
      </p:sp>
      <p:sp>
        <p:nvSpPr>
          <p:cNvPr id="26"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7"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8"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9" name="Picture 28"/>
          <p:cNvPicPr>
            <a:picLocks noChangeAspect="1"/>
          </p:cNvPicPr>
          <p:nvPr/>
        </p:nvPicPr>
        <p:blipFill>
          <a:blip r:embed="rId5"/>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180050868"/>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p:tmAbs val="0"/>
                                  </p:iterate>
                                  <p:childTnLst>
                                    <p:set>
                                      <p:cBhvr>
                                        <p:cTn id="6" fill="hold"/>
                                        <p:tgtEl>
                                          <p:spTgt spid="746"/>
                                        </p:tgtEl>
                                        <p:attrNameLst>
                                          <p:attrName>style.visibility</p:attrName>
                                        </p:attrNameLst>
                                      </p:cBhvr>
                                      <p:to>
                                        <p:strVal val="visible"/>
                                      </p:to>
                                    </p:set>
                                    <p:anim calcmode="lin" valueType="num">
                                      <p:cBhvr>
                                        <p:cTn id="7" dur="1000" fill="hold"/>
                                        <p:tgtEl>
                                          <p:spTgt spid="746"/>
                                        </p:tgtEl>
                                        <p:attrNameLst>
                                          <p:attrName>ppt_w</p:attrName>
                                        </p:attrNameLst>
                                      </p:cBhvr>
                                      <p:tavLst>
                                        <p:tav tm="0">
                                          <p:val>
                                            <p:fltVal val="0"/>
                                          </p:val>
                                        </p:tav>
                                        <p:tav tm="100000">
                                          <p:val>
                                            <p:strVal val="#ppt_w"/>
                                          </p:val>
                                        </p:tav>
                                      </p:tavLst>
                                    </p:anim>
                                    <p:anim calcmode="lin" valueType="num">
                                      <p:cBhvr>
                                        <p:cTn id="8" dur="1000" fill="hold"/>
                                        <p:tgtEl>
                                          <p:spTgt spid="74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50"/>
                                        </p:tgtEl>
                                        <p:attrNameLst>
                                          <p:attrName>style.visibility</p:attrName>
                                        </p:attrNameLst>
                                      </p:cBhvr>
                                      <p:to>
                                        <p:strVal val="visible"/>
                                      </p:to>
                                    </p:set>
                                    <p:animEffect transition="in" filter="dissolve">
                                      <p:cBhvr>
                                        <p:cTn id="19" dur="1000"/>
                                        <p:tgtEl>
                                          <p:spTgt spid="750"/>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1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1000"/>
                                        <p:tgtEl>
                                          <p:spTgt spid="750"/>
                                        </p:tgtEl>
                                      </p:cBhvr>
                                    </p:animEffect>
                                    <p:set>
                                      <p:cBhvr>
                                        <p:cTn id="28" dur="1" fill="hold">
                                          <p:stCondLst>
                                            <p:cond delay="999"/>
                                          </p:stCondLst>
                                        </p:cTn>
                                        <p:tgtEl>
                                          <p:spTgt spid="750"/>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1000"/>
                                        <p:tgtEl>
                                          <p:spTgt spid="25"/>
                                        </p:tgtEl>
                                      </p:cBhvr>
                                    </p:animEffect>
                                    <p:set>
                                      <p:cBhvr>
                                        <p:cTn id="31" dur="1" fill="hold">
                                          <p:stCondLst>
                                            <p:cond delay="999"/>
                                          </p:stCondLst>
                                        </p:cTn>
                                        <p:tgtEl>
                                          <p:spTgt spid="25"/>
                                        </p:tgtEl>
                                        <p:attrNameLst>
                                          <p:attrName>style.visibility</p:attrName>
                                        </p:attrNameLst>
                                      </p:cBhvr>
                                      <p:to>
                                        <p:strVal val="hidden"/>
                                      </p:to>
                                    </p:set>
                                  </p:childTnLst>
                                </p:cTn>
                              </p:par>
                            </p:childTnLst>
                          </p:cTn>
                        </p:par>
                        <p:par>
                          <p:cTn id="32" fill="hold">
                            <p:stCondLst>
                              <p:cond delay="1000"/>
                            </p:stCondLst>
                            <p:childTnLst>
                              <p:par>
                                <p:cTn id="33" presetID="9" presetClass="entr" presetSubtype="0" fill="hold" nodeType="afterEffect">
                                  <p:stCondLst>
                                    <p:cond delay="0"/>
                                  </p:stCondLst>
                                  <p:childTnLst>
                                    <p:set>
                                      <p:cBhvr>
                                        <p:cTn id="34" dur="1" fill="hold">
                                          <p:stCondLst>
                                            <p:cond delay="0"/>
                                          </p:stCondLst>
                                        </p:cTn>
                                        <p:tgtEl>
                                          <p:spTgt spid="752"/>
                                        </p:tgtEl>
                                        <p:attrNameLst>
                                          <p:attrName>style.visibility</p:attrName>
                                        </p:attrNameLst>
                                      </p:cBhvr>
                                      <p:to>
                                        <p:strVal val="visible"/>
                                      </p:to>
                                    </p:set>
                                    <p:animEffect transition="in" filter="dissolve">
                                      <p:cBhvr>
                                        <p:cTn id="35" dur="1000"/>
                                        <p:tgtEl>
                                          <p:spTgt spid="752"/>
                                        </p:tgtEl>
                                      </p:cBhvr>
                                    </p:animEffect>
                                  </p:childTnLst>
                                </p:cTn>
                              </p:par>
                            </p:childTnLst>
                          </p:cTn>
                        </p:par>
                        <p:par>
                          <p:cTn id="36" fill="hold">
                            <p:stCondLst>
                              <p:cond delay="2000"/>
                            </p:stCondLst>
                            <p:childTnLst>
                              <p:par>
                                <p:cTn id="37" presetID="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0-#ppt_w/2"/>
                                          </p:val>
                                        </p:tav>
                                        <p:tav tm="100000">
                                          <p:val>
                                            <p:strVal val="#ppt_x"/>
                                          </p:val>
                                        </p:tav>
                                      </p:tavLst>
                                    </p:anim>
                                    <p:anim calcmode="lin" valueType="num">
                                      <p:cBhvr additive="base">
                                        <p:cTn id="40" dur="1000" fill="hold"/>
                                        <p:tgtEl>
                                          <p:spTgt spid="17"/>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9"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animBg="1" advAuto="0"/>
      <p:bldP spid="750" grpId="0" animBg="1" advAuto="0"/>
      <p:bldP spid="23" grpId="0"/>
      <p:bldP spid="25" grpId="0"/>
      <p:bldP spid="25" grpId="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hape 920"/>
          <p:cNvSpPr/>
          <p:nvPr/>
        </p:nvSpPr>
        <p:spPr>
          <a:xfrm>
            <a:off x="2048665" y="684604"/>
            <a:ext cx="9047169" cy="139525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L="444500" indent="-444500">
              <a:defRPr>
                <a:solidFill>
                  <a:srgbClr val="FFFFFF"/>
                </a:solidFill>
                <a:latin typeface="Helvetica Neue"/>
                <a:ea typeface="Helvetica Neue"/>
                <a:cs typeface="Helvetica Neue"/>
                <a:sym typeface="Helvetica Neue"/>
              </a:defRPr>
            </a:lvl1pPr>
          </a:lstStyle>
          <a:p>
            <a:r>
              <a:rPr lang="en-US" dirty="0" smtClean="0">
                <a:solidFill>
                  <a:srgbClr val="006DB3"/>
                </a:solidFill>
                <a:latin typeface="helvetica neue" charset="0"/>
              </a:rPr>
              <a:t>Ball Hardening</a:t>
            </a:r>
            <a:r>
              <a:rPr dirty="0" smtClean="0">
                <a:solidFill>
                  <a:srgbClr val="006DB3"/>
                </a:solidFill>
                <a:latin typeface="helvetica neue" charset="0"/>
              </a:rPr>
              <a:t> Options</a:t>
            </a:r>
            <a:r>
              <a:rPr lang="en-US" dirty="0" smtClean="0">
                <a:solidFill>
                  <a:srgbClr val="006DB3"/>
                </a:solidFill>
                <a:latin typeface="helvetica neue" charset="0"/>
              </a:rPr>
              <a:t> for Abrasive/High Cycle Applications</a:t>
            </a:r>
            <a:endParaRPr dirty="0">
              <a:solidFill>
                <a:srgbClr val="006DB3"/>
              </a:solidFill>
              <a:latin typeface="helvetica neue" charset="0"/>
            </a:endParaRPr>
          </a:p>
        </p:txBody>
      </p:sp>
      <p:sp>
        <p:nvSpPr>
          <p:cNvPr id="921" name="Shape 921"/>
          <p:cNvSpPr/>
          <p:nvPr/>
        </p:nvSpPr>
        <p:spPr>
          <a:xfrm>
            <a:off x="3534228" y="4135960"/>
            <a:ext cx="6540500" cy="1692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0975" indent="-366775" algn="l">
              <a:lnSpc>
                <a:spcPct val="150000"/>
              </a:lnSpc>
              <a:buFont typeface="Arial"/>
              <a:defRPr sz="3800">
                <a:solidFill>
                  <a:srgbClr val="FFFFFF"/>
                </a:solidFill>
              </a:defRPr>
            </a:pPr>
            <a:r>
              <a:rPr sz="3600" baseline="11000" dirty="0">
                <a:latin typeface="Helvetica Neue Light"/>
                <a:ea typeface="Helvetica Neue Light"/>
                <a:cs typeface="Helvetica Neue Light"/>
                <a:sym typeface="Helvetica Neue Light"/>
              </a:rPr>
              <a:t>High Velocity Oxygen Fuel (HVOF)</a:t>
            </a:r>
          </a:p>
          <a:p>
            <a:pPr marL="950975" indent="-366775" algn="l">
              <a:lnSpc>
                <a:spcPct val="150000"/>
              </a:lnSpc>
              <a:buFont typeface="Arial"/>
              <a:defRPr sz="3800">
                <a:solidFill>
                  <a:srgbClr val="FFFFFF"/>
                </a:solidFill>
              </a:defRPr>
            </a:pPr>
            <a:r>
              <a:rPr sz="3600" baseline="11000" dirty="0">
                <a:latin typeface="Helvetica Neue Light"/>
                <a:ea typeface="Helvetica Neue Light"/>
                <a:cs typeface="Helvetica Neue Light"/>
                <a:sym typeface="Helvetica Neue Light"/>
              </a:rPr>
              <a:t>Boronizing</a:t>
            </a:r>
          </a:p>
          <a:p>
            <a:pPr marL="950975" indent="-366775" algn="l">
              <a:lnSpc>
                <a:spcPct val="150000"/>
              </a:lnSpc>
              <a:buFont typeface="Arial"/>
              <a:defRPr sz="3800">
                <a:solidFill>
                  <a:srgbClr val="FFFFFF"/>
                </a:solidFill>
              </a:defRPr>
            </a:pPr>
            <a:r>
              <a:rPr sz="3600" baseline="11000" dirty="0">
                <a:latin typeface="Helvetica Neue Light"/>
                <a:ea typeface="Helvetica Neue Light"/>
                <a:cs typeface="Helvetica Neue Light"/>
                <a:sym typeface="Helvetica Neue Light"/>
              </a:rPr>
              <a:t>Ceramics</a:t>
            </a:r>
          </a:p>
        </p:txBody>
      </p:sp>
      <p:pic>
        <p:nvPicPr>
          <p:cNvPr id="923" name="cutout dual pak actuator.tiff"/>
          <p:cNvPicPr>
            <a:picLocks noChangeAspect="1"/>
          </p:cNvPicPr>
          <p:nvPr/>
        </p:nvPicPr>
        <p:blipFill>
          <a:blip r:embed="rId3">
            <a:extLst/>
          </a:blip>
          <a:stretch>
            <a:fillRect/>
          </a:stretch>
        </p:blipFill>
        <p:spPr>
          <a:xfrm>
            <a:off x="939800" y="4224994"/>
            <a:ext cx="1422400" cy="3207347"/>
          </a:xfrm>
          <a:prstGeom prst="rect">
            <a:avLst/>
          </a:prstGeom>
          <a:ln w="25400">
            <a:miter lim="400000"/>
          </a:ln>
          <a:effectLst>
            <a:reflection stA="50000" endPos="40000" dir="5400000" sy="-100000" algn="bl" rotWithShape="0"/>
          </a:effectLst>
        </p:spPr>
      </p:pic>
      <p:sp>
        <p:nvSpPr>
          <p:cNvPr id="17" name="Rectangle 8"/>
          <p:cNvSpPr>
            <a:spLocks/>
          </p:cNvSpPr>
          <p:nvPr/>
        </p:nvSpPr>
        <p:spPr bwMode="auto">
          <a:xfrm>
            <a:off x="2788499" y="8892107"/>
            <a:ext cx="7726475"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400" i="1" dirty="0" smtClean="0">
                <a:solidFill>
                  <a:schemeClr val="bg1"/>
                </a:solidFill>
                <a:latin typeface="helvetica neue" charset="0"/>
                <a:sym typeface="Helvetica Neue" charset="0"/>
              </a:rPr>
              <a:t>“HARD ASS” or “NOT IT’S ALL CRACKED UP TO BE”?</a:t>
            </a:r>
            <a:endParaRPr lang="en-US" altLang="en-US" sz="2400" i="1" dirty="0">
              <a:solidFill>
                <a:schemeClr val="bg1"/>
              </a:solidFill>
              <a:latin typeface="helvetica neue" charset="0"/>
              <a:sym typeface="Helvetica Neue" charset="0"/>
            </a:endParaRPr>
          </a:p>
        </p:txBody>
      </p:sp>
      <p:sp>
        <p:nvSpPr>
          <p:cNvPr id="1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4"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8"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9" name="Picture 18"/>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29676616"/>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23"/>
                                        </p:tgtEl>
                                        <p:attrNameLst>
                                          <p:attrName>style.visibility</p:attrName>
                                        </p:attrNameLst>
                                      </p:cBhvr>
                                      <p:to>
                                        <p:strVal val="visible"/>
                                      </p:to>
                                    </p:set>
                                    <p:animEffect transition="in" filter="dissolve">
                                      <p:cBhvr>
                                        <p:cTn id="7" dur="1000"/>
                                        <p:tgtEl>
                                          <p:spTgt spid="923"/>
                                        </p:tgtEl>
                                      </p:cBhvr>
                                    </p:animEffect>
                                  </p:childTnLst>
                                </p:cTn>
                              </p:par>
                              <p:par>
                                <p:cTn id="8" presetID="23" presetClass="entr" presetSubtype="16" fill="hold" grpId="0" nodeType="withEffect">
                                  <p:stCondLst>
                                    <p:cond delay="0"/>
                                  </p:stCondLst>
                                  <p:iterate>
                                    <p:tmAbs val="0"/>
                                  </p:iterate>
                                  <p:childTnLst>
                                    <p:set>
                                      <p:cBhvr>
                                        <p:cTn id="9" fill="hold"/>
                                        <p:tgtEl>
                                          <p:spTgt spid="920"/>
                                        </p:tgtEl>
                                        <p:attrNameLst>
                                          <p:attrName>style.visibility</p:attrName>
                                        </p:attrNameLst>
                                      </p:cBhvr>
                                      <p:to>
                                        <p:strVal val="visible"/>
                                      </p:to>
                                    </p:set>
                                    <p:anim calcmode="lin" valueType="num">
                                      <p:cBhvr>
                                        <p:cTn id="10" dur="1000" fill="hold"/>
                                        <p:tgtEl>
                                          <p:spTgt spid="920"/>
                                        </p:tgtEl>
                                        <p:attrNameLst>
                                          <p:attrName>ppt_w</p:attrName>
                                        </p:attrNameLst>
                                      </p:cBhvr>
                                      <p:tavLst>
                                        <p:tav tm="0">
                                          <p:val>
                                            <p:fltVal val="0"/>
                                          </p:val>
                                        </p:tav>
                                        <p:tav tm="100000">
                                          <p:val>
                                            <p:strVal val="#ppt_w"/>
                                          </p:val>
                                        </p:tav>
                                      </p:tavLst>
                                    </p:anim>
                                    <p:anim calcmode="lin" valueType="num">
                                      <p:cBhvr>
                                        <p:cTn id="11" dur="1000" fill="hold"/>
                                        <p:tgtEl>
                                          <p:spTgt spid="920"/>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ppt_w*0.70"/>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921">
                                            <p:bg/>
                                          </p:spTgt>
                                        </p:tgtEl>
                                        <p:attrNameLst>
                                          <p:attrName>style.visibility</p:attrName>
                                        </p:attrNameLst>
                                      </p:cBhvr>
                                      <p:to>
                                        <p:strVal val="visible"/>
                                      </p:to>
                                    </p:set>
                                    <p:animEffect transition="in" filter="dissolve">
                                      <p:cBhvr>
                                        <p:cTn id="22" dur="1000"/>
                                        <p:tgtEl>
                                          <p:spTgt spid="921">
                                            <p:bg/>
                                          </p:spTgt>
                                        </p:tgtEl>
                                      </p:cBhvr>
                                    </p:animEffect>
                                  </p:childTnLst>
                                </p:cTn>
                              </p:par>
                              <p:par>
                                <p:cTn id="23" presetID="9" presetClass="entr" presetSubtype="0" fill="hold" grpId="0" nodeType="withEffect">
                                  <p:stCondLst>
                                    <p:cond delay="0"/>
                                  </p:stCondLst>
                                  <p:iterate>
                                    <p:tmAbs val="0"/>
                                  </p:iterate>
                                  <p:childTnLst>
                                    <p:set>
                                      <p:cBhvr>
                                        <p:cTn id="24" fill="hold"/>
                                        <p:tgtEl>
                                          <p:spTgt spid="921">
                                            <p:txEl>
                                              <p:pRg st="0" end="0"/>
                                            </p:txEl>
                                          </p:spTgt>
                                        </p:tgtEl>
                                        <p:attrNameLst>
                                          <p:attrName>style.visibility</p:attrName>
                                        </p:attrNameLst>
                                      </p:cBhvr>
                                      <p:to>
                                        <p:strVal val="visible"/>
                                      </p:to>
                                    </p:set>
                                    <p:animEffect transition="in" filter="dissolve">
                                      <p:cBhvr>
                                        <p:cTn id="25" dur="1000"/>
                                        <p:tgtEl>
                                          <p:spTgt spid="9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921">
                                            <p:txEl>
                                              <p:pRg st="1" end="1"/>
                                            </p:txEl>
                                          </p:spTgt>
                                        </p:tgtEl>
                                        <p:attrNameLst>
                                          <p:attrName>style.visibility</p:attrName>
                                        </p:attrNameLst>
                                      </p:cBhvr>
                                      <p:to>
                                        <p:strVal val="visible"/>
                                      </p:to>
                                    </p:set>
                                    <p:animEffect transition="in" filter="dissolve">
                                      <p:cBhvr>
                                        <p:cTn id="30" dur="1000"/>
                                        <p:tgtEl>
                                          <p:spTgt spid="92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0" nodeType="clickEffect">
                                  <p:stCondLst>
                                    <p:cond delay="0"/>
                                  </p:stCondLst>
                                  <p:iterate>
                                    <p:tmAbs val="0"/>
                                  </p:iterate>
                                  <p:childTnLst>
                                    <p:set>
                                      <p:cBhvr>
                                        <p:cTn id="34" fill="hold"/>
                                        <p:tgtEl>
                                          <p:spTgt spid="921">
                                            <p:txEl>
                                              <p:pRg st="2" end="2"/>
                                            </p:txEl>
                                          </p:spTgt>
                                        </p:tgtEl>
                                        <p:attrNameLst>
                                          <p:attrName>style.visibility</p:attrName>
                                        </p:attrNameLst>
                                      </p:cBhvr>
                                      <p:to>
                                        <p:strVal val="visible"/>
                                      </p:to>
                                    </p:set>
                                    <p:animEffect transition="in" filter="dissolve">
                                      <p:cBhvr>
                                        <p:cTn id="35" dur="1000"/>
                                        <p:tgtEl>
                                          <p:spTgt spid="9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 grpId="0" animBg="1" advAuto="0"/>
      <p:bldP spid="921" grpId="0" build="p" bldLvl="5" animBg="1" advAuto="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ropp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714" y="2338986"/>
            <a:ext cx="72136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p:cNvSpPr>
          <p:nvPr/>
        </p:nvSpPr>
        <p:spPr bwMode="auto">
          <a:xfrm>
            <a:off x="5805276" y="3562779"/>
            <a:ext cx="5339603" cy="56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marL="950913" indent="-366713"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lnSpc>
                <a:spcPct val="120000"/>
              </a:lnSpc>
              <a:buFont typeface="Arial" charset="0"/>
              <a:buNone/>
            </a:pPr>
            <a:r>
              <a:rPr lang="en-US" altLang="en-US" sz="2800" dirty="0">
                <a:solidFill>
                  <a:srgbClr val="006DB3"/>
                </a:solidFill>
                <a:latin typeface="helvetica neue" charset="0"/>
                <a:sym typeface="Helvetica Neue Light" charset="0"/>
              </a:rPr>
              <a:t>Uneven coating (line of sight)</a:t>
            </a:r>
          </a:p>
        </p:txBody>
      </p:sp>
      <p:sp>
        <p:nvSpPr>
          <p:cNvPr id="10245" name="Rectangle 5"/>
          <p:cNvSpPr>
            <a:spLocks/>
          </p:cNvSpPr>
          <p:nvPr/>
        </p:nvSpPr>
        <p:spPr bwMode="auto">
          <a:xfrm>
            <a:off x="5874205" y="4220514"/>
            <a:ext cx="3066545" cy="56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marL="950913" indent="-366713"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lnSpc>
                <a:spcPct val="120000"/>
              </a:lnSpc>
              <a:buFont typeface="Arial" charset="0"/>
              <a:buNone/>
            </a:pPr>
            <a:r>
              <a:rPr lang="en-US" altLang="en-US" sz="2800" dirty="0">
                <a:solidFill>
                  <a:srgbClr val="006DB3"/>
                </a:solidFill>
                <a:latin typeface="helvetica neue" charset="0"/>
                <a:sym typeface="Helvetica Neue Light" charset="0"/>
              </a:rPr>
              <a:t>Cracks / spalls</a:t>
            </a:r>
          </a:p>
        </p:txBody>
      </p:sp>
      <p:sp>
        <p:nvSpPr>
          <p:cNvPr id="10246" name="Rectangle 6"/>
          <p:cNvSpPr>
            <a:spLocks/>
          </p:cNvSpPr>
          <p:nvPr/>
        </p:nvSpPr>
        <p:spPr bwMode="auto">
          <a:xfrm>
            <a:off x="6549163" y="4872465"/>
            <a:ext cx="3054216" cy="56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800" tIns="50800" rIns="50800" bIns="50800" anchor="ctr">
            <a:spAutoFit/>
          </a:bodyPr>
          <a:lstStyle>
            <a:lvl1pPr marL="950913" indent="-366713"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marL="0" algn="l" eaLnBrk="1">
              <a:lnSpc>
                <a:spcPct val="120000"/>
              </a:lnSpc>
              <a:buFont typeface="Arial" charset="0"/>
              <a:buNone/>
            </a:pPr>
            <a:r>
              <a:rPr lang="en-US" altLang="en-US" sz="2800" dirty="0">
                <a:solidFill>
                  <a:srgbClr val="006DB3"/>
                </a:solidFill>
                <a:latin typeface="helvetica neue" charset="0"/>
                <a:sym typeface="Helvetica Neue Light" charset="0"/>
              </a:rPr>
              <a:t>Coating is porous</a:t>
            </a:r>
          </a:p>
        </p:txBody>
      </p:sp>
      <p:sp>
        <p:nvSpPr>
          <p:cNvPr id="16" name="Rectangle 6"/>
          <p:cNvSpPr>
            <a:spLocks/>
          </p:cNvSpPr>
          <p:nvPr/>
        </p:nvSpPr>
        <p:spPr bwMode="auto">
          <a:xfrm>
            <a:off x="6453981" y="5525127"/>
            <a:ext cx="6251872" cy="56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800" tIns="50800" rIns="50800" bIns="50800" anchor="ctr">
            <a:spAutoFit/>
          </a:bodyPr>
          <a:lstStyle>
            <a:lvl1pPr marL="950913" indent="-366713"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marL="0" eaLnBrk="1">
              <a:lnSpc>
                <a:spcPct val="120000"/>
              </a:lnSpc>
              <a:buFont typeface="Arial" charset="0"/>
              <a:buNone/>
            </a:pPr>
            <a:r>
              <a:rPr lang="en-US" altLang="en-US" sz="2800" dirty="0" smtClean="0">
                <a:solidFill>
                  <a:srgbClr val="006DB3"/>
                </a:solidFill>
                <a:latin typeface="helvetica neue" charset="0"/>
                <a:sym typeface="Helvetica Neue Light" charset="0"/>
              </a:rPr>
              <a:t>Internal bore of ball can not be coated</a:t>
            </a:r>
            <a:endParaRPr lang="en-US" altLang="en-US" sz="2800" dirty="0">
              <a:solidFill>
                <a:srgbClr val="006DB3"/>
              </a:solidFill>
              <a:latin typeface="helvetica neue" charset="0"/>
              <a:sym typeface="Helvetica Neue Light" charset="0"/>
            </a:endParaRPr>
          </a:p>
        </p:txBody>
      </p:sp>
      <p:sp>
        <p:nvSpPr>
          <p:cNvPr id="19" name="Rectangle 2"/>
          <p:cNvSpPr>
            <a:spLocks/>
          </p:cNvSpPr>
          <p:nvPr/>
        </p:nvSpPr>
        <p:spPr bwMode="auto">
          <a:xfrm>
            <a:off x="3959454" y="469283"/>
            <a:ext cx="49003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defRPr sz="3600">
                <a:solidFill>
                  <a:schemeClr val="tx1"/>
                </a:solidFill>
                <a:latin typeface="Gill Sans" charset="0"/>
                <a:ea typeface="ヒラギノ角ゴ ProN W3" charset="-128"/>
                <a:sym typeface="Gill Sans" charset="0"/>
              </a:defRPr>
            </a:lvl1pPr>
            <a:lvl2pPr marL="742950" indent="-285750" algn="ctr">
              <a:defRPr sz="3600">
                <a:solidFill>
                  <a:schemeClr val="tx1"/>
                </a:solidFill>
                <a:latin typeface="Gill Sans" charset="0"/>
                <a:ea typeface="ヒラギノ角ゴ ProN W3" charset="-128"/>
                <a:sym typeface="Gill Sans" charset="0"/>
              </a:defRPr>
            </a:lvl2pPr>
            <a:lvl3pPr marL="1143000" indent="-228600" algn="ctr">
              <a:defRPr sz="3600">
                <a:solidFill>
                  <a:schemeClr val="tx1"/>
                </a:solidFill>
                <a:latin typeface="Gill Sans" charset="0"/>
                <a:ea typeface="ヒラギノ角ゴ ProN W3" charset="-128"/>
                <a:sym typeface="Gill Sans" charset="0"/>
              </a:defRPr>
            </a:lvl3pPr>
            <a:lvl4pPr marL="1600200" indent="-228600" algn="ctr">
              <a:defRPr sz="3600">
                <a:solidFill>
                  <a:schemeClr val="tx1"/>
                </a:solidFill>
                <a:latin typeface="Gill Sans" charset="0"/>
                <a:ea typeface="ヒラギノ角ゴ ProN W3" charset="-128"/>
                <a:sym typeface="Gill Sans" charset="0"/>
              </a:defRPr>
            </a:lvl4pPr>
            <a:lvl5pPr marL="2057400" indent="-228600" algn="ctr">
              <a:defRPr sz="3600">
                <a:solidFill>
                  <a:schemeClr val="tx1"/>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9pPr>
          </a:lstStyle>
          <a:p>
            <a:pPr eaLnBrk="1" hangingPunct="1"/>
            <a:r>
              <a:rPr lang="en-US" altLang="en-US" sz="4200" dirty="0" smtClean="0">
                <a:solidFill>
                  <a:srgbClr val="006DB3"/>
                </a:solidFill>
                <a:latin typeface="helvetica neue" charset="0"/>
                <a:ea typeface="Helvetica" charset="0"/>
                <a:cs typeface="Helvetica" charset="0"/>
                <a:sym typeface="GothamHTF-Book" charset="0"/>
              </a:rPr>
              <a:t>Competition - HVOF</a:t>
            </a:r>
          </a:p>
          <a:p>
            <a:pPr eaLnBrk="1" hangingPunct="1"/>
            <a:r>
              <a:rPr lang="en-US" altLang="en-US" sz="3000" dirty="0" smtClean="0">
                <a:solidFill>
                  <a:srgbClr val="006DB3"/>
                </a:solidFill>
                <a:latin typeface="helvetica neue" charset="0"/>
                <a:ea typeface="Helvetica" charset="0"/>
                <a:cs typeface="Helvetica" charset="0"/>
                <a:sym typeface="GothamHTF-Book" charset="0"/>
              </a:rPr>
              <a:t>High Velocity Oxygen Fuel</a:t>
            </a:r>
          </a:p>
        </p:txBody>
      </p:sp>
      <p:sp>
        <p:nvSpPr>
          <p:cNvPr id="14" name="Rectangle 8"/>
          <p:cNvSpPr>
            <a:spLocks/>
          </p:cNvSpPr>
          <p:nvPr/>
        </p:nvSpPr>
        <p:spPr bwMode="auto">
          <a:xfrm>
            <a:off x="3676563" y="8869024"/>
            <a:ext cx="5950348"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smtClean="0">
                <a:solidFill>
                  <a:schemeClr val="bg1"/>
                </a:solidFill>
                <a:latin typeface="Helvetica Neue" charset="0"/>
                <a:sym typeface="Helvetica Neue" charset="0"/>
              </a:rPr>
              <a:t>“NOT ALL IT’S CRACKED UP TO BE”</a:t>
            </a:r>
            <a:endParaRPr lang="en-US" altLang="en-US" sz="2700" i="1" dirty="0">
              <a:solidFill>
                <a:schemeClr val="bg1"/>
              </a:solidFill>
              <a:latin typeface="Helvetica Neue" charset="0"/>
              <a:sym typeface="Helvetica Neue" charset="0"/>
            </a:endParaRPr>
          </a:p>
        </p:txBody>
      </p:sp>
      <p:sp>
        <p:nvSpPr>
          <p:cNvPr id="20"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1"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2"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3" name="Picture 22"/>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520830759"/>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2000"/>
                                        <p:tgtEl>
                                          <p:spTgt spid="11266"/>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fltVal val="0"/>
                                          </p:val>
                                        </p:tav>
                                        <p:tav tm="100000">
                                          <p:val>
                                            <p:strVal val="#ppt_w"/>
                                          </p:val>
                                        </p:tav>
                                      </p:tavLst>
                                    </p:anim>
                                    <p:anim calcmode="lin" valueType="num">
                                      <p:cBhvr>
                                        <p:cTn id="11" dur="1000" fill="hold"/>
                                        <p:tgtEl>
                                          <p:spTgt spid="19"/>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55"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dissolve">
                                      <p:cBhvr>
                                        <p:cTn id="22" dur="1000"/>
                                        <p:tgtEl>
                                          <p:spTgt spid="1024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5"/>
                                        </p:tgtEl>
                                        <p:attrNameLst>
                                          <p:attrName>style.visibility</p:attrName>
                                        </p:attrNameLst>
                                      </p:cBhvr>
                                      <p:to>
                                        <p:strVal val="visible"/>
                                      </p:to>
                                    </p:set>
                                    <p:animEffect transition="in" filter="dissolve">
                                      <p:cBhvr>
                                        <p:cTn id="27" dur="1000"/>
                                        <p:tgtEl>
                                          <p:spTgt spid="102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46"/>
                                        </p:tgtEl>
                                        <p:attrNameLst>
                                          <p:attrName>style.visibility</p:attrName>
                                        </p:attrNameLst>
                                      </p:cBhvr>
                                      <p:to>
                                        <p:strVal val="visible"/>
                                      </p:to>
                                    </p:set>
                                    <p:animEffect transition="in" filter="dissolve">
                                      <p:cBhvr>
                                        <p:cTn id="32" dur="1000"/>
                                        <p:tgtEl>
                                          <p:spTgt spid="1024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P spid="10245" grpId="0" autoUpdateAnimBg="0"/>
      <p:bldP spid="10246" grpId="0" autoUpdateAnimBg="0"/>
      <p:bldP spid="16" grpId="0" autoUpdateAnimBg="0"/>
      <p:bldP spid="19" grpId="0" autoUpdateAnimBg="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l="29808" t="4977" r="22510" b="19910"/>
          <a:stretch>
            <a:fillRect/>
          </a:stretch>
        </p:blipFill>
        <p:spPr bwMode="auto">
          <a:xfrm rot="5400000">
            <a:off x="3570288" y="1341437"/>
            <a:ext cx="5816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p:cNvSpPr>
          <p:nvPr/>
        </p:nvSpPr>
        <p:spPr bwMode="auto">
          <a:xfrm>
            <a:off x="4271920" y="623122"/>
            <a:ext cx="44482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defRPr sz="3600">
                <a:solidFill>
                  <a:schemeClr val="tx1"/>
                </a:solidFill>
                <a:latin typeface="Gill Sans" charset="0"/>
                <a:ea typeface="ヒラギノ角ゴ ProN W3" charset="-128"/>
                <a:sym typeface="Gill Sans" charset="0"/>
              </a:defRPr>
            </a:lvl1pPr>
            <a:lvl2pPr marL="742950" indent="-285750" algn="ctr">
              <a:defRPr sz="3600">
                <a:solidFill>
                  <a:schemeClr val="tx1"/>
                </a:solidFill>
                <a:latin typeface="Gill Sans" charset="0"/>
                <a:ea typeface="ヒラギノ角ゴ ProN W3" charset="-128"/>
                <a:sym typeface="Gill Sans" charset="0"/>
              </a:defRPr>
            </a:lvl2pPr>
            <a:lvl3pPr marL="1143000" indent="-228600" algn="ctr">
              <a:defRPr sz="3600">
                <a:solidFill>
                  <a:schemeClr val="tx1"/>
                </a:solidFill>
                <a:latin typeface="Gill Sans" charset="0"/>
                <a:ea typeface="ヒラギノ角ゴ ProN W3" charset="-128"/>
                <a:sym typeface="Gill Sans" charset="0"/>
              </a:defRPr>
            </a:lvl3pPr>
            <a:lvl4pPr marL="1600200" indent="-228600" algn="ctr">
              <a:defRPr sz="3600">
                <a:solidFill>
                  <a:schemeClr val="tx1"/>
                </a:solidFill>
                <a:latin typeface="Gill Sans" charset="0"/>
                <a:ea typeface="ヒラギノ角ゴ ProN W3" charset="-128"/>
                <a:sym typeface="Gill Sans" charset="0"/>
              </a:defRPr>
            </a:lvl4pPr>
            <a:lvl5pPr marL="2057400" indent="-228600" algn="ctr">
              <a:defRPr sz="3600">
                <a:solidFill>
                  <a:schemeClr val="tx1"/>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128"/>
                <a:sym typeface="Gill Sans" charset="0"/>
              </a:defRPr>
            </a:lvl9pPr>
          </a:lstStyle>
          <a:p>
            <a:pPr eaLnBrk="1" hangingPunct="1"/>
            <a:r>
              <a:rPr lang="en-US" altLang="en-US" sz="4200" dirty="0" err="1" smtClean="0">
                <a:solidFill>
                  <a:srgbClr val="006DB3"/>
                </a:solidFill>
                <a:latin typeface="Helvetica neue" charset="0"/>
                <a:ea typeface="Helvetica" charset="0"/>
                <a:cs typeface="Helvetica" charset="0"/>
                <a:sym typeface="GothamHTF-Book" charset="0"/>
              </a:rPr>
              <a:t>Gosco</a:t>
            </a:r>
            <a:r>
              <a:rPr lang="en-US" altLang="en-US" sz="4200" dirty="0" smtClean="0">
                <a:solidFill>
                  <a:srgbClr val="006DB3"/>
                </a:solidFill>
                <a:latin typeface="Helvetica neue" charset="0"/>
                <a:ea typeface="Helvetica" charset="0"/>
                <a:cs typeface="Helvetica" charset="0"/>
                <a:sym typeface="GothamHTF-Book" charset="0"/>
              </a:rPr>
              <a:t> </a:t>
            </a:r>
            <a:r>
              <a:rPr lang="en-US" altLang="en-US" sz="4200" dirty="0" err="1" smtClean="0">
                <a:solidFill>
                  <a:srgbClr val="006DB3"/>
                </a:solidFill>
                <a:latin typeface="Helvetica neue" charset="0"/>
                <a:ea typeface="Helvetica" charset="0"/>
                <a:cs typeface="Helvetica" charset="0"/>
                <a:sym typeface="GothamHTF-Book" charset="0"/>
              </a:rPr>
              <a:t>Boronizing</a:t>
            </a:r>
            <a:endParaRPr lang="en-US" altLang="en-US" sz="4200" dirty="0" smtClean="0">
              <a:solidFill>
                <a:srgbClr val="006DB3"/>
              </a:solidFill>
              <a:latin typeface="Helvetica neue" charset="0"/>
              <a:ea typeface="Helvetica" charset="0"/>
              <a:cs typeface="Helvetica" charset="0"/>
              <a:sym typeface="GothamHTF-Book" charset="0"/>
            </a:endParaRPr>
          </a:p>
        </p:txBody>
      </p:sp>
      <p:sp>
        <p:nvSpPr>
          <p:cNvPr id="12" name="Rectangle 8"/>
          <p:cNvSpPr>
            <a:spLocks/>
          </p:cNvSpPr>
          <p:nvPr/>
        </p:nvSpPr>
        <p:spPr bwMode="auto">
          <a:xfrm>
            <a:off x="5584132" y="8869024"/>
            <a:ext cx="2135200"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“HARD ASS”</a:t>
            </a:r>
            <a:endParaRPr lang="en-US" altLang="en-US" sz="2700" i="1" dirty="0">
              <a:solidFill>
                <a:schemeClr val="bg1"/>
              </a:solidFill>
              <a:latin typeface="Helvetica Neue" charset="0"/>
              <a:sym typeface="Helvetica Neue" charset="0"/>
            </a:endParaRPr>
          </a:p>
        </p:txBody>
      </p:sp>
      <p:sp>
        <p:nvSpPr>
          <p:cNvPr id="14"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5"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6"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7" name="Picture 16"/>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76850869"/>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55"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p:cNvSpPr>
          <p:nvPr/>
        </p:nvSpPr>
        <p:spPr bwMode="auto">
          <a:xfrm>
            <a:off x="4253090" y="650167"/>
            <a:ext cx="4401782"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r>
              <a:rPr lang="en-US" altLang="en-US" sz="4200" dirty="0" err="1" smtClean="0">
                <a:solidFill>
                  <a:srgbClr val="006DB3"/>
                </a:solidFill>
                <a:latin typeface="helvetica neue" charset="0"/>
                <a:sym typeface="BlairMdITC TT Medium" charset="0"/>
              </a:rPr>
              <a:t>Gosco</a:t>
            </a:r>
            <a:r>
              <a:rPr lang="en-US" altLang="en-US" sz="4200" dirty="0" smtClean="0">
                <a:solidFill>
                  <a:srgbClr val="006DB3"/>
                </a:solidFill>
                <a:latin typeface="helvetica neue" charset="0"/>
                <a:sym typeface="BlairMdITC TT Medium" charset="0"/>
              </a:rPr>
              <a:t> </a:t>
            </a:r>
            <a:r>
              <a:rPr lang="en-US" altLang="en-US" sz="4200" dirty="0" err="1" smtClean="0">
                <a:solidFill>
                  <a:srgbClr val="006DB3"/>
                </a:solidFill>
                <a:latin typeface="helvetica neue" charset="0"/>
                <a:sym typeface="BlairMdITC TT Medium" charset="0"/>
              </a:rPr>
              <a:t>Boronizing</a:t>
            </a:r>
            <a:endParaRPr lang="en-US" altLang="en-US" sz="1800" dirty="0">
              <a:solidFill>
                <a:srgbClr val="006DB3"/>
              </a:solidFill>
              <a:latin typeface="helvetica neue" charset="0"/>
              <a:sym typeface="BlairMdITC TT Medium" charset="0"/>
            </a:endParaRPr>
          </a:p>
        </p:txBody>
      </p:sp>
      <p:sp>
        <p:nvSpPr>
          <p:cNvPr id="12291" name="Rectangle 3"/>
          <p:cNvSpPr>
            <a:spLocks/>
          </p:cNvSpPr>
          <p:nvPr/>
        </p:nvSpPr>
        <p:spPr bwMode="auto">
          <a:xfrm>
            <a:off x="5892800" y="5939459"/>
            <a:ext cx="7543800" cy="77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marL="444500" indent="-444500"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algn="ctr" eaLnBrk="1">
              <a:spcBef>
                <a:spcPct val="0"/>
              </a:spcBef>
              <a:buSzTx/>
              <a:buFontTx/>
              <a:buNone/>
            </a:pPr>
            <a:r>
              <a:rPr lang="en-US" altLang="en-US" sz="2200" dirty="0">
                <a:solidFill>
                  <a:srgbClr val="006DB3"/>
                </a:solidFill>
                <a:latin typeface="Helvetica Neue" charset="0"/>
                <a:sym typeface="Sentinel Light" charset="0"/>
              </a:rPr>
              <a:t>Inconel 718, 200x magnification</a:t>
            </a:r>
          </a:p>
          <a:p>
            <a:pPr algn="ctr" eaLnBrk="1">
              <a:spcBef>
                <a:spcPct val="0"/>
              </a:spcBef>
              <a:buSzTx/>
              <a:buFontTx/>
              <a:buNone/>
            </a:pPr>
            <a:r>
              <a:rPr lang="en-US" altLang="en-US" sz="2200" dirty="0">
                <a:solidFill>
                  <a:srgbClr val="006DB3"/>
                </a:solidFill>
                <a:latin typeface="Helvetica Neue" charset="0"/>
                <a:sym typeface="Sentinel Light" charset="0"/>
              </a:rPr>
              <a:t>.</a:t>
            </a:r>
            <a:r>
              <a:rPr lang="en-US" altLang="en-US" sz="2200" dirty="0" smtClean="0">
                <a:solidFill>
                  <a:srgbClr val="006DB3"/>
                </a:solidFill>
                <a:latin typeface="Helvetica Neue" charset="0"/>
                <a:sym typeface="Sentinel Light" charset="0"/>
              </a:rPr>
              <a:t>004</a:t>
            </a:r>
            <a:r>
              <a:rPr lang="ja-JP" altLang="en-US" sz="2200" dirty="0" smtClean="0">
                <a:solidFill>
                  <a:srgbClr val="006DB3"/>
                </a:solidFill>
                <a:latin typeface="Helvetica Neue" charset="0"/>
                <a:sym typeface="Sentinel Light" charset="0"/>
              </a:rPr>
              <a:t>”</a:t>
            </a:r>
            <a:r>
              <a:rPr lang="en-US" altLang="ja-JP" sz="2200" dirty="0" smtClean="0">
                <a:solidFill>
                  <a:srgbClr val="006DB3"/>
                </a:solidFill>
                <a:latin typeface="Helvetica Neue" charset="0"/>
                <a:sym typeface="Sentinel Light" charset="0"/>
              </a:rPr>
              <a:t> </a:t>
            </a:r>
            <a:r>
              <a:rPr lang="en-US" altLang="ja-JP" sz="2200" dirty="0">
                <a:solidFill>
                  <a:srgbClr val="006DB3"/>
                </a:solidFill>
                <a:latin typeface="Helvetica Neue" charset="0"/>
                <a:sym typeface="Sentinel Light" charset="0"/>
              </a:rPr>
              <a:t>solid layer, .</a:t>
            </a:r>
            <a:r>
              <a:rPr lang="en-US" altLang="ja-JP" sz="2200" dirty="0" smtClean="0">
                <a:solidFill>
                  <a:srgbClr val="006DB3"/>
                </a:solidFill>
                <a:latin typeface="Helvetica Neue" charset="0"/>
                <a:sym typeface="Sentinel Light" charset="0"/>
              </a:rPr>
              <a:t>007</a:t>
            </a:r>
            <a:r>
              <a:rPr lang="ja-JP" altLang="en-US" sz="2200" dirty="0" smtClean="0">
                <a:solidFill>
                  <a:srgbClr val="006DB3"/>
                </a:solidFill>
                <a:latin typeface="Helvetica Neue" charset="0"/>
                <a:sym typeface="Sentinel Light" charset="0"/>
              </a:rPr>
              <a:t>”</a:t>
            </a:r>
            <a:r>
              <a:rPr lang="en-US" altLang="ja-JP" sz="2200" dirty="0" smtClean="0">
                <a:solidFill>
                  <a:srgbClr val="006DB3"/>
                </a:solidFill>
                <a:latin typeface="Helvetica Neue" charset="0"/>
                <a:sym typeface="Sentinel Light" charset="0"/>
              </a:rPr>
              <a:t> </a:t>
            </a:r>
            <a:r>
              <a:rPr lang="en-US" altLang="ja-JP" sz="2200" dirty="0">
                <a:solidFill>
                  <a:srgbClr val="006DB3"/>
                </a:solidFill>
                <a:latin typeface="Helvetica Neue" charset="0"/>
                <a:sym typeface="Sentinel Light" charset="0"/>
              </a:rPr>
              <a:t>partial layer</a:t>
            </a:r>
            <a:endParaRPr lang="en-US" altLang="en-US" sz="2200" dirty="0">
              <a:solidFill>
                <a:srgbClr val="006DB3"/>
              </a:solidFill>
              <a:latin typeface="Helvetica Neue" charset="0"/>
              <a:sym typeface="Helvetica" charset="0"/>
            </a:endParaRPr>
          </a:p>
        </p:txBody>
      </p:sp>
      <p:sp>
        <p:nvSpPr>
          <p:cNvPr id="12292" name="Rectangle 4" descr="boronizing-mclass-pres.jpg"/>
          <p:cNvSpPr>
            <a:spLocks/>
          </p:cNvSpPr>
          <p:nvPr/>
        </p:nvSpPr>
        <p:spPr bwMode="auto">
          <a:xfrm>
            <a:off x="7975600" y="2209800"/>
            <a:ext cx="3378200" cy="3530600"/>
          </a:xfrm>
          <a:prstGeom prst="rect">
            <a:avLst/>
          </a:prstGeom>
          <a:blipFill dpi="0" rotWithShape="0">
            <a:blip r:embed="rId3"/>
            <a:srcRect/>
            <a:stretch>
              <a:fillRect/>
            </a:stretch>
          </a:blipFill>
          <a:ln>
            <a:noFill/>
          </a:ln>
          <a:effectLst/>
          <a:extLst>
            <a:ext uri="{91240B29-F687-4f45-9708-019B960494DF}"/>
            <a:ext uri="{AF507438-7753-43e0-B8FC-AC1667EBCBE1}"/>
          </a:extLst>
        </p:spPr>
        <p:txBody>
          <a:bodyPr lIns="0" tIns="0" rIns="0" bIns="0" anchor="ctr"/>
          <a:lstStyle/>
          <a:p>
            <a:pPr algn="ctr" defTabSz="584200" eaLnBrk="1">
              <a:defRPr/>
            </a:pPr>
            <a:endParaRPr lang="en-US" sz="30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2293" name="Rectangle 5"/>
          <p:cNvSpPr>
            <a:spLocks/>
          </p:cNvSpPr>
          <p:nvPr/>
        </p:nvSpPr>
        <p:spPr bwMode="auto">
          <a:xfrm>
            <a:off x="-169635" y="3152209"/>
            <a:ext cx="812800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473075"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lnSpc>
                <a:spcPct val="120000"/>
              </a:lnSpc>
            </a:pPr>
            <a:r>
              <a:rPr lang="en-US" altLang="en-US" sz="2800" dirty="0" smtClean="0">
                <a:solidFill>
                  <a:srgbClr val="006DB3"/>
                </a:solidFill>
                <a:latin typeface="Helvetica Neue" charset="0"/>
                <a:sym typeface="Helvetica Neue Light" charset="0"/>
              </a:rPr>
              <a:t>Thermo-chemical </a:t>
            </a:r>
            <a:r>
              <a:rPr lang="en-US" altLang="en-US" sz="2800" dirty="0">
                <a:solidFill>
                  <a:srgbClr val="006DB3"/>
                </a:solidFill>
                <a:latin typeface="Helvetica Neue" charset="0"/>
                <a:sym typeface="Helvetica Neue Light" charset="0"/>
              </a:rPr>
              <a:t>surface hardening process</a:t>
            </a:r>
          </a:p>
        </p:txBody>
      </p:sp>
      <p:sp>
        <p:nvSpPr>
          <p:cNvPr id="12294" name="Rectangle 6"/>
          <p:cNvSpPr>
            <a:spLocks/>
          </p:cNvSpPr>
          <p:nvPr/>
        </p:nvSpPr>
        <p:spPr bwMode="auto">
          <a:xfrm>
            <a:off x="517072" y="4569901"/>
            <a:ext cx="6754586"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800" tIns="50800" rIns="50800" bIns="50800" anchor="ctr">
            <a:spAutoFit/>
          </a:bodyPr>
          <a:lstStyle>
            <a:lvl1pPr marL="473075"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marL="0" algn="l" eaLnBrk="1"/>
            <a:r>
              <a:rPr lang="en-US" altLang="en-US" sz="2800" dirty="0">
                <a:solidFill>
                  <a:srgbClr val="006DB3"/>
                </a:solidFill>
                <a:latin typeface="Helvetica Neue" charset="0"/>
                <a:sym typeface="Helvetica Neue Light" charset="0"/>
              </a:rPr>
              <a:t>Results in a case layer that is extremely hard, corrosion resistant, and capable of handling high temperature shocks</a:t>
            </a:r>
          </a:p>
        </p:txBody>
      </p:sp>
      <p:sp>
        <p:nvSpPr>
          <p:cNvPr id="12295" name="Rectangle 7"/>
          <p:cNvSpPr>
            <a:spLocks/>
          </p:cNvSpPr>
          <p:nvPr/>
        </p:nvSpPr>
        <p:spPr bwMode="auto">
          <a:xfrm>
            <a:off x="-63500" y="3777229"/>
            <a:ext cx="7335158" cy="61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800" tIns="50800" rIns="50800" bIns="50800" anchor="ctr">
            <a:spAutoFit/>
          </a:bodyPr>
          <a:lstStyle>
            <a:lvl1pPr marL="473075"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lnSpc>
                <a:spcPct val="120000"/>
              </a:lnSpc>
            </a:pPr>
            <a:r>
              <a:rPr lang="en-US" altLang="en-US" sz="2800" dirty="0">
                <a:solidFill>
                  <a:srgbClr val="006DB3"/>
                </a:solidFill>
                <a:latin typeface="Helvetica Neue" charset="0"/>
                <a:sym typeface="Helvetica Neue Light" charset="0"/>
              </a:rPr>
              <a:t>Boron atoms are diffused into the surface</a:t>
            </a:r>
          </a:p>
        </p:txBody>
      </p:sp>
      <p:sp>
        <p:nvSpPr>
          <p:cNvPr id="16" name="Rectangle 5"/>
          <p:cNvSpPr>
            <a:spLocks/>
          </p:cNvSpPr>
          <p:nvPr/>
        </p:nvSpPr>
        <p:spPr bwMode="auto">
          <a:xfrm>
            <a:off x="-63500" y="1996480"/>
            <a:ext cx="7543800" cy="5328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marL="473075"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lnSpc>
                <a:spcPct val="120000"/>
              </a:lnSpc>
            </a:pPr>
            <a:r>
              <a:rPr lang="en-US" altLang="en-US" sz="3200" i="1" dirty="0" smtClean="0">
                <a:solidFill>
                  <a:srgbClr val="FF0000"/>
                </a:solidFill>
                <a:latin typeface="Helvetica Neue Light" charset="0"/>
                <a:sym typeface="Helvetica Neue Light" charset="0"/>
              </a:rPr>
              <a:t>Proprietary </a:t>
            </a:r>
            <a:r>
              <a:rPr lang="en-US" altLang="en-US" sz="3200" i="1" dirty="0" err="1" smtClean="0">
                <a:solidFill>
                  <a:srgbClr val="FF0000"/>
                </a:solidFill>
                <a:latin typeface="Helvetica Neue Light" charset="0"/>
                <a:sym typeface="Helvetica Neue Light" charset="0"/>
              </a:rPr>
              <a:t>Gosco</a:t>
            </a:r>
            <a:r>
              <a:rPr lang="en-US" altLang="en-US" sz="3200" i="1" dirty="0" smtClean="0">
                <a:solidFill>
                  <a:srgbClr val="FF0000"/>
                </a:solidFill>
                <a:latin typeface="Helvetica Neue Light" charset="0"/>
                <a:sym typeface="Helvetica Neue Light" charset="0"/>
              </a:rPr>
              <a:t> Process</a:t>
            </a:r>
            <a:endParaRPr lang="en-US" altLang="en-US" sz="3200" i="1" dirty="0">
              <a:solidFill>
                <a:srgbClr val="FF0000"/>
              </a:solidFill>
              <a:latin typeface="Helvetica Neue Light" charset="0"/>
              <a:sym typeface="Helvetica Neue Light" charset="0"/>
            </a:endParaRPr>
          </a:p>
        </p:txBody>
      </p:sp>
      <p:sp>
        <p:nvSpPr>
          <p:cNvPr id="19" name="Rectangle 8"/>
          <p:cNvSpPr>
            <a:spLocks/>
          </p:cNvSpPr>
          <p:nvPr/>
        </p:nvSpPr>
        <p:spPr bwMode="auto">
          <a:xfrm>
            <a:off x="5584132" y="8869024"/>
            <a:ext cx="2135200"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“HARD ASS”</a:t>
            </a:r>
            <a:endParaRPr lang="en-US" altLang="en-US" sz="2700" i="1" dirty="0">
              <a:solidFill>
                <a:schemeClr val="bg1"/>
              </a:solidFill>
              <a:latin typeface="Helvetica Neue" charset="0"/>
              <a:sym typeface="Helvetica Neue" charset="0"/>
            </a:endParaRPr>
          </a:p>
        </p:txBody>
      </p:sp>
      <p:sp>
        <p:nvSpPr>
          <p:cNvPr id="20"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1"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2"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3" name="Picture 22"/>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698233310"/>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1000"/>
                                        <p:tgtEl>
                                          <p:spTgt spid="1229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dissolve">
                                      <p:cBhvr>
                                        <p:cTn id="10" dur="1000"/>
                                        <p:tgtEl>
                                          <p:spTgt spid="12291"/>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p:cTn id="13" dur="1000" fill="hold"/>
                                        <p:tgtEl>
                                          <p:spTgt spid="12290"/>
                                        </p:tgtEl>
                                        <p:attrNameLst>
                                          <p:attrName>ppt_w</p:attrName>
                                        </p:attrNameLst>
                                      </p:cBhvr>
                                      <p:tavLst>
                                        <p:tav tm="0">
                                          <p:val>
                                            <p:fltVal val="0"/>
                                          </p:val>
                                        </p:tav>
                                        <p:tav tm="100000">
                                          <p:val>
                                            <p:strVal val="#ppt_w"/>
                                          </p:val>
                                        </p:tav>
                                      </p:tavLst>
                                    </p:anim>
                                    <p:anim calcmode="lin" valueType="num">
                                      <p:cBhvr>
                                        <p:cTn id="14" dur="1000" fill="hold"/>
                                        <p:tgtEl>
                                          <p:spTgt spid="12290"/>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0.70"/>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293"/>
                                        </p:tgtEl>
                                        <p:attrNameLst>
                                          <p:attrName>style.visibility</p:attrName>
                                        </p:attrNameLst>
                                      </p:cBhvr>
                                      <p:to>
                                        <p:strVal val="visible"/>
                                      </p:to>
                                    </p:set>
                                    <p:animEffect transition="in" filter="dissolve">
                                      <p:cBhvr>
                                        <p:cTn id="30" dur="1000"/>
                                        <p:tgtEl>
                                          <p:spTgt spid="1229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295"/>
                                        </p:tgtEl>
                                        <p:attrNameLst>
                                          <p:attrName>style.visibility</p:attrName>
                                        </p:attrNameLst>
                                      </p:cBhvr>
                                      <p:to>
                                        <p:strVal val="visible"/>
                                      </p:to>
                                    </p:set>
                                    <p:animEffect transition="in" filter="dissolve">
                                      <p:cBhvr>
                                        <p:cTn id="35" dur="1000"/>
                                        <p:tgtEl>
                                          <p:spTgt spid="1229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2294"/>
                                        </p:tgtEl>
                                        <p:attrNameLst>
                                          <p:attrName>style.visibility</p:attrName>
                                        </p:attrNameLst>
                                      </p:cBhvr>
                                      <p:to>
                                        <p:strVal val="visible"/>
                                      </p:to>
                                    </p:set>
                                    <p:animEffect transition="in" filter="dissolve">
                                      <p:cBhvr>
                                        <p:cTn id="40" dur="1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utoUpdateAnimBg="0"/>
      <p:bldP spid="12292" grpId="0" animBg="1" autoUpdateAnimBg="0"/>
      <p:bldP spid="12293" grpId="0" autoUpdateAnimBg="0"/>
      <p:bldP spid="12294" grpId="0" autoUpdateAnimBg="0"/>
      <p:bldP spid="12295" grpId="0" autoUpdateAnimBg="0"/>
      <p:bldP spid="16" grpId="0" autoUpdateAnimBg="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34964" y="1526604"/>
            <a:ext cx="8343900" cy="7886700"/>
          </a:xfrm>
          <a:prstGeom prst="rect">
            <a:avLst/>
          </a:prstGeom>
        </p:spPr>
      </p:pic>
      <p:pic>
        <p:nvPicPr>
          <p:cNvPr id="2" name="Picture 1"/>
          <p:cNvPicPr>
            <a:picLocks noChangeAspect="1"/>
          </p:cNvPicPr>
          <p:nvPr/>
        </p:nvPicPr>
        <p:blipFill>
          <a:blip r:embed="rId4"/>
          <a:stretch>
            <a:fillRect/>
          </a:stretch>
        </p:blipFill>
        <p:spPr>
          <a:xfrm>
            <a:off x="1173808" y="751532"/>
            <a:ext cx="5308600" cy="7581652"/>
          </a:xfrm>
          <a:prstGeom prst="rect">
            <a:avLst/>
          </a:prstGeom>
        </p:spPr>
      </p:pic>
      <p:pic>
        <p:nvPicPr>
          <p:cNvPr id="3" name="Picture 2"/>
          <p:cNvPicPr>
            <a:picLocks noChangeAspect="1"/>
          </p:cNvPicPr>
          <p:nvPr/>
        </p:nvPicPr>
        <p:blipFill>
          <a:blip r:embed="rId5"/>
          <a:stretch>
            <a:fillRect/>
          </a:stretch>
        </p:blipFill>
        <p:spPr>
          <a:xfrm>
            <a:off x="6757913" y="844352"/>
            <a:ext cx="4965700" cy="7253125"/>
          </a:xfrm>
          <a:prstGeom prst="rect">
            <a:avLst/>
          </a:prstGeom>
        </p:spPr>
      </p:pic>
      <p:sp>
        <p:nvSpPr>
          <p:cNvPr id="19458" name="Rectangle 2"/>
          <p:cNvSpPr>
            <a:spLocks/>
          </p:cNvSpPr>
          <p:nvPr/>
        </p:nvSpPr>
        <p:spPr bwMode="auto">
          <a:xfrm>
            <a:off x="552450" y="68452"/>
            <a:ext cx="1189990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4200" dirty="0" smtClean="0">
                <a:solidFill>
                  <a:srgbClr val="006DB3"/>
                </a:solidFill>
                <a:latin typeface="helvetica neue" charset="0"/>
                <a:sym typeface="BlairMdITC TT Medium" charset="0"/>
              </a:rPr>
              <a:t>Competitor about “Coatings”</a:t>
            </a:r>
            <a:endParaRPr lang="en-US" altLang="en-US" sz="1800" dirty="0">
              <a:solidFill>
                <a:srgbClr val="006DB3"/>
              </a:solidFill>
              <a:latin typeface="helvetica neue" charset="0"/>
              <a:sym typeface="BlairMdITC TT Medium" charset="0"/>
            </a:endParaRPr>
          </a:p>
        </p:txBody>
      </p:sp>
      <p:sp>
        <p:nvSpPr>
          <p:cNvPr id="19470" name="AutoShape 14"/>
          <p:cNvSpPr>
            <a:spLocks/>
          </p:cNvSpPr>
          <p:nvPr/>
        </p:nvSpPr>
        <p:spPr bwMode="auto">
          <a:xfrm>
            <a:off x="2631531" y="4372744"/>
            <a:ext cx="1998661" cy="178330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1750" cap="flat" cmpd="sng">
            <a:solidFill>
              <a:srgbClr val="E32400"/>
            </a:solidFill>
            <a:prstDash val="solid"/>
            <a:miter lim="0"/>
            <a:headEnd type="none" w="med" len="med"/>
            <a:tailEnd type="none" w="med" len="med"/>
          </a:ln>
          <a:effectLst/>
          <a:extLst>
            <a:ext uri="{909E8E84-426E-40dd-AFC4-6F175D3DCCD1}"/>
            <a:ext uri="{AF507438-7753-43e0-B8FC-AC1667EBCBE1}"/>
          </a:extLst>
        </p:spPr>
        <p:txBody>
          <a:bodyPr lIns="0" tIns="0" rIns="0" bIns="0" anchor="ctr"/>
          <a:lstStyle/>
          <a:p>
            <a:pPr algn="ctr" defTabSz="584200" eaLnBrk="1">
              <a:defRPr/>
            </a:pPr>
            <a:endParaRPr lang="en-US" sz="28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9471" name="AutoShape 15"/>
          <p:cNvSpPr>
            <a:spLocks/>
          </p:cNvSpPr>
          <p:nvPr/>
        </p:nvSpPr>
        <p:spPr bwMode="auto">
          <a:xfrm>
            <a:off x="2631531" y="6250963"/>
            <a:ext cx="1998661" cy="93009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1750" cap="flat" cmpd="sng">
            <a:solidFill>
              <a:srgbClr val="E32400"/>
            </a:solidFill>
            <a:prstDash val="solid"/>
            <a:miter lim="0"/>
            <a:headEnd type="none" w="med" len="med"/>
            <a:tailEnd type="none" w="med" len="med"/>
          </a:ln>
          <a:effectLst/>
          <a:extLst>
            <a:ext uri="{909E8E84-426E-40dd-AFC4-6F175D3DCCD1}"/>
            <a:ext uri="{AF507438-7753-43e0-B8FC-AC1667EBCBE1}"/>
          </a:extLst>
        </p:spPr>
        <p:txBody>
          <a:bodyPr lIns="0" tIns="0" rIns="0" bIns="0" anchor="ctr"/>
          <a:lstStyle/>
          <a:p>
            <a:pPr algn="ctr" defTabSz="584200" eaLnBrk="1">
              <a:defRPr/>
            </a:pPr>
            <a:endParaRPr lang="en-US" sz="28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9472" name="AutoShape 16"/>
          <p:cNvSpPr>
            <a:spLocks/>
          </p:cNvSpPr>
          <p:nvPr/>
        </p:nvSpPr>
        <p:spPr bwMode="auto">
          <a:xfrm>
            <a:off x="2775547" y="2068488"/>
            <a:ext cx="1854645" cy="125190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1750" cap="flat" cmpd="sng">
            <a:solidFill>
              <a:srgbClr val="E32400"/>
            </a:solidFill>
            <a:prstDash val="solid"/>
            <a:miter lim="0"/>
            <a:headEnd type="none" w="med" len="med"/>
            <a:tailEnd type="none" w="med" len="med"/>
          </a:ln>
          <a:effectLst/>
          <a:extLst>
            <a:ext uri="{909E8E84-426E-40dd-AFC4-6F175D3DCCD1}"/>
            <a:ext uri="{AF507438-7753-43e0-B8FC-AC1667EBCBE1}"/>
          </a:extLst>
        </p:spPr>
        <p:txBody>
          <a:bodyPr lIns="0" tIns="0" rIns="0" bIns="0" anchor="ctr"/>
          <a:lstStyle/>
          <a:p>
            <a:pPr algn="ctr" defTabSz="584200" eaLnBrk="1">
              <a:defRPr/>
            </a:pPr>
            <a:endParaRPr lang="en-US" sz="28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9476" name="AutoShape 20"/>
          <p:cNvSpPr>
            <a:spLocks/>
          </p:cNvSpPr>
          <p:nvPr/>
        </p:nvSpPr>
        <p:spPr bwMode="auto">
          <a:xfrm>
            <a:off x="9814767" y="6193356"/>
            <a:ext cx="1872209" cy="9156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1750" cap="flat" cmpd="sng">
            <a:solidFill>
              <a:srgbClr val="E32400"/>
            </a:solidFill>
            <a:prstDash val="solid"/>
            <a:miter lim="0"/>
            <a:headEnd type="none" w="med" len="med"/>
            <a:tailEnd type="none" w="med" len="med"/>
          </a:ln>
          <a:effectLst/>
          <a:extLst>
            <a:ext uri="{909E8E84-426E-40dd-AFC4-6F175D3DCCD1}"/>
            <a:ext uri="{AF507438-7753-43e0-B8FC-AC1667EBCBE1}"/>
          </a:extLst>
        </p:spPr>
        <p:txBody>
          <a:bodyPr lIns="0" tIns="0" rIns="0" bIns="0" anchor="ctr"/>
          <a:lstStyle/>
          <a:p>
            <a:pPr algn="ctr" defTabSz="584200" eaLnBrk="1">
              <a:defRPr/>
            </a:pPr>
            <a:endParaRPr lang="en-US" sz="28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9477" name="AutoShape 21"/>
          <p:cNvSpPr>
            <a:spLocks/>
          </p:cNvSpPr>
          <p:nvPr/>
        </p:nvSpPr>
        <p:spPr bwMode="auto">
          <a:xfrm>
            <a:off x="9735144" y="1924472"/>
            <a:ext cx="1951832" cy="17606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1750" cap="flat" cmpd="sng">
            <a:solidFill>
              <a:srgbClr val="E32400"/>
            </a:solidFill>
            <a:prstDash val="solid"/>
            <a:miter lim="0"/>
            <a:headEnd type="none" w="med" len="med"/>
            <a:tailEnd type="none" w="med" len="med"/>
          </a:ln>
          <a:effectLst/>
          <a:extLst>
            <a:ext uri="{909E8E84-426E-40dd-AFC4-6F175D3DCCD1}"/>
            <a:ext uri="{AF507438-7753-43e0-B8FC-AC1667EBCBE1}"/>
          </a:extLst>
        </p:spPr>
        <p:txBody>
          <a:bodyPr lIns="0" tIns="0" rIns="0" bIns="0" anchor="ctr"/>
          <a:lstStyle/>
          <a:p>
            <a:pPr algn="ctr" defTabSz="584200" eaLnBrk="1">
              <a:defRPr/>
            </a:pPr>
            <a:endParaRPr lang="en-US" sz="28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9478" name="AutoShape 22"/>
          <p:cNvSpPr>
            <a:spLocks/>
          </p:cNvSpPr>
          <p:nvPr/>
        </p:nvSpPr>
        <p:spPr bwMode="auto">
          <a:xfrm>
            <a:off x="9742760" y="4228728"/>
            <a:ext cx="1944216" cy="188004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31750" cap="flat" cmpd="sng">
            <a:solidFill>
              <a:srgbClr val="E32400"/>
            </a:solidFill>
            <a:prstDash val="solid"/>
            <a:miter lim="0"/>
            <a:headEnd type="none" w="med" len="med"/>
            <a:tailEnd type="none" w="med" len="med"/>
          </a:ln>
          <a:effectLst/>
          <a:extLst>
            <a:ext uri="{909E8E84-426E-40dd-AFC4-6F175D3DCCD1}"/>
            <a:ext uri="{AF507438-7753-43e0-B8FC-AC1667EBCBE1}"/>
          </a:extLst>
        </p:spPr>
        <p:txBody>
          <a:bodyPr lIns="0" tIns="0" rIns="0" bIns="0" anchor="ctr"/>
          <a:lstStyle/>
          <a:p>
            <a:pPr algn="ctr" defTabSz="584200" eaLnBrk="1">
              <a:defRPr/>
            </a:pPr>
            <a:endParaRPr lang="en-US" sz="2800">
              <a:solidFill>
                <a:srgbClr val="FFFFFF"/>
              </a:solidFill>
              <a:effectLst>
                <a:outerShdw blurRad="38100" dist="38100" dir="2700000" algn="tl">
                  <a:srgbClr val="DCDEE0"/>
                </a:outerShdw>
              </a:effectLst>
              <a:latin typeface="Gill Sans" charset="0"/>
              <a:ea typeface="ＭＳ Ｐゴシック" charset="0"/>
              <a:sym typeface="Gill Sans" charset="0"/>
            </a:endParaRPr>
          </a:p>
        </p:txBody>
      </p:sp>
      <p:sp>
        <p:nvSpPr>
          <p:cNvPr id="17" name="Rectangle 8"/>
          <p:cNvSpPr>
            <a:spLocks/>
          </p:cNvSpPr>
          <p:nvPr/>
        </p:nvSpPr>
        <p:spPr bwMode="auto">
          <a:xfrm>
            <a:off x="741760" y="8175133"/>
            <a:ext cx="5950347"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rgbClr val="FFFFFF"/>
                </a:solidFill>
                <a:latin typeface="Helvetica Neue" charset="0"/>
                <a:sym typeface="Helvetica Neue" charset="0"/>
              </a:rPr>
              <a:t>“NOT ALL IT’S CRACKED UP TO BE”</a:t>
            </a:r>
            <a:endParaRPr lang="en-US" altLang="en-US" sz="2700" i="1" dirty="0">
              <a:solidFill>
                <a:srgbClr val="FFFFFF"/>
              </a:solidFill>
              <a:latin typeface="Helvetica Neue" charset="0"/>
              <a:sym typeface="Helvetica Neue" charset="0"/>
            </a:endParaRPr>
          </a:p>
        </p:txBody>
      </p:sp>
      <p:sp>
        <p:nvSpPr>
          <p:cNvPr id="18" name="Rectangle 8"/>
          <p:cNvSpPr>
            <a:spLocks/>
          </p:cNvSpPr>
          <p:nvPr/>
        </p:nvSpPr>
        <p:spPr bwMode="auto">
          <a:xfrm>
            <a:off x="8146513" y="8175133"/>
            <a:ext cx="2135200"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rgbClr val="FFFFFF"/>
                </a:solidFill>
                <a:latin typeface="Helvetica Neue" charset="0"/>
                <a:sym typeface="Helvetica Neue" charset="0"/>
              </a:rPr>
              <a:t>“HARD ASS”</a:t>
            </a:r>
            <a:endParaRPr lang="en-US" altLang="en-US" sz="2700" i="1" dirty="0">
              <a:solidFill>
                <a:srgbClr val="FFFFFF"/>
              </a:solidFill>
              <a:latin typeface="Helvetica Neue" charset="0"/>
              <a:sym typeface="Helvetica Neue" charset="0"/>
            </a:endParaRPr>
          </a:p>
        </p:txBody>
      </p:sp>
    </p:spTree>
    <p:extLst>
      <p:ext uri="{BB962C8B-B14F-4D97-AF65-F5344CB8AC3E}">
        <p14:creationId xmlns:p14="http://schemas.microsoft.com/office/powerpoint/2010/main" val="440839135"/>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ppt_w</p:attrName>
                                        </p:attrNameLst>
                                      </p:cBhvr>
                                      <p:tavLst>
                                        <p:tav tm="0">
                                          <p:val>
                                            <p:fltVal val="0"/>
                                          </p:val>
                                        </p:tav>
                                        <p:tav tm="100000">
                                          <p:val>
                                            <p:strVal val="#ppt_w"/>
                                          </p:val>
                                        </p:tav>
                                      </p:tavLst>
                                    </p:anim>
                                    <p:anim calcmode="lin" valueType="num">
                                      <p:cBhvr>
                                        <p:cTn id="8" dur="1000" fill="hold"/>
                                        <p:tgtEl>
                                          <p:spTgt spid="19458"/>
                                        </p:tgtEl>
                                        <p:attrNameLst>
                                          <p:attrName>ppt_h</p:attrName>
                                        </p:attrNameLst>
                                      </p:cBhvr>
                                      <p:tavLst>
                                        <p:tav tm="0">
                                          <p:val>
                                            <p:fltVal val="0"/>
                                          </p:val>
                                        </p:tav>
                                        <p:tav tm="100000">
                                          <p:val>
                                            <p:strVal val="#ppt_h"/>
                                          </p:val>
                                        </p:tav>
                                      </p:tavLst>
                                    </p:anim>
                                  </p:childTnLst>
                                </p:cTn>
                              </p:par>
                            </p:childTnLst>
                          </p:cTn>
                        </p:par>
                        <p:par>
                          <p:cTn id="9" fill="hold" nodeType="withGroup">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 calcmode="lin" valueType="num">
                                      <p:cBhvr>
                                        <p:cTn id="14" dur="2000" fill="hold"/>
                                        <p:tgtEl>
                                          <p:spTgt spid="4"/>
                                        </p:tgtEl>
                                        <p:attrNameLst>
                                          <p:attrName>style.rotation</p:attrName>
                                        </p:attrNameLst>
                                      </p:cBhvr>
                                      <p:tavLst>
                                        <p:tav tm="0">
                                          <p:val>
                                            <p:fltVal val="360"/>
                                          </p:val>
                                        </p:tav>
                                        <p:tav tm="100000">
                                          <p:val>
                                            <p:fltVal val="0"/>
                                          </p:val>
                                        </p:tav>
                                      </p:tavLst>
                                    </p:anim>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childTnLst>
                                </p:cTn>
                              </p:par>
                              <p:par>
                                <p:cTn id="22" presetID="55" presetClass="entr" presetSubtype="0" fill="hold" grpId="0"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9472"/>
                                        </p:tgtEl>
                                        <p:attrNameLst>
                                          <p:attrName>style.visibility</p:attrName>
                                        </p:attrNameLst>
                                      </p:cBhvr>
                                      <p:to>
                                        <p:strVal val="visible"/>
                                      </p:to>
                                    </p:set>
                                    <p:animEffect transition="in" filter="strips(downRight)">
                                      <p:cBhvr>
                                        <p:cTn id="31" dur="1000"/>
                                        <p:tgtEl>
                                          <p:spTgt spid="1947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19470"/>
                                        </p:tgtEl>
                                        <p:attrNameLst>
                                          <p:attrName>style.visibility</p:attrName>
                                        </p:attrNameLst>
                                      </p:cBhvr>
                                      <p:to>
                                        <p:strVal val="visible"/>
                                      </p:to>
                                    </p:set>
                                    <p:animEffect transition="in" filter="strips(downRight)">
                                      <p:cBhvr>
                                        <p:cTn id="36" dur="1000"/>
                                        <p:tgtEl>
                                          <p:spTgt spid="1947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nodeType="clickEffect">
                                  <p:stCondLst>
                                    <p:cond delay="0"/>
                                  </p:stCondLst>
                                  <p:childTnLst>
                                    <p:set>
                                      <p:cBhvr>
                                        <p:cTn id="40" dur="1" fill="hold">
                                          <p:stCondLst>
                                            <p:cond delay="0"/>
                                          </p:stCondLst>
                                        </p:cTn>
                                        <p:tgtEl>
                                          <p:spTgt spid="19471"/>
                                        </p:tgtEl>
                                        <p:attrNameLst>
                                          <p:attrName>style.visibility</p:attrName>
                                        </p:attrNameLst>
                                      </p:cBhvr>
                                      <p:to>
                                        <p:strVal val="visible"/>
                                      </p:to>
                                    </p:set>
                                    <p:animEffect transition="in" filter="strips(downRight)">
                                      <p:cBhvr>
                                        <p:cTn id="41" dur="1000"/>
                                        <p:tgtEl>
                                          <p:spTgt spid="19471"/>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1000" fill="hold"/>
                                        <p:tgtEl>
                                          <p:spTgt spid="3"/>
                                        </p:tgtEl>
                                        <p:attrNameLst>
                                          <p:attrName>ppt_w</p:attrName>
                                        </p:attrNameLst>
                                      </p:cBhvr>
                                      <p:tavLst>
                                        <p:tav tm="0">
                                          <p:val>
                                            <p:fltVal val="0"/>
                                          </p:val>
                                        </p:tav>
                                        <p:tav tm="100000">
                                          <p:val>
                                            <p:strVal val="#ppt_w"/>
                                          </p:val>
                                        </p:tav>
                                      </p:tavLst>
                                    </p:anim>
                                    <p:anim calcmode="lin" valueType="num">
                                      <p:cBhvr>
                                        <p:cTn id="47" dur="1000" fill="hold"/>
                                        <p:tgtEl>
                                          <p:spTgt spid="3"/>
                                        </p:tgtEl>
                                        <p:attrNameLst>
                                          <p:attrName>ppt_h</p:attrName>
                                        </p:attrNameLst>
                                      </p:cBhvr>
                                      <p:tavLst>
                                        <p:tav tm="0">
                                          <p:val>
                                            <p:fltVal val="0"/>
                                          </p:val>
                                        </p:tav>
                                        <p:tav tm="100000">
                                          <p:val>
                                            <p:strVal val="#ppt_h"/>
                                          </p:val>
                                        </p:tav>
                                      </p:tavLst>
                                    </p:anim>
                                  </p:childTnLst>
                                </p:cTn>
                              </p:par>
                              <p:par>
                                <p:cTn id="48" presetID="55" presetClass="entr" presetSubtype="0" fill="hold" grpId="0" nodeType="withEffect">
                                  <p:stCondLst>
                                    <p:cond delay="1000"/>
                                  </p:stCondLst>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strVal val="#ppt_w*0.70"/>
                                          </p:val>
                                        </p:tav>
                                        <p:tav tm="100000">
                                          <p:val>
                                            <p:strVal val="#ppt_w"/>
                                          </p:val>
                                        </p:tav>
                                      </p:tavLst>
                                    </p:anim>
                                    <p:anim calcmode="lin" valueType="num">
                                      <p:cBhvr>
                                        <p:cTn id="51" dur="1000" fill="hold"/>
                                        <p:tgtEl>
                                          <p:spTgt spid="18"/>
                                        </p:tgtEl>
                                        <p:attrNameLst>
                                          <p:attrName>ppt_h</p:attrName>
                                        </p:attrNameLst>
                                      </p:cBhvr>
                                      <p:tavLst>
                                        <p:tav tm="0">
                                          <p:val>
                                            <p:strVal val="#ppt_h"/>
                                          </p:val>
                                        </p:tav>
                                        <p:tav tm="100000">
                                          <p:val>
                                            <p:strVal val="#ppt_h"/>
                                          </p:val>
                                        </p:tav>
                                      </p:tavLst>
                                    </p:anim>
                                    <p:animEffect transition="in" filter="fad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nodeType="clickEffect">
                                  <p:stCondLst>
                                    <p:cond delay="0"/>
                                  </p:stCondLst>
                                  <p:childTnLst>
                                    <p:set>
                                      <p:cBhvr>
                                        <p:cTn id="56" dur="1" fill="hold">
                                          <p:stCondLst>
                                            <p:cond delay="0"/>
                                          </p:stCondLst>
                                        </p:cTn>
                                        <p:tgtEl>
                                          <p:spTgt spid="19477"/>
                                        </p:tgtEl>
                                        <p:attrNameLst>
                                          <p:attrName>style.visibility</p:attrName>
                                        </p:attrNameLst>
                                      </p:cBhvr>
                                      <p:to>
                                        <p:strVal val="visible"/>
                                      </p:to>
                                    </p:set>
                                    <p:animEffect transition="in" filter="strips(downRight)">
                                      <p:cBhvr>
                                        <p:cTn id="57" dur="1000"/>
                                        <p:tgtEl>
                                          <p:spTgt spid="19477"/>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nodeType="clickEffect">
                                  <p:stCondLst>
                                    <p:cond delay="0"/>
                                  </p:stCondLst>
                                  <p:childTnLst>
                                    <p:set>
                                      <p:cBhvr>
                                        <p:cTn id="61" dur="1" fill="hold">
                                          <p:stCondLst>
                                            <p:cond delay="0"/>
                                          </p:stCondLst>
                                        </p:cTn>
                                        <p:tgtEl>
                                          <p:spTgt spid="19478"/>
                                        </p:tgtEl>
                                        <p:attrNameLst>
                                          <p:attrName>style.visibility</p:attrName>
                                        </p:attrNameLst>
                                      </p:cBhvr>
                                      <p:to>
                                        <p:strVal val="visible"/>
                                      </p:to>
                                    </p:set>
                                    <p:animEffect transition="in" filter="strips(downRight)">
                                      <p:cBhvr>
                                        <p:cTn id="62" dur="1000"/>
                                        <p:tgtEl>
                                          <p:spTgt spid="19478"/>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nodeType="clickEffect">
                                  <p:stCondLst>
                                    <p:cond delay="0"/>
                                  </p:stCondLst>
                                  <p:childTnLst>
                                    <p:set>
                                      <p:cBhvr>
                                        <p:cTn id="66" dur="1" fill="hold">
                                          <p:stCondLst>
                                            <p:cond delay="0"/>
                                          </p:stCondLst>
                                        </p:cTn>
                                        <p:tgtEl>
                                          <p:spTgt spid="19476"/>
                                        </p:tgtEl>
                                        <p:attrNameLst>
                                          <p:attrName>style.visibility</p:attrName>
                                        </p:attrNameLst>
                                      </p:cBhvr>
                                      <p:to>
                                        <p:strVal val="visible"/>
                                      </p:to>
                                    </p:set>
                                    <p:animEffect transition="in" filter="strips(downRight)">
                                      <p:cBhvr>
                                        <p:cTn id="67" dur="1000"/>
                                        <p:tgtEl>
                                          <p:spTgt spid="19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72"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p:cNvSpPr>
          <p:nvPr/>
        </p:nvSpPr>
        <p:spPr bwMode="auto">
          <a:xfrm>
            <a:off x="1796931" y="381188"/>
            <a:ext cx="9709604"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800" tIns="50800" rIns="50800" bIns="50800" anchor="ctr">
            <a:spAutoFit/>
          </a:bodyPr>
          <a:lstStyle>
            <a:lvl1pPr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algn="ctr" eaLnBrk="1">
              <a:spcBef>
                <a:spcPct val="0"/>
              </a:spcBef>
              <a:buSzTx/>
              <a:buFontTx/>
              <a:buNone/>
            </a:pPr>
            <a:r>
              <a:rPr lang="en-US" altLang="en-US" dirty="0" err="1" smtClean="0">
                <a:solidFill>
                  <a:srgbClr val="006DB3"/>
                </a:solidFill>
                <a:latin typeface="helvetica neue" charset="0"/>
                <a:sym typeface="BlairMdITC TT Medium" charset="0"/>
              </a:rPr>
              <a:t>Gosco’s</a:t>
            </a:r>
            <a:r>
              <a:rPr lang="en-US" altLang="en-US" dirty="0" smtClean="0">
                <a:solidFill>
                  <a:srgbClr val="006DB3"/>
                </a:solidFill>
                <a:latin typeface="helvetica neue" charset="0"/>
                <a:sym typeface="BlairMdITC TT Medium" charset="0"/>
              </a:rPr>
              <a:t> Proprietary </a:t>
            </a:r>
            <a:r>
              <a:rPr lang="en-US" altLang="en-US" dirty="0" err="1" smtClean="0">
                <a:solidFill>
                  <a:srgbClr val="006DB3"/>
                </a:solidFill>
                <a:latin typeface="helvetica neue" charset="0"/>
                <a:sym typeface="BlairMdITC TT Medium" charset="0"/>
              </a:rPr>
              <a:t>Boronizing</a:t>
            </a:r>
            <a:r>
              <a:rPr lang="en-US" altLang="en-US" dirty="0" smtClean="0">
                <a:solidFill>
                  <a:srgbClr val="006DB3"/>
                </a:solidFill>
                <a:latin typeface="helvetica neue" charset="0"/>
                <a:sym typeface="BlairMdITC TT Medium" charset="0"/>
              </a:rPr>
              <a:t> Process</a:t>
            </a:r>
            <a:endParaRPr lang="en-US" altLang="en-US" sz="1800" dirty="0">
              <a:solidFill>
                <a:srgbClr val="006DB3"/>
              </a:solidFill>
              <a:latin typeface="helvetica neue" charset="0"/>
              <a:sym typeface="Helvetica" charset="0"/>
            </a:endParaRPr>
          </a:p>
        </p:txBody>
      </p:sp>
      <p:sp>
        <p:nvSpPr>
          <p:cNvPr id="21508" name="Rectangle 4"/>
          <p:cNvSpPr>
            <a:spLocks/>
          </p:cNvSpPr>
          <p:nvPr/>
        </p:nvSpPr>
        <p:spPr bwMode="auto">
          <a:xfrm>
            <a:off x="5062240" y="4220363"/>
            <a:ext cx="7254875" cy="22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800" dirty="0" smtClean="0">
                <a:solidFill>
                  <a:srgbClr val="006DB3"/>
                </a:solidFill>
                <a:latin typeface="helvetica neue" charset="0"/>
                <a:sym typeface="Helvetica Neue Light" charset="0"/>
              </a:rPr>
              <a:t>0.004</a:t>
            </a:r>
            <a:r>
              <a:rPr lang="ja-JP" altLang="en-US" sz="2800" dirty="0" smtClean="0">
                <a:solidFill>
                  <a:srgbClr val="006DB3"/>
                </a:solidFill>
                <a:latin typeface="helvetica neue" charset="0"/>
                <a:sym typeface="Helvetica Neue Light" charset="0"/>
              </a:rPr>
              <a:t>”</a:t>
            </a:r>
            <a:r>
              <a:rPr lang="en-US" altLang="ja-JP" sz="2800" dirty="0" smtClean="0">
                <a:solidFill>
                  <a:srgbClr val="006DB3"/>
                </a:solidFill>
                <a:latin typeface="helvetica neue" charset="0"/>
                <a:sym typeface="Helvetica Neue Light" charset="0"/>
              </a:rPr>
              <a:t> </a:t>
            </a:r>
            <a:r>
              <a:rPr lang="en-US" altLang="ja-JP" sz="2800" dirty="0">
                <a:solidFill>
                  <a:srgbClr val="006DB3"/>
                </a:solidFill>
                <a:latin typeface="helvetica neue" charset="0"/>
                <a:sym typeface="Helvetica Neue Light" charset="0"/>
              </a:rPr>
              <a:t>to </a:t>
            </a:r>
            <a:r>
              <a:rPr lang="en-US" altLang="ja-JP" sz="2800" dirty="0" smtClean="0">
                <a:solidFill>
                  <a:srgbClr val="006DB3"/>
                </a:solidFill>
                <a:latin typeface="helvetica neue" charset="0"/>
                <a:sym typeface="Helvetica Neue Light" charset="0"/>
              </a:rPr>
              <a:t>0.007” depth</a:t>
            </a:r>
            <a:endParaRPr lang="en-US" altLang="ja-JP" sz="2800" dirty="0">
              <a:solidFill>
                <a:srgbClr val="006DB3"/>
              </a:solidFill>
              <a:latin typeface="helvetica neue" charset="0"/>
              <a:sym typeface="Helvetica Neue Light" charset="0"/>
            </a:endParaRPr>
          </a:p>
          <a:p>
            <a:pPr marL="0" algn="l" eaLnBrk="1">
              <a:lnSpc>
                <a:spcPct val="130000"/>
              </a:lnSpc>
              <a:spcBef>
                <a:spcPct val="0"/>
              </a:spcBef>
              <a:buSzTx/>
              <a:buFontTx/>
              <a:buNone/>
            </a:pPr>
            <a:r>
              <a:rPr lang="en-US" altLang="en-US" sz="2800" dirty="0">
                <a:solidFill>
                  <a:srgbClr val="006DB3"/>
                </a:solidFill>
                <a:latin typeface="helvetica neue" charset="0"/>
                <a:sym typeface="Helvetica Neue Light" charset="0"/>
              </a:rPr>
              <a:t>No size </a:t>
            </a:r>
            <a:r>
              <a:rPr lang="en-US" altLang="en-US" sz="2800" dirty="0" smtClean="0">
                <a:solidFill>
                  <a:srgbClr val="006DB3"/>
                </a:solidFill>
                <a:latin typeface="helvetica neue" charset="0"/>
                <a:sym typeface="Helvetica Neue Light" charset="0"/>
              </a:rPr>
              <a:t>limit</a:t>
            </a:r>
          </a:p>
          <a:p>
            <a:pPr marL="0" algn="l" eaLnBrk="1">
              <a:lnSpc>
                <a:spcPct val="130000"/>
              </a:lnSpc>
              <a:spcBef>
                <a:spcPct val="0"/>
              </a:spcBef>
              <a:buSzTx/>
              <a:buFontTx/>
              <a:buNone/>
            </a:pPr>
            <a:r>
              <a:rPr lang="en-US" altLang="en-US" sz="2800" dirty="0" smtClean="0">
                <a:solidFill>
                  <a:srgbClr val="006DB3"/>
                </a:solidFill>
                <a:latin typeface="helvetica neue" charset="0"/>
                <a:sym typeface="Helvetica Neue Light" charset="0"/>
              </a:rPr>
              <a:t>Considerably harder than any coating</a:t>
            </a:r>
            <a:endParaRPr lang="en-US" altLang="en-US" sz="2800" dirty="0">
              <a:solidFill>
                <a:srgbClr val="006DB3"/>
              </a:solidFill>
              <a:latin typeface="helvetica neue" charset="0"/>
              <a:sym typeface="Helvetica Neue Light" charset="0"/>
            </a:endParaRPr>
          </a:p>
          <a:p>
            <a:pPr marL="0" algn="l" eaLnBrk="1">
              <a:lnSpc>
                <a:spcPct val="130000"/>
              </a:lnSpc>
              <a:spcBef>
                <a:spcPct val="0"/>
              </a:spcBef>
              <a:buSzTx/>
              <a:buFontTx/>
              <a:buNone/>
            </a:pPr>
            <a:r>
              <a:rPr lang="en-US" altLang="en-US" sz="2800" dirty="0">
                <a:solidFill>
                  <a:srgbClr val="006DB3"/>
                </a:solidFill>
                <a:latin typeface="helvetica neue" charset="0"/>
                <a:sym typeface="Helvetica Neue Light" charset="0"/>
              </a:rPr>
              <a:t>All the advantages, no disadvantages</a:t>
            </a:r>
            <a:endParaRPr lang="en-US" altLang="en-US" sz="2800" dirty="0">
              <a:solidFill>
                <a:srgbClr val="006DB3"/>
              </a:solidFill>
              <a:latin typeface="helvetica neue" charset="0"/>
              <a:sym typeface="Helvetica" charset="0"/>
            </a:endParaRPr>
          </a:p>
        </p:txBody>
      </p:sp>
      <p:sp>
        <p:nvSpPr>
          <p:cNvPr id="11" name="Rectangle 8"/>
          <p:cNvSpPr>
            <a:spLocks/>
          </p:cNvSpPr>
          <p:nvPr/>
        </p:nvSpPr>
        <p:spPr bwMode="auto">
          <a:xfrm>
            <a:off x="5151322" y="8869024"/>
            <a:ext cx="3000822"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“THE REAL DEAL”</a:t>
            </a:r>
            <a:endParaRPr lang="en-US" altLang="en-US" sz="2700" i="1" dirty="0">
              <a:solidFill>
                <a:schemeClr val="bg1"/>
              </a:solidFill>
              <a:latin typeface="Helvetica Neue" charset="0"/>
              <a:sym typeface="Helvetica Neue" charset="0"/>
            </a:endParaRPr>
          </a:p>
        </p:txBody>
      </p:sp>
      <p:pic>
        <p:nvPicPr>
          <p:cNvPr id="12" name="Picture 11"/>
          <p:cNvPicPr>
            <a:picLocks noChangeAspect="1"/>
          </p:cNvPicPr>
          <p:nvPr/>
        </p:nvPicPr>
        <p:blipFill>
          <a:blip r:embed="rId3"/>
          <a:stretch>
            <a:fillRect/>
          </a:stretch>
        </p:blipFill>
        <p:spPr>
          <a:xfrm>
            <a:off x="627067" y="2705102"/>
            <a:ext cx="4191675" cy="6278816"/>
          </a:xfrm>
          <a:prstGeom prst="rect">
            <a:avLst/>
          </a:prstGeom>
        </p:spPr>
      </p:pic>
      <p:sp>
        <p:nvSpPr>
          <p:cNvPr id="16"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7"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8"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9" name="Picture 18"/>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599546027"/>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 calcmode="lin" valueType="num">
                                      <p:cBhvr>
                                        <p:cTn id="10" dur="1000" fill="hold"/>
                                        <p:tgtEl>
                                          <p:spTgt spid="21507"/>
                                        </p:tgtEl>
                                        <p:attrNameLst>
                                          <p:attrName>ppt_w</p:attrName>
                                        </p:attrNameLst>
                                      </p:cBhvr>
                                      <p:tavLst>
                                        <p:tav tm="0">
                                          <p:val>
                                            <p:fltVal val="0"/>
                                          </p:val>
                                        </p:tav>
                                        <p:tav tm="100000">
                                          <p:val>
                                            <p:strVal val="#ppt_w"/>
                                          </p:val>
                                        </p:tav>
                                      </p:tavLst>
                                    </p:anim>
                                    <p:anim calcmode="lin" valueType="num">
                                      <p:cBhvr>
                                        <p:cTn id="11" dur="1000" fill="hold"/>
                                        <p:tgtEl>
                                          <p:spTgt spid="21507"/>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8">
                                            <p:txEl>
                                              <p:pRg st="0" end="0"/>
                                            </p:txEl>
                                          </p:spTgt>
                                        </p:tgtEl>
                                        <p:attrNameLst>
                                          <p:attrName>style.visibility</p:attrName>
                                        </p:attrNameLst>
                                      </p:cBhvr>
                                      <p:to>
                                        <p:strVal val="visible"/>
                                      </p:to>
                                    </p:set>
                                    <p:animEffect transition="in" filter="dissolve">
                                      <p:cBhvr>
                                        <p:cTn id="22" dur="1000"/>
                                        <p:tgtEl>
                                          <p:spTgt spid="2150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508">
                                            <p:txEl>
                                              <p:pRg st="1" end="1"/>
                                            </p:txEl>
                                          </p:spTgt>
                                        </p:tgtEl>
                                        <p:attrNameLst>
                                          <p:attrName>style.visibility</p:attrName>
                                        </p:attrNameLst>
                                      </p:cBhvr>
                                      <p:to>
                                        <p:strVal val="visible"/>
                                      </p:to>
                                    </p:set>
                                    <p:animEffect transition="in" filter="dissolve">
                                      <p:cBhvr>
                                        <p:cTn id="27" dur="1000"/>
                                        <p:tgtEl>
                                          <p:spTgt spid="215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508">
                                            <p:txEl>
                                              <p:pRg st="2" end="2"/>
                                            </p:txEl>
                                          </p:spTgt>
                                        </p:tgtEl>
                                        <p:attrNameLst>
                                          <p:attrName>style.visibility</p:attrName>
                                        </p:attrNameLst>
                                      </p:cBhvr>
                                      <p:to>
                                        <p:strVal val="visible"/>
                                      </p:to>
                                    </p:set>
                                    <p:animEffect transition="in" filter="dissolve">
                                      <p:cBhvr>
                                        <p:cTn id="32" dur="1000"/>
                                        <p:tgtEl>
                                          <p:spTgt spid="21508">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508">
                                            <p:txEl>
                                              <p:pRg st="3" end="3"/>
                                            </p:txEl>
                                          </p:spTgt>
                                        </p:tgtEl>
                                        <p:attrNameLst>
                                          <p:attrName>style.visibility</p:attrName>
                                        </p:attrNameLst>
                                      </p:cBhvr>
                                      <p:to>
                                        <p:strVal val="visible"/>
                                      </p:to>
                                    </p:set>
                                    <p:animEffect transition="in" filter="dissolve">
                                      <p:cBhvr>
                                        <p:cTn id="37" dur="1000"/>
                                        <p:tgtEl>
                                          <p:spTgt spid="215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21508" grpId="0" build="p" bldLvl="5" autoUpdateAnimBg="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p:cNvSpPr>
          <p:nvPr/>
        </p:nvSpPr>
        <p:spPr bwMode="auto">
          <a:xfrm>
            <a:off x="5278264" y="3328905"/>
            <a:ext cx="7881577" cy="314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50000"/>
              </a:lnSpc>
              <a:spcBef>
                <a:spcPct val="0"/>
              </a:spcBef>
              <a:buSzTx/>
              <a:buNone/>
            </a:pPr>
            <a:r>
              <a:rPr lang="en-US" altLang="en-US" sz="2800" dirty="0" smtClean="0">
                <a:solidFill>
                  <a:srgbClr val="006DB3"/>
                </a:solidFill>
                <a:latin typeface="Helvetica Neue Light" charset="0"/>
                <a:sym typeface="Helvetica Neue Light" charset="0"/>
              </a:rPr>
              <a:t>NPS </a:t>
            </a:r>
            <a:r>
              <a:rPr lang="en-US" altLang="en-US" sz="2800" dirty="0">
                <a:solidFill>
                  <a:srgbClr val="006DB3"/>
                </a:solidFill>
                <a:latin typeface="Helvetica Neue Light" charset="0"/>
                <a:sym typeface="Helvetica Neue Light" charset="0"/>
              </a:rPr>
              <a:t>½ to NPS 16 (DN 15 to DN </a:t>
            </a:r>
            <a:r>
              <a:rPr lang="en-US" altLang="en-US" sz="2800" dirty="0" smtClean="0">
                <a:solidFill>
                  <a:srgbClr val="006DB3"/>
                </a:solidFill>
                <a:latin typeface="Helvetica Neue Light" charset="0"/>
                <a:sym typeface="Helvetica Neue Light" charset="0"/>
              </a:rPr>
              <a:t>400)</a:t>
            </a:r>
          </a:p>
          <a:p>
            <a:pPr marL="0" algn="l" eaLnBrk="1">
              <a:lnSpc>
                <a:spcPct val="150000"/>
              </a:lnSpc>
              <a:spcBef>
                <a:spcPct val="0"/>
              </a:spcBef>
              <a:buSzTx/>
              <a:buNone/>
            </a:pPr>
            <a:r>
              <a:rPr lang="en-US" altLang="en-US" sz="2800" dirty="0" smtClean="0">
                <a:solidFill>
                  <a:srgbClr val="006DB3"/>
                </a:solidFill>
                <a:latin typeface="Helvetica Neue Light" charset="0"/>
                <a:sym typeface="Helvetica Neue Light" charset="0"/>
              </a:rPr>
              <a:t>-</a:t>
            </a:r>
            <a:r>
              <a:rPr lang="en-US" altLang="en-US" sz="2800" dirty="0" smtClean="0">
                <a:solidFill>
                  <a:srgbClr val="006DB3"/>
                </a:solidFill>
                <a:latin typeface="Helvetica Neue Light" charset="0"/>
                <a:sym typeface="Helvetica Neue Light" charset="0"/>
              </a:rPr>
              <a:t>270ºC </a:t>
            </a:r>
            <a:r>
              <a:rPr lang="en-US" altLang="en-US" sz="2800" dirty="0" smtClean="0">
                <a:solidFill>
                  <a:srgbClr val="006DB3"/>
                </a:solidFill>
                <a:latin typeface="Helvetica Neue Light" charset="0"/>
                <a:sym typeface="Helvetica Neue Light" charset="0"/>
              </a:rPr>
              <a:t>/ </a:t>
            </a:r>
            <a:r>
              <a:rPr lang="en-US" altLang="en-US" sz="2800" dirty="0" smtClean="0">
                <a:solidFill>
                  <a:srgbClr val="006DB3"/>
                </a:solidFill>
                <a:latin typeface="Helvetica Neue Light" charset="0"/>
                <a:sym typeface="Helvetica Neue Light" charset="0"/>
              </a:rPr>
              <a:t>-</a:t>
            </a:r>
            <a:r>
              <a:rPr lang="en-US" altLang="en-US" sz="2800" dirty="0" smtClean="0">
                <a:solidFill>
                  <a:srgbClr val="006DB3"/>
                </a:solidFill>
                <a:latin typeface="Helvetica Neue Light" charset="0"/>
                <a:sym typeface="Helvetica Neue Light" charset="0"/>
              </a:rPr>
              <a:t>454</a:t>
            </a:r>
            <a:r>
              <a:rPr lang="en-US" altLang="en-US" sz="2800" dirty="0" smtClean="0">
                <a:solidFill>
                  <a:srgbClr val="006DB3"/>
                </a:solidFill>
                <a:latin typeface="Helvetica Neue Light" charset="0"/>
                <a:sym typeface="Helvetica Neue Light" charset="0"/>
              </a:rPr>
              <a:t>ºF </a:t>
            </a:r>
            <a:r>
              <a:rPr lang="en-US" altLang="en-US" sz="2800" dirty="0" smtClean="0">
                <a:solidFill>
                  <a:srgbClr val="006DB3"/>
                </a:solidFill>
                <a:latin typeface="Helvetica Neue Light" charset="0"/>
                <a:sym typeface="Helvetica Neue Light" charset="0"/>
              </a:rPr>
              <a:t>(Min) to </a:t>
            </a:r>
            <a:r>
              <a:rPr lang="en-US" altLang="en-US" sz="2800" dirty="0" smtClean="0">
                <a:solidFill>
                  <a:srgbClr val="006DB3"/>
                </a:solidFill>
                <a:latin typeface="Helvetica Neue Light" charset="0"/>
                <a:sym typeface="Helvetica Neue Light" charset="0"/>
              </a:rPr>
              <a:t>260</a:t>
            </a:r>
            <a:r>
              <a:rPr lang="en-US" altLang="en-US" sz="2800" dirty="0" smtClean="0">
                <a:solidFill>
                  <a:srgbClr val="006DB3"/>
                </a:solidFill>
                <a:latin typeface="Helvetica Neue Light" charset="0"/>
                <a:sym typeface="Helvetica Neue Light" charset="0"/>
              </a:rPr>
              <a:t>ºC </a:t>
            </a:r>
            <a:r>
              <a:rPr lang="en-US" altLang="en-US" sz="2800" dirty="0" smtClean="0">
                <a:solidFill>
                  <a:srgbClr val="006DB3"/>
                </a:solidFill>
                <a:latin typeface="Helvetica Neue Light" charset="0"/>
                <a:sym typeface="Helvetica Neue Light" charset="0"/>
              </a:rPr>
              <a:t>/ </a:t>
            </a:r>
            <a:r>
              <a:rPr lang="en-US" altLang="en-US" sz="2800" dirty="0" smtClean="0">
                <a:solidFill>
                  <a:srgbClr val="006DB3"/>
                </a:solidFill>
                <a:latin typeface="Helvetica Neue Light" charset="0"/>
                <a:sym typeface="Helvetica Neue Light" charset="0"/>
              </a:rPr>
              <a:t>500</a:t>
            </a:r>
            <a:r>
              <a:rPr lang="en-US" altLang="en-US" sz="2800" dirty="0" smtClean="0">
                <a:solidFill>
                  <a:srgbClr val="006DB3"/>
                </a:solidFill>
                <a:latin typeface="Helvetica Neue Light" charset="0"/>
                <a:sym typeface="Helvetica Neue Light" charset="0"/>
              </a:rPr>
              <a:t>ºF </a:t>
            </a:r>
            <a:r>
              <a:rPr lang="en-US" altLang="en-US" sz="2800" dirty="0" smtClean="0">
                <a:solidFill>
                  <a:srgbClr val="006DB3"/>
                </a:solidFill>
                <a:latin typeface="Helvetica Neue Light" charset="0"/>
                <a:sym typeface="Helvetica Neue Light" charset="0"/>
              </a:rPr>
              <a:t>(Max)</a:t>
            </a:r>
          </a:p>
          <a:p>
            <a:pPr marL="0" algn="l" eaLnBrk="1">
              <a:lnSpc>
                <a:spcPct val="150000"/>
              </a:lnSpc>
              <a:spcBef>
                <a:spcPct val="0"/>
              </a:spcBef>
              <a:buSzTx/>
              <a:buNone/>
            </a:pPr>
            <a:r>
              <a:rPr lang="en-US" altLang="en-US" sz="2800" dirty="0" smtClean="0">
                <a:solidFill>
                  <a:srgbClr val="006DB3"/>
                </a:solidFill>
                <a:latin typeface="Helvetica Neue Light" charset="0"/>
                <a:sym typeface="Helvetica Neue Light" charset="0"/>
              </a:rPr>
              <a:t>Up </a:t>
            </a:r>
            <a:r>
              <a:rPr lang="en-US" altLang="en-US" sz="2800" dirty="0">
                <a:solidFill>
                  <a:srgbClr val="006DB3"/>
                </a:solidFill>
                <a:latin typeface="Helvetica Neue Light" charset="0"/>
                <a:sym typeface="Helvetica Neue Light" charset="0"/>
              </a:rPr>
              <a:t>to and above Class 4500</a:t>
            </a:r>
          </a:p>
          <a:p>
            <a:pPr marL="0" algn="l" eaLnBrk="1">
              <a:lnSpc>
                <a:spcPct val="150000"/>
              </a:lnSpc>
              <a:spcBef>
                <a:spcPct val="0"/>
              </a:spcBef>
              <a:buSzTx/>
              <a:buNone/>
            </a:pPr>
            <a:r>
              <a:rPr lang="en-US" altLang="en-US" sz="2800" dirty="0" smtClean="0">
                <a:solidFill>
                  <a:srgbClr val="006DB3"/>
                </a:solidFill>
                <a:latin typeface="Helvetica Neue Light" charset="0"/>
                <a:sym typeface="Helvetica Neue Light" charset="0"/>
              </a:rPr>
              <a:t>Most </a:t>
            </a:r>
            <a:r>
              <a:rPr lang="en-US" altLang="en-US" sz="2800" dirty="0">
                <a:solidFill>
                  <a:srgbClr val="006DB3"/>
                </a:solidFill>
                <a:latin typeface="Helvetica Neue Light" charset="0"/>
                <a:sym typeface="Helvetica Neue Light" charset="0"/>
              </a:rPr>
              <a:t>extreme </a:t>
            </a:r>
            <a:r>
              <a:rPr lang="en-US" altLang="en-US" sz="2800" dirty="0" smtClean="0">
                <a:solidFill>
                  <a:srgbClr val="006DB3"/>
                </a:solidFill>
                <a:latin typeface="Helvetica Neue Light" charset="0"/>
                <a:sym typeface="Helvetica Neue Light" charset="0"/>
              </a:rPr>
              <a:t>applications</a:t>
            </a:r>
          </a:p>
          <a:p>
            <a:pPr marL="0" indent="0" algn="l" eaLnBrk="1">
              <a:lnSpc>
                <a:spcPct val="150000"/>
              </a:lnSpc>
              <a:spcBef>
                <a:spcPct val="0"/>
              </a:spcBef>
              <a:buSzTx/>
              <a:buNone/>
            </a:pPr>
            <a:endParaRPr lang="en-US" altLang="en-US" sz="2800" dirty="0">
              <a:solidFill>
                <a:srgbClr val="006DB3"/>
              </a:solidFill>
              <a:latin typeface="Helvetica Neue Light" charset="0"/>
              <a:sym typeface="Helvetica Neue Light" charset="0"/>
            </a:endParaRPr>
          </a:p>
        </p:txBody>
      </p:sp>
      <p:sp>
        <p:nvSpPr>
          <p:cNvPr id="14" name="Rectangle 4"/>
          <p:cNvSpPr>
            <a:spLocks/>
          </p:cNvSpPr>
          <p:nvPr/>
        </p:nvSpPr>
        <p:spPr bwMode="auto">
          <a:xfrm>
            <a:off x="5810611" y="217969"/>
            <a:ext cx="3742884"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eaLnBrk="1"/>
            <a:r>
              <a:rPr lang="en-US" altLang="en-US" sz="4800" dirty="0" err="1" smtClean="0">
                <a:solidFill>
                  <a:srgbClr val="FEC700"/>
                </a:solidFill>
                <a:ea typeface="Helvetica" charset="0"/>
                <a:cs typeface="Helvetica" charset="0"/>
                <a:sym typeface="BlairMdITC TT Medium" charset="0"/>
              </a:rPr>
              <a:t>Vari</a:t>
            </a:r>
            <a:r>
              <a:rPr lang="en-US" altLang="en-US" sz="4800" dirty="0" smtClean="0">
                <a:solidFill>
                  <a:srgbClr val="FEC700"/>
                </a:solidFill>
                <a:ea typeface="Helvetica" charset="0"/>
                <a:cs typeface="Helvetica" charset="0"/>
                <a:sym typeface="BlairMdITC TT Medium" charset="0"/>
              </a:rPr>
              <a:t>-V Valves</a:t>
            </a:r>
            <a:endParaRPr lang="en-US" altLang="en-US" sz="4800" dirty="0">
              <a:ea typeface="Helvetica" charset="0"/>
              <a:cs typeface="Helvetica" charset="0"/>
              <a:sym typeface="BlairMdITC TT Medium" charset="0"/>
            </a:endParaRPr>
          </a:p>
        </p:txBody>
      </p:sp>
      <p:pic>
        <p:nvPicPr>
          <p:cNvPr id="15" name="Picture 14"/>
          <p:cNvPicPr>
            <a:picLocks noChangeAspect="1"/>
          </p:cNvPicPr>
          <p:nvPr/>
        </p:nvPicPr>
        <p:blipFill>
          <a:blip r:embed="rId3"/>
          <a:stretch>
            <a:fillRect/>
          </a:stretch>
        </p:blipFill>
        <p:spPr>
          <a:xfrm>
            <a:off x="3207948" y="281469"/>
            <a:ext cx="2312956" cy="922584"/>
          </a:xfrm>
          <a:prstGeom prst="rect">
            <a:avLst/>
          </a:prstGeom>
        </p:spPr>
      </p:pic>
      <p:grpSp>
        <p:nvGrpSpPr>
          <p:cNvPr id="16" name="Group 674"/>
          <p:cNvGrpSpPr/>
          <p:nvPr/>
        </p:nvGrpSpPr>
        <p:grpSpPr>
          <a:xfrm>
            <a:off x="1849462" y="2070098"/>
            <a:ext cx="2136725" cy="6978652"/>
            <a:chOff x="0" y="0"/>
            <a:chExt cx="1436431" cy="5003799"/>
          </a:xfrm>
        </p:grpSpPr>
        <p:pic>
          <p:nvPicPr>
            <p:cNvPr id="18" name="variv reflection.png"/>
            <p:cNvPicPr>
              <a:picLocks noChangeAspect="1"/>
            </p:cNvPicPr>
            <p:nvPr/>
          </p:nvPicPr>
          <p:blipFill>
            <a:blip r:embed="rId4">
              <a:alphaModFix amt="25187"/>
              <a:extLst/>
            </a:blip>
            <a:stretch>
              <a:fillRect/>
            </a:stretch>
          </p:blipFill>
          <p:spPr>
            <a:xfrm>
              <a:off x="20350" y="3950487"/>
              <a:ext cx="1130965" cy="1053313"/>
            </a:xfrm>
            <a:prstGeom prst="rect">
              <a:avLst/>
            </a:prstGeom>
            <a:ln w="12700" cap="flat">
              <a:noFill/>
              <a:miter lim="400000"/>
            </a:ln>
            <a:effectLst/>
          </p:spPr>
        </p:pic>
        <p:pic>
          <p:nvPicPr>
            <p:cNvPr id="19" name="cutout variv with actuator.png"/>
            <p:cNvPicPr>
              <a:picLocks noChangeAspect="1"/>
            </p:cNvPicPr>
            <p:nvPr/>
          </p:nvPicPr>
          <p:blipFill>
            <a:blip r:embed="rId5">
              <a:extLst/>
            </a:blip>
            <a:stretch>
              <a:fillRect/>
            </a:stretch>
          </p:blipFill>
          <p:spPr>
            <a:xfrm>
              <a:off x="0" y="0"/>
              <a:ext cx="1436432" cy="3972630"/>
            </a:xfrm>
            <a:prstGeom prst="rect">
              <a:avLst/>
            </a:prstGeom>
            <a:ln w="12700" cap="flat">
              <a:noFill/>
              <a:miter lim="400000"/>
            </a:ln>
            <a:effectLst/>
          </p:spPr>
        </p:pic>
      </p:grpSp>
      <p:sp>
        <p:nvSpPr>
          <p:cNvPr id="20"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1"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2"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3" name="Picture 22"/>
          <p:cNvPicPr>
            <a:picLocks noChangeAspect="1"/>
          </p:cNvPicPr>
          <p:nvPr/>
        </p:nvPicPr>
        <p:blipFill>
          <a:blip r:embed="rId3"/>
          <a:stretch>
            <a:fillRect/>
          </a:stretch>
        </p:blipFill>
        <p:spPr>
          <a:xfrm>
            <a:off x="10757173" y="8847637"/>
            <a:ext cx="1693288" cy="675413"/>
          </a:xfrm>
          <a:prstGeom prst="rect">
            <a:avLst/>
          </a:prstGeom>
        </p:spPr>
      </p:pic>
      <p:sp>
        <p:nvSpPr>
          <p:cNvPr id="24" name="Rectangle 8"/>
          <p:cNvSpPr>
            <a:spLocks/>
          </p:cNvSpPr>
          <p:nvPr/>
        </p:nvSpPr>
        <p:spPr bwMode="auto">
          <a:xfrm>
            <a:off x="3977922" y="8869024"/>
            <a:ext cx="5347618"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“FLEXIBILITY &amp; PERFORMANCE”</a:t>
            </a:r>
            <a:endParaRPr lang="en-US" altLang="en-US" sz="2700" i="1" dirty="0">
              <a:solidFill>
                <a:schemeClr val="bg1"/>
              </a:solidFill>
              <a:latin typeface="Helvetica Neue" charset="0"/>
              <a:sym typeface="Helvetica Neue" charset="0"/>
            </a:endParaRPr>
          </a:p>
        </p:txBody>
      </p:sp>
    </p:spTree>
    <p:extLst>
      <p:ext uri="{BB962C8B-B14F-4D97-AF65-F5344CB8AC3E}">
        <p14:creationId xmlns:p14="http://schemas.microsoft.com/office/powerpoint/2010/main" val="1082823680"/>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1000"/>
                                        <p:tgtEl>
                                          <p:spTgt spid="16"/>
                                        </p:tgtEl>
                                      </p:cBhvr>
                                    </p:animEffect>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099">
                                            <p:txEl>
                                              <p:pRg st="0" end="0"/>
                                            </p:txEl>
                                          </p:spTgt>
                                        </p:tgtEl>
                                        <p:attrNameLst>
                                          <p:attrName>style.visibility</p:attrName>
                                        </p:attrNameLst>
                                      </p:cBhvr>
                                      <p:to>
                                        <p:strVal val="visible"/>
                                      </p:to>
                                    </p:set>
                                    <p:animEffect transition="in" filter="dissolve">
                                      <p:cBhvr>
                                        <p:cTn id="24" dur="1000"/>
                                        <p:tgtEl>
                                          <p:spTgt spid="409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099">
                                            <p:txEl>
                                              <p:pRg st="1" end="1"/>
                                            </p:txEl>
                                          </p:spTgt>
                                        </p:tgtEl>
                                        <p:attrNameLst>
                                          <p:attrName>style.visibility</p:attrName>
                                        </p:attrNameLst>
                                      </p:cBhvr>
                                      <p:to>
                                        <p:strVal val="visible"/>
                                      </p:to>
                                    </p:set>
                                    <p:animEffect transition="in" filter="dissolve">
                                      <p:cBhvr>
                                        <p:cTn id="29" dur="1000"/>
                                        <p:tgtEl>
                                          <p:spTgt spid="409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099">
                                            <p:txEl>
                                              <p:pRg st="2" end="2"/>
                                            </p:txEl>
                                          </p:spTgt>
                                        </p:tgtEl>
                                        <p:attrNameLst>
                                          <p:attrName>style.visibility</p:attrName>
                                        </p:attrNameLst>
                                      </p:cBhvr>
                                      <p:to>
                                        <p:strVal val="visible"/>
                                      </p:to>
                                    </p:set>
                                    <p:animEffect transition="in" filter="dissolve">
                                      <p:cBhvr>
                                        <p:cTn id="34" dur="1000"/>
                                        <p:tgtEl>
                                          <p:spTgt spid="409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dissolve">
                                      <p:cBhvr>
                                        <p:cTn id="39" dur="1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bldLvl="5" autoUpdateAnimBg="0"/>
      <p:bldP spid="14"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p:nvPr/>
        </p:nvSpPr>
        <p:spPr>
          <a:xfrm>
            <a:off x="5397500" y="3308966"/>
            <a:ext cx="12941300" cy="2761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0975" indent="-366775" algn="l">
              <a:lnSpc>
                <a:spcPct val="120000"/>
              </a:lnSpc>
              <a:buFont typeface="Arial"/>
              <a:defRPr sz="4000">
                <a:solidFill>
                  <a:srgbClr val="FFFFFF"/>
                </a:solidFill>
              </a:defRPr>
            </a:pPr>
            <a:r>
              <a:rPr sz="3600" baseline="11000" dirty="0">
                <a:solidFill>
                  <a:srgbClr val="006DB3"/>
                </a:solidFill>
                <a:latin typeface="Helvetica Neue Light"/>
                <a:ea typeface="Helvetica Neue Light"/>
                <a:cs typeface="Helvetica Neue Light"/>
                <a:sym typeface="Helvetica Neue Light"/>
              </a:rPr>
              <a:t>Extreme abrasion resistance</a:t>
            </a:r>
          </a:p>
          <a:p>
            <a:pPr marL="950975" indent="-366775" algn="l">
              <a:lnSpc>
                <a:spcPct val="120000"/>
              </a:lnSpc>
              <a:buFont typeface="Arial"/>
              <a:defRPr sz="4000">
                <a:solidFill>
                  <a:srgbClr val="FFFFFF"/>
                </a:solidFill>
              </a:defRPr>
            </a:pPr>
            <a:r>
              <a:rPr sz="3600" baseline="11000" dirty="0">
                <a:solidFill>
                  <a:srgbClr val="006DB3"/>
                </a:solidFill>
                <a:latin typeface="Helvetica Neue Light"/>
                <a:ea typeface="Helvetica Neue Light"/>
                <a:cs typeface="Helvetica Neue Light"/>
                <a:sym typeface="Helvetica Neue Light"/>
              </a:rPr>
              <a:t>Corrosion resistance</a:t>
            </a:r>
          </a:p>
          <a:p>
            <a:pPr marL="950975" indent="-366775" algn="l">
              <a:lnSpc>
                <a:spcPct val="120000"/>
              </a:lnSpc>
              <a:buFont typeface="Arial"/>
              <a:defRPr sz="4000">
                <a:solidFill>
                  <a:srgbClr val="FFFFFF"/>
                </a:solidFill>
              </a:defRPr>
            </a:pPr>
            <a:r>
              <a:rPr sz="3600" baseline="11000" dirty="0">
                <a:solidFill>
                  <a:srgbClr val="006DB3"/>
                </a:solidFill>
                <a:latin typeface="Helvetica Neue Light"/>
                <a:ea typeface="Helvetica Neue Light"/>
                <a:cs typeface="Helvetica Neue Light"/>
                <a:sym typeface="Helvetica Neue Light"/>
              </a:rPr>
              <a:t>Dimensional stability at high temperatures</a:t>
            </a:r>
          </a:p>
          <a:p>
            <a:pPr marL="950975" indent="-366775" algn="l">
              <a:lnSpc>
                <a:spcPct val="120000"/>
              </a:lnSpc>
              <a:buFont typeface="Arial"/>
              <a:defRPr sz="4000">
                <a:solidFill>
                  <a:srgbClr val="FFFFFF"/>
                </a:solidFill>
              </a:defRPr>
            </a:pPr>
            <a:r>
              <a:rPr sz="3600" baseline="11000" dirty="0">
                <a:solidFill>
                  <a:srgbClr val="FF2600"/>
                </a:solidFill>
                <a:latin typeface="Helvetica Neue Light"/>
                <a:ea typeface="Helvetica Neue Light"/>
                <a:cs typeface="Helvetica Neue Light"/>
                <a:sym typeface="Helvetica Neue Light"/>
              </a:rPr>
              <a:t>Expensive</a:t>
            </a:r>
          </a:p>
          <a:p>
            <a:pPr marL="950975" indent="-366775" algn="l">
              <a:lnSpc>
                <a:spcPct val="120000"/>
              </a:lnSpc>
              <a:buFont typeface="Arial"/>
              <a:defRPr sz="4000">
                <a:solidFill>
                  <a:srgbClr val="FFFFFF"/>
                </a:solidFill>
              </a:defRPr>
            </a:pPr>
            <a:r>
              <a:rPr lang="en-US" sz="3600" baseline="11000" dirty="0" smtClean="0">
                <a:solidFill>
                  <a:srgbClr val="FF2600"/>
                </a:solidFill>
                <a:latin typeface="Helvetica Neue Light"/>
                <a:ea typeface="Helvetica Neue Light"/>
                <a:cs typeface="Helvetica Neue Light"/>
                <a:sym typeface="Helvetica Neue Light"/>
              </a:rPr>
              <a:t>150</a:t>
            </a:r>
            <a:r>
              <a:rPr sz="3600" baseline="11000" dirty="0" smtClean="0">
                <a:solidFill>
                  <a:srgbClr val="FF2600"/>
                </a:solidFill>
                <a:latin typeface="Helvetica Neue Light"/>
                <a:ea typeface="Helvetica Neue Light"/>
                <a:cs typeface="Helvetica Neue Light"/>
                <a:sym typeface="Helvetica Neue Light"/>
              </a:rPr>
              <a:t>˚</a:t>
            </a:r>
            <a:r>
              <a:rPr sz="3600" baseline="11000" dirty="0">
                <a:solidFill>
                  <a:srgbClr val="FF2600"/>
                </a:solidFill>
                <a:latin typeface="Helvetica Neue Light"/>
                <a:ea typeface="Helvetica Neue Light"/>
                <a:cs typeface="Helvetica Neue Light"/>
                <a:sym typeface="Helvetica Neue Light"/>
              </a:rPr>
              <a:t>F temperature shock max</a:t>
            </a:r>
          </a:p>
          <a:p>
            <a:pPr marL="950975" indent="-366775" algn="l">
              <a:lnSpc>
                <a:spcPct val="120000"/>
              </a:lnSpc>
              <a:buFont typeface="Arial"/>
              <a:defRPr sz="4000">
                <a:solidFill>
                  <a:srgbClr val="FFFFFF"/>
                </a:solidFill>
              </a:defRPr>
            </a:pPr>
            <a:r>
              <a:rPr sz="3600" baseline="11000" dirty="0">
                <a:solidFill>
                  <a:srgbClr val="FF2600"/>
                </a:solidFill>
                <a:latin typeface="Helvetica Neue Light"/>
                <a:ea typeface="Helvetica Neue Light"/>
                <a:cs typeface="Helvetica Neue Light"/>
                <a:sym typeface="Helvetica Neue Light"/>
              </a:rPr>
              <a:t>Low tensile/shear strength</a:t>
            </a:r>
          </a:p>
        </p:txBody>
      </p:sp>
      <p:sp>
        <p:nvSpPr>
          <p:cNvPr id="955" name="Shape 955"/>
          <p:cNvSpPr/>
          <p:nvPr/>
        </p:nvSpPr>
        <p:spPr>
          <a:xfrm>
            <a:off x="212829" y="363973"/>
            <a:ext cx="12877800"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FFFFFF"/>
                </a:solidFill>
                <a:latin typeface="Helvetica Neue"/>
                <a:ea typeface="Helvetica Neue"/>
                <a:cs typeface="Helvetica Neue"/>
                <a:sym typeface="Helvetica Neue"/>
              </a:defRPr>
            </a:lvl1pPr>
          </a:lstStyle>
          <a:p>
            <a:r>
              <a:rPr dirty="0">
                <a:solidFill>
                  <a:srgbClr val="006DB3"/>
                </a:solidFill>
              </a:rPr>
              <a:t>Alumina / Zirconia based Ceramic</a:t>
            </a:r>
          </a:p>
        </p:txBody>
      </p:sp>
      <p:pic>
        <p:nvPicPr>
          <p:cNvPr id="956" name="ceramic ball cutout.tiff"/>
          <p:cNvPicPr>
            <a:picLocks noChangeAspect="1"/>
          </p:cNvPicPr>
          <p:nvPr/>
        </p:nvPicPr>
        <p:blipFill>
          <a:blip r:embed="rId3">
            <a:extLst/>
          </a:blip>
          <a:stretch>
            <a:fillRect/>
          </a:stretch>
        </p:blipFill>
        <p:spPr>
          <a:xfrm>
            <a:off x="774700" y="2490117"/>
            <a:ext cx="4309948" cy="4381501"/>
          </a:xfrm>
          <a:prstGeom prst="rect">
            <a:avLst/>
          </a:prstGeom>
          <a:ln w="25400">
            <a:miter lim="400000"/>
          </a:ln>
          <a:effectLst>
            <a:reflection stA="50000" endPos="40000" dir="5400000" sy="-100000" algn="bl" rotWithShape="0"/>
          </a:effectLst>
        </p:spPr>
      </p:pic>
      <p:sp>
        <p:nvSpPr>
          <p:cNvPr id="12" name="Rectangle 8"/>
          <p:cNvSpPr>
            <a:spLocks/>
          </p:cNvSpPr>
          <p:nvPr/>
        </p:nvSpPr>
        <p:spPr bwMode="auto">
          <a:xfrm>
            <a:off x="5359709" y="8869024"/>
            <a:ext cx="2584041"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“HARDER ASS”</a:t>
            </a:r>
            <a:endParaRPr lang="en-US" altLang="en-US" sz="2700" i="1" dirty="0">
              <a:solidFill>
                <a:schemeClr val="bg1"/>
              </a:solidFill>
              <a:latin typeface="Helvetica Neue" charset="0"/>
              <a:sym typeface="Helvetica Neue" charset="0"/>
            </a:endParaRPr>
          </a:p>
        </p:txBody>
      </p:sp>
      <p:sp>
        <p:nvSpPr>
          <p:cNvPr id="14"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7"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8"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9" name="Picture 18"/>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912185061"/>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56"/>
                                        </p:tgtEl>
                                        <p:attrNameLst>
                                          <p:attrName>style.visibility</p:attrName>
                                        </p:attrNameLst>
                                      </p:cBhvr>
                                      <p:to>
                                        <p:strVal val="visible"/>
                                      </p:to>
                                    </p:set>
                                    <p:animEffect transition="in" filter="dissolve">
                                      <p:cBhvr>
                                        <p:cTn id="7" dur="1000"/>
                                        <p:tgtEl>
                                          <p:spTgt spid="956"/>
                                        </p:tgtEl>
                                      </p:cBhvr>
                                    </p:animEffect>
                                  </p:childTnLst>
                                </p:cTn>
                              </p:par>
                              <p:par>
                                <p:cTn id="8" presetID="23" presetClass="entr" presetSubtype="16" fill="hold" grpId="0" nodeType="withEffect">
                                  <p:stCondLst>
                                    <p:cond delay="0"/>
                                  </p:stCondLst>
                                  <p:iterate>
                                    <p:tmAbs val="0"/>
                                  </p:iterate>
                                  <p:childTnLst>
                                    <p:set>
                                      <p:cBhvr>
                                        <p:cTn id="9" fill="hold"/>
                                        <p:tgtEl>
                                          <p:spTgt spid="955"/>
                                        </p:tgtEl>
                                        <p:attrNameLst>
                                          <p:attrName>style.visibility</p:attrName>
                                        </p:attrNameLst>
                                      </p:cBhvr>
                                      <p:to>
                                        <p:strVal val="visible"/>
                                      </p:to>
                                    </p:set>
                                    <p:anim calcmode="lin" valueType="num">
                                      <p:cBhvr>
                                        <p:cTn id="10" dur="1000" fill="hold"/>
                                        <p:tgtEl>
                                          <p:spTgt spid="955"/>
                                        </p:tgtEl>
                                        <p:attrNameLst>
                                          <p:attrName>ppt_w</p:attrName>
                                        </p:attrNameLst>
                                      </p:cBhvr>
                                      <p:tavLst>
                                        <p:tav tm="0">
                                          <p:val>
                                            <p:fltVal val="0"/>
                                          </p:val>
                                        </p:tav>
                                        <p:tav tm="100000">
                                          <p:val>
                                            <p:strVal val="#ppt_w"/>
                                          </p:val>
                                        </p:tav>
                                      </p:tavLst>
                                    </p:anim>
                                    <p:anim calcmode="lin" valueType="num">
                                      <p:cBhvr>
                                        <p:cTn id="11" dur="1000" fill="hold"/>
                                        <p:tgtEl>
                                          <p:spTgt spid="955"/>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954">
                                            <p:bg/>
                                          </p:spTgt>
                                        </p:tgtEl>
                                        <p:attrNameLst>
                                          <p:attrName>style.visibility</p:attrName>
                                        </p:attrNameLst>
                                      </p:cBhvr>
                                      <p:to>
                                        <p:strVal val="visible"/>
                                      </p:to>
                                    </p:set>
                                    <p:animEffect transition="in" filter="dissolve">
                                      <p:cBhvr>
                                        <p:cTn id="22" dur="1000"/>
                                        <p:tgtEl>
                                          <p:spTgt spid="954">
                                            <p:bg/>
                                          </p:spTgt>
                                        </p:tgtEl>
                                      </p:cBhvr>
                                    </p:animEffect>
                                  </p:childTnLst>
                                </p:cTn>
                              </p:par>
                              <p:par>
                                <p:cTn id="23" presetID="9" presetClass="entr" presetSubtype="0" fill="hold" grpId="0" nodeType="withEffect">
                                  <p:stCondLst>
                                    <p:cond delay="0"/>
                                  </p:stCondLst>
                                  <p:iterate>
                                    <p:tmAbs val="0"/>
                                  </p:iterate>
                                  <p:childTnLst>
                                    <p:set>
                                      <p:cBhvr>
                                        <p:cTn id="24" fill="hold"/>
                                        <p:tgtEl>
                                          <p:spTgt spid="954">
                                            <p:txEl>
                                              <p:pRg st="0" end="0"/>
                                            </p:txEl>
                                          </p:spTgt>
                                        </p:tgtEl>
                                        <p:attrNameLst>
                                          <p:attrName>style.visibility</p:attrName>
                                        </p:attrNameLst>
                                      </p:cBhvr>
                                      <p:to>
                                        <p:strVal val="visible"/>
                                      </p:to>
                                    </p:set>
                                    <p:animEffect transition="in" filter="dissolve">
                                      <p:cBhvr>
                                        <p:cTn id="25" dur="1000"/>
                                        <p:tgtEl>
                                          <p:spTgt spid="95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954">
                                            <p:txEl>
                                              <p:pRg st="1" end="1"/>
                                            </p:txEl>
                                          </p:spTgt>
                                        </p:tgtEl>
                                        <p:attrNameLst>
                                          <p:attrName>style.visibility</p:attrName>
                                        </p:attrNameLst>
                                      </p:cBhvr>
                                      <p:to>
                                        <p:strVal val="visible"/>
                                      </p:to>
                                    </p:set>
                                    <p:animEffect transition="in" filter="dissolve">
                                      <p:cBhvr>
                                        <p:cTn id="30" dur="1000"/>
                                        <p:tgtEl>
                                          <p:spTgt spid="95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0" nodeType="clickEffect">
                                  <p:stCondLst>
                                    <p:cond delay="0"/>
                                  </p:stCondLst>
                                  <p:iterate>
                                    <p:tmAbs val="0"/>
                                  </p:iterate>
                                  <p:childTnLst>
                                    <p:set>
                                      <p:cBhvr>
                                        <p:cTn id="34" fill="hold"/>
                                        <p:tgtEl>
                                          <p:spTgt spid="954">
                                            <p:txEl>
                                              <p:pRg st="2" end="2"/>
                                            </p:txEl>
                                          </p:spTgt>
                                        </p:tgtEl>
                                        <p:attrNameLst>
                                          <p:attrName>style.visibility</p:attrName>
                                        </p:attrNameLst>
                                      </p:cBhvr>
                                      <p:to>
                                        <p:strVal val="visible"/>
                                      </p:to>
                                    </p:set>
                                    <p:animEffect transition="in" filter="dissolve">
                                      <p:cBhvr>
                                        <p:cTn id="35" dur="1000"/>
                                        <p:tgtEl>
                                          <p:spTgt spid="95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954">
                                            <p:txEl>
                                              <p:pRg st="3" end="3"/>
                                            </p:txEl>
                                          </p:spTgt>
                                        </p:tgtEl>
                                        <p:attrNameLst>
                                          <p:attrName>style.visibility</p:attrName>
                                        </p:attrNameLst>
                                      </p:cBhvr>
                                      <p:to>
                                        <p:strVal val="visible"/>
                                      </p:to>
                                    </p:set>
                                    <p:animEffect transition="in" filter="dissolve">
                                      <p:cBhvr>
                                        <p:cTn id="40" dur="1000"/>
                                        <p:tgtEl>
                                          <p:spTgt spid="95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fill="hold" grpId="0" nodeType="clickEffect">
                                  <p:stCondLst>
                                    <p:cond delay="0"/>
                                  </p:stCondLst>
                                  <p:iterate>
                                    <p:tmAbs val="0"/>
                                  </p:iterate>
                                  <p:childTnLst>
                                    <p:set>
                                      <p:cBhvr>
                                        <p:cTn id="44" fill="hold"/>
                                        <p:tgtEl>
                                          <p:spTgt spid="954">
                                            <p:txEl>
                                              <p:pRg st="4" end="4"/>
                                            </p:txEl>
                                          </p:spTgt>
                                        </p:tgtEl>
                                        <p:attrNameLst>
                                          <p:attrName>style.visibility</p:attrName>
                                        </p:attrNameLst>
                                      </p:cBhvr>
                                      <p:to>
                                        <p:strVal val="visible"/>
                                      </p:to>
                                    </p:set>
                                    <p:animEffect transition="in" filter="dissolve">
                                      <p:cBhvr>
                                        <p:cTn id="45" dur="1000"/>
                                        <p:tgtEl>
                                          <p:spTgt spid="95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fill="hold" grpId="0" nodeType="clickEffect">
                                  <p:stCondLst>
                                    <p:cond delay="0"/>
                                  </p:stCondLst>
                                  <p:iterate>
                                    <p:tmAbs val="0"/>
                                  </p:iterate>
                                  <p:childTnLst>
                                    <p:set>
                                      <p:cBhvr>
                                        <p:cTn id="49" fill="hold"/>
                                        <p:tgtEl>
                                          <p:spTgt spid="954">
                                            <p:txEl>
                                              <p:pRg st="5" end="5"/>
                                            </p:txEl>
                                          </p:spTgt>
                                        </p:tgtEl>
                                        <p:attrNameLst>
                                          <p:attrName>style.visibility</p:attrName>
                                        </p:attrNameLst>
                                      </p:cBhvr>
                                      <p:to>
                                        <p:strVal val="visible"/>
                                      </p:to>
                                    </p:set>
                                    <p:animEffect transition="in" filter="dissolve">
                                      <p:cBhvr>
                                        <p:cTn id="50" dur="1000"/>
                                        <p:tgtEl>
                                          <p:spTgt spid="95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fill="hold" grpId="0" nodeType="clickEffect">
                                  <p:stCondLst>
                                    <p:cond delay="0"/>
                                  </p:stCondLst>
                                  <p:iterate>
                                    <p:tmAbs val="0"/>
                                  </p:iterate>
                                  <p:childTnLst>
                                    <p:set>
                                      <p:cBhvr>
                                        <p:cTn id="54" fill="hold"/>
                                        <p:tgtEl>
                                          <p:spTgt spid="954">
                                            <p:txEl>
                                              <p:charRg st="157" end="157"/>
                                            </p:txEl>
                                          </p:spTgt>
                                        </p:tgtEl>
                                        <p:attrNameLst>
                                          <p:attrName>style.visibility</p:attrName>
                                        </p:attrNameLst>
                                      </p:cBhvr>
                                      <p:to>
                                        <p:strVal val="visible"/>
                                      </p:to>
                                    </p:set>
                                    <p:animEffect transition="in" filter="dissolve">
                                      <p:cBhvr>
                                        <p:cTn id="55" dur="1000"/>
                                        <p:tgtEl>
                                          <p:spTgt spid="954">
                                            <p:txEl>
                                              <p:charRg st="157" end="15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bldLvl="5" animBg="1" advAuto="0"/>
      <p:bldP spid="955" grpId="0" animBg="1" advAuto="0"/>
      <p:bldP spid="956" grpId="0" animBg="1" advAuto="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428" y="-699631"/>
            <a:ext cx="13004800" cy="6828864"/>
          </a:xfrm>
          <a:prstGeom prst="rect">
            <a:avLst/>
          </a:prstGeom>
        </p:spPr>
      </p:pic>
      <p:sp>
        <p:nvSpPr>
          <p:cNvPr id="21507" name="Rectangle 3"/>
          <p:cNvSpPr>
            <a:spLocks/>
          </p:cNvSpPr>
          <p:nvPr/>
        </p:nvSpPr>
        <p:spPr bwMode="auto">
          <a:xfrm>
            <a:off x="1835780" y="223636"/>
            <a:ext cx="940435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algn="ctr" eaLnBrk="1">
              <a:spcBef>
                <a:spcPct val="0"/>
              </a:spcBef>
              <a:buSzTx/>
              <a:buFontTx/>
              <a:buNone/>
            </a:pPr>
            <a:r>
              <a:rPr lang="en-US" altLang="en-US" dirty="0" smtClean="0">
                <a:solidFill>
                  <a:srgbClr val="006DB3"/>
                </a:solidFill>
                <a:latin typeface="helvetica neue" charset="0"/>
                <a:sym typeface="BlairMdITC TT Medium" charset="0"/>
              </a:rPr>
              <a:t>Encapsulated Seats</a:t>
            </a:r>
            <a:endParaRPr lang="en-US" altLang="en-US" sz="1800" dirty="0">
              <a:solidFill>
                <a:srgbClr val="006DB3"/>
              </a:solidFill>
              <a:latin typeface="helvetica neue" charset="0"/>
              <a:sym typeface="Helvetica" charset="0"/>
            </a:endParaRPr>
          </a:p>
        </p:txBody>
      </p:sp>
      <p:sp>
        <p:nvSpPr>
          <p:cNvPr id="12" name="Rectangle 8"/>
          <p:cNvSpPr>
            <a:spLocks/>
          </p:cNvSpPr>
          <p:nvPr/>
        </p:nvSpPr>
        <p:spPr bwMode="auto">
          <a:xfrm>
            <a:off x="4477836" y="8837240"/>
            <a:ext cx="4114909"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“STRAIGHT JACKET”</a:t>
            </a:r>
            <a:endParaRPr lang="en-US" altLang="en-US" sz="3200" i="1" dirty="0">
              <a:solidFill>
                <a:srgbClr val="FFFFFF"/>
              </a:solidFill>
              <a:latin typeface="Helvetica Neue" charset="0"/>
              <a:sym typeface="Helvetica Neue" charset="0"/>
            </a:endParaRPr>
          </a:p>
        </p:txBody>
      </p:sp>
      <p:sp>
        <p:nvSpPr>
          <p:cNvPr id="17" name="Shape 650"/>
          <p:cNvSpPr/>
          <p:nvPr/>
        </p:nvSpPr>
        <p:spPr>
          <a:xfrm rot="10800000" flipV="1">
            <a:off x="1570428" y="4179633"/>
            <a:ext cx="108000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19" name="Rectangle 4"/>
          <p:cNvSpPr>
            <a:spLocks/>
          </p:cNvSpPr>
          <p:nvPr/>
        </p:nvSpPr>
        <p:spPr bwMode="auto">
          <a:xfrm>
            <a:off x="5749925" y="2903483"/>
            <a:ext cx="7254875" cy="49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endParaRPr lang="en-US" altLang="en-US" sz="2800" dirty="0" smtClean="0">
              <a:solidFill>
                <a:schemeClr val="tx1"/>
              </a:solidFill>
              <a:latin typeface="Helvetica Neue Light" charset="0"/>
              <a:sym typeface="Helvetica Neue Light" charset="0"/>
            </a:endParaRPr>
          </a:p>
        </p:txBody>
      </p:sp>
      <p:sp>
        <p:nvSpPr>
          <p:cNvPr id="20" name="Shape 650"/>
          <p:cNvSpPr/>
          <p:nvPr/>
        </p:nvSpPr>
        <p:spPr>
          <a:xfrm rot="10800000" flipV="1">
            <a:off x="2110428" y="4367772"/>
            <a:ext cx="108000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21508" name="Rectangle 4"/>
          <p:cNvSpPr>
            <a:spLocks/>
          </p:cNvSpPr>
          <p:nvPr/>
        </p:nvSpPr>
        <p:spPr bwMode="auto">
          <a:xfrm>
            <a:off x="3802664" y="6736048"/>
            <a:ext cx="6190952"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000" i="1" dirty="0" smtClean="0">
                <a:solidFill>
                  <a:srgbClr val="006DB3"/>
                </a:solidFill>
                <a:latin typeface="Helvetica Neue Light" charset="0"/>
                <a:sym typeface="Helvetica Neue Light" charset="0"/>
              </a:rPr>
              <a:t>Wave Spring </a:t>
            </a:r>
            <a:r>
              <a:rPr lang="en-US" altLang="en-US" sz="2000" dirty="0" smtClean="0">
                <a:solidFill>
                  <a:srgbClr val="006DB3"/>
                </a:solidFill>
                <a:latin typeface="Helvetica Neue Light" charset="0"/>
                <a:sym typeface="Helvetica Neue Light" charset="0"/>
              </a:rPr>
              <a:t>provides ”Live-load” on the seat assembly</a:t>
            </a:r>
          </a:p>
        </p:txBody>
      </p:sp>
      <p:sp>
        <p:nvSpPr>
          <p:cNvPr id="21" name="Rectangle 4"/>
          <p:cNvSpPr>
            <a:spLocks/>
          </p:cNvSpPr>
          <p:nvPr/>
        </p:nvSpPr>
        <p:spPr bwMode="auto">
          <a:xfrm>
            <a:off x="2563544" y="6692038"/>
            <a:ext cx="8669192"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a:lnSpc>
                <a:spcPct val="130000"/>
              </a:lnSpc>
              <a:spcBef>
                <a:spcPct val="0"/>
              </a:spcBef>
              <a:buSzTx/>
              <a:buNone/>
            </a:pPr>
            <a:r>
              <a:rPr lang="en-US" altLang="en-US" sz="2000" i="1" dirty="0">
                <a:solidFill>
                  <a:srgbClr val="006DB3"/>
                </a:solidFill>
                <a:latin typeface="Helvetica Neue Light" charset="0"/>
                <a:sym typeface="Helvetica Neue Light" charset="0"/>
              </a:rPr>
              <a:t>Spring loaded </a:t>
            </a:r>
            <a:r>
              <a:rPr lang="en-US" altLang="en-US" sz="2000" i="1" dirty="0" smtClean="0">
                <a:solidFill>
                  <a:srgbClr val="006DB3"/>
                </a:solidFill>
                <a:latin typeface="Helvetica Neue Light" charset="0"/>
                <a:sym typeface="Helvetica Neue Light" charset="0"/>
              </a:rPr>
              <a:t>Outer Seal </a:t>
            </a:r>
            <a:r>
              <a:rPr lang="en-US" altLang="en-US" sz="2000" dirty="0">
                <a:solidFill>
                  <a:srgbClr val="006DB3"/>
                </a:solidFill>
                <a:latin typeface="Helvetica Neue Light" charset="0"/>
                <a:sym typeface="Helvetica Neue Light" charset="0"/>
              </a:rPr>
              <a:t>provides sealing on the seat assembly circumference </a:t>
            </a:r>
          </a:p>
        </p:txBody>
      </p:sp>
      <p:sp>
        <p:nvSpPr>
          <p:cNvPr id="22" name="Rectangle 4"/>
          <p:cNvSpPr>
            <a:spLocks/>
          </p:cNvSpPr>
          <p:nvPr/>
        </p:nvSpPr>
        <p:spPr bwMode="auto">
          <a:xfrm>
            <a:off x="3979830" y="6719904"/>
            <a:ext cx="6078880"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a:lnSpc>
                <a:spcPct val="130000"/>
              </a:lnSpc>
              <a:spcBef>
                <a:spcPct val="0"/>
              </a:spcBef>
              <a:buSzTx/>
              <a:buNone/>
            </a:pPr>
            <a:r>
              <a:rPr lang="en-US" altLang="en-US" sz="2000" i="1">
                <a:solidFill>
                  <a:srgbClr val="006DB3"/>
                </a:solidFill>
                <a:latin typeface="Helvetica Neue Light" charset="0"/>
                <a:sym typeface="Helvetica Neue Light" charset="0"/>
              </a:rPr>
              <a:t>Compression Ring for API 607 fire-safe applications</a:t>
            </a:r>
            <a:endParaRPr lang="en-US" altLang="en-US" sz="2000" dirty="0">
              <a:solidFill>
                <a:srgbClr val="006DB3"/>
              </a:solidFill>
              <a:latin typeface="Helvetica Neue Light" charset="0"/>
              <a:sym typeface="Helvetica Neue Light" charset="0"/>
            </a:endParaRPr>
          </a:p>
        </p:txBody>
      </p:sp>
      <p:sp>
        <p:nvSpPr>
          <p:cNvPr id="23" name="Shape 650"/>
          <p:cNvSpPr/>
          <p:nvPr/>
        </p:nvSpPr>
        <p:spPr>
          <a:xfrm rot="10800000" flipV="1">
            <a:off x="2421574" y="2612264"/>
            <a:ext cx="108000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24" name="Rectangle 4"/>
          <p:cNvSpPr>
            <a:spLocks/>
          </p:cNvSpPr>
          <p:nvPr/>
        </p:nvSpPr>
        <p:spPr bwMode="auto">
          <a:xfrm>
            <a:off x="3111386" y="6684434"/>
            <a:ext cx="7573508"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000" i="1" dirty="0" smtClean="0">
                <a:solidFill>
                  <a:srgbClr val="006DB3"/>
                </a:solidFill>
                <a:latin typeface="Helvetica Neue Light" charset="0"/>
                <a:sym typeface="Helvetica Neue Light" charset="0"/>
              </a:rPr>
              <a:t>Inner Carrier </a:t>
            </a:r>
            <a:r>
              <a:rPr lang="en-US" altLang="en-US" sz="2000" dirty="0" smtClean="0">
                <a:solidFill>
                  <a:srgbClr val="006DB3"/>
                </a:solidFill>
                <a:latin typeface="Helvetica Neue Light" charset="0"/>
                <a:sym typeface="Helvetica Neue Light" charset="0"/>
              </a:rPr>
              <a:t>encapsulates the seat insert on the inner circumference </a:t>
            </a:r>
          </a:p>
        </p:txBody>
      </p:sp>
      <p:sp>
        <p:nvSpPr>
          <p:cNvPr id="25" name="Shape 650"/>
          <p:cNvSpPr/>
          <p:nvPr/>
        </p:nvSpPr>
        <p:spPr>
          <a:xfrm rot="10800000" flipV="1">
            <a:off x="3377665" y="2487369"/>
            <a:ext cx="108000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28" name="Shape 650"/>
          <p:cNvSpPr/>
          <p:nvPr/>
        </p:nvSpPr>
        <p:spPr>
          <a:xfrm rot="10800000" flipV="1">
            <a:off x="4156366" y="2379700"/>
            <a:ext cx="108000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29" name="Shape 650"/>
          <p:cNvSpPr/>
          <p:nvPr/>
        </p:nvSpPr>
        <p:spPr>
          <a:xfrm rot="10800000" flipV="1">
            <a:off x="4603588" y="2130651"/>
            <a:ext cx="108000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26" name="Rectangle 4"/>
          <p:cNvSpPr>
            <a:spLocks/>
          </p:cNvSpPr>
          <p:nvPr/>
        </p:nvSpPr>
        <p:spPr bwMode="auto">
          <a:xfrm>
            <a:off x="5059216" y="6688002"/>
            <a:ext cx="3641255"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000" i="1" dirty="0" smtClean="0">
                <a:solidFill>
                  <a:srgbClr val="006DB3"/>
                </a:solidFill>
                <a:latin typeface="Helvetica Neue Light" charset="0"/>
                <a:sym typeface="Helvetica Neue Light" charset="0"/>
              </a:rPr>
              <a:t>Seat Insert </a:t>
            </a:r>
            <a:r>
              <a:rPr lang="en-US" altLang="en-US" sz="2000" dirty="0" smtClean="0">
                <a:solidFill>
                  <a:srgbClr val="006DB3"/>
                </a:solidFill>
                <a:latin typeface="Helvetica Neue Light" charset="0"/>
                <a:sym typeface="Helvetica Neue Light" charset="0"/>
              </a:rPr>
              <a:t>seals against the ball</a:t>
            </a:r>
          </a:p>
        </p:txBody>
      </p:sp>
      <p:sp>
        <p:nvSpPr>
          <p:cNvPr id="27" name="Rectangle 4"/>
          <p:cNvSpPr>
            <a:spLocks/>
          </p:cNvSpPr>
          <p:nvPr/>
        </p:nvSpPr>
        <p:spPr bwMode="auto">
          <a:xfrm>
            <a:off x="3249777" y="6694855"/>
            <a:ext cx="7296726"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000" i="1" dirty="0" smtClean="0">
                <a:solidFill>
                  <a:srgbClr val="006DB3"/>
                </a:solidFill>
                <a:latin typeface="Helvetica Neue Light" charset="0"/>
                <a:sym typeface="Helvetica Neue Light" charset="0"/>
              </a:rPr>
              <a:t>Outer Carrier </a:t>
            </a:r>
            <a:r>
              <a:rPr lang="en-US" altLang="en-US" sz="2000" dirty="0" smtClean="0">
                <a:solidFill>
                  <a:srgbClr val="006DB3"/>
                </a:solidFill>
                <a:latin typeface="Helvetica Neue Light" charset="0"/>
                <a:sym typeface="Helvetica Neue Light" charset="0"/>
              </a:rPr>
              <a:t>encapsulates seat insert on the outer circumference</a:t>
            </a:r>
          </a:p>
        </p:txBody>
      </p:sp>
      <p:sp>
        <p:nvSpPr>
          <p:cNvPr id="31"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32"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33"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34" name="Picture 33"/>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646777354"/>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 calcmode="lin" valueType="num">
                                      <p:cBhvr>
                                        <p:cTn id="10" dur="1000" fill="hold"/>
                                        <p:tgtEl>
                                          <p:spTgt spid="21507"/>
                                        </p:tgtEl>
                                        <p:attrNameLst>
                                          <p:attrName>ppt_w</p:attrName>
                                        </p:attrNameLst>
                                      </p:cBhvr>
                                      <p:tavLst>
                                        <p:tav tm="0">
                                          <p:val>
                                            <p:fltVal val="0"/>
                                          </p:val>
                                        </p:tav>
                                        <p:tav tm="100000">
                                          <p:val>
                                            <p:strVal val="#ppt_w"/>
                                          </p:val>
                                        </p:tav>
                                      </p:tavLst>
                                    </p:anim>
                                    <p:anim calcmode="lin" valueType="num">
                                      <p:cBhvr>
                                        <p:cTn id="11" dur="1000" fill="hold"/>
                                        <p:tgtEl>
                                          <p:spTgt spid="21507"/>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8">
                                            <p:txEl>
                                              <p:pRg st="0" end="0"/>
                                            </p:txEl>
                                          </p:spTgt>
                                        </p:tgtEl>
                                        <p:attrNameLst>
                                          <p:attrName>style.visibility</p:attrName>
                                        </p:attrNameLst>
                                      </p:cBhvr>
                                      <p:to>
                                        <p:strVal val="visible"/>
                                      </p:to>
                                    </p:set>
                                    <p:animEffect transition="in" filter="dissolve">
                                      <p:cBhvr>
                                        <p:cTn id="22" dur="1000"/>
                                        <p:tgtEl>
                                          <p:spTgt spid="21508">
                                            <p:txEl>
                                              <p:pRg st="0" end="0"/>
                                            </p:txEl>
                                          </p:spTgt>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1000"/>
                                        <p:tgtEl>
                                          <p:spTgt spid="17"/>
                                        </p:tgtEl>
                                      </p:cBhvr>
                                    </p:animEffect>
                                    <p:set>
                                      <p:cBhvr>
                                        <p:cTn id="32" dur="1" fill="hold">
                                          <p:stCondLst>
                                            <p:cond delay="999"/>
                                          </p:stCondLst>
                                        </p:cTn>
                                        <p:tgtEl>
                                          <p:spTgt spid="17"/>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1000"/>
                                        <p:tgtEl>
                                          <p:spTgt spid="21508">
                                            <p:txEl>
                                              <p:pRg st="0" end="0"/>
                                            </p:txEl>
                                          </p:spTgt>
                                        </p:tgtEl>
                                      </p:cBhvr>
                                    </p:animEffect>
                                    <p:set>
                                      <p:cBhvr>
                                        <p:cTn id="35" dur="1" fill="hold">
                                          <p:stCondLst>
                                            <p:cond delay="999"/>
                                          </p:stCondLst>
                                        </p:cTn>
                                        <p:tgtEl>
                                          <p:spTgt spid="21508">
                                            <p:txEl>
                                              <p:pRg st="0" end="0"/>
                                            </p:txEl>
                                          </p:spTgt>
                                        </p:tgtEl>
                                        <p:attrNameLst>
                                          <p:attrName>style.visibility</p:attrName>
                                        </p:attrNameLst>
                                      </p:cBhvr>
                                      <p:to>
                                        <p:strVal val="hidden"/>
                                      </p:to>
                                    </p:set>
                                  </p:childTnLst>
                                </p:cTn>
                              </p:par>
                            </p:childTnLst>
                          </p:cTn>
                        </p:par>
                        <p:par>
                          <p:cTn id="36" fill="hold">
                            <p:stCondLst>
                              <p:cond delay="1000"/>
                            </p:stCondLst>
                            <p:childTnLst>
                              <p:par>
                                <p:cTn id="37" presetID="9" presetClass="entr" presetSubtype="0" fill="hold" grpId="0" nodeType="after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dissolve">
                                      <p:cBhvr>
                                        <p:cTn id="39" dur="1000"/>
                                        <p:tgtEl>
                                          <p:spTgt spid="22">
                                            <p:txEl>
                                              <p:pRg st="0" end="0"/>
                                            </p:txEl>
                                          </p:spTgt>
                                        </p:tgtEl>
                                      </p:cBhvr>
                                    </p:animEffect>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0-#ppt_w/2"/>
                                          </p:val>
                                        </p:tav>
                                        <p:tav tm="100000">
                                          <p:val>
                                            <p:strVal val="#ppt_x"/>
                                          </p:val>
                                        </p:tav>
                                      </p:tavLst>
                                    </p:anim>
                                    <p:anim calcmode="lin" valueType="num">
                                      <p:cBhvr additive="base">
                                        <p:cTn id="4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1000"/>
                                        <p:tgtEl>
                                          <p:spTgt spid="20"/>
                                        </p:tgtEl>
                                      </p:cBhvr>
                                    </p:animEffect>
                                    <p:set>
                                      <p:cBhvr>
                                        <p:cTn id="49" dur="1" fill="hold">
                                          <p:stCondLst>
                                            <p:cond delay="999"/>
                                          </p:stCondLst>
                                        </p:cTn>
                                        <p:tgtEl>
                                          <p:spTgt spid="20"/>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1000"/>
                                        <p:tgtEl>
                                          <p:spTgt spid="22">
                                            <p:txEl>
                                              <p:pRg st="0" end="0"/>
                                            </p:txEl>
                                          </p:spTgt>
                                        </p:tgtEl>
                                      </p:cBhvr>
                                    </p:animEffect>
                                    <p:set>
                                      <p:cBhvr>
                                        <p:cTn id="52" dur="1" fill="hold">
                                          <p:stCondLst>
                                            <p:cond delay="999"/>
                                          </p:stCondLst>
                                        </p:cTn>
                                        <p:tgtEl>
                                          <p:spTgt spid="22">
                                            <p:txEl>
                                              <p:pRg st="0" end="0"/>
                                            </p:txEl>
                                          </p:spTgt>
                                        </p:tgtEl>
                                        <p:attrNameLst>
                                          <p:attrName>style.visibility</p:attrName>
                                        </p:attrNameLst>
                                      </p:cBhvr>
                                      <p:to>
                                        <p:strVal val="hidden"/>
                                      </p:to>
                                    </p:set>
                                  </p:childTnLst>
                                </p:cTn>
                              </p:par>
                            </p:childTnLst>
                          </p:cTn>
                        </p:par>
                        <p:par>
                          <p:cTn id="53" fill="hold">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dissolve">
                                      <p:cBhvr>
                                        <p:cTn id="56" dur="1000"/>
                                        <p:tgtEl>
                                          <p:spTgt spid="21">
                                            <p:txEl>
                                              <p:pRg st="0" end="0"/>
                                            </p:txEl>
                                          </p:spTgt>
                                        </p:tgtEl>
                                      </p:cBhvr>
                                    </p:animEffect>
                                  </p:childTnLst>
                                </p:cTn>
                              </p:par>
                            </p:childTnLst>
                          </p:cTn>
                        </p:par>
                        <p:par>
                          <p:cTn id="57" fill="hold">
                            <p:stCondLst>
                              <p:cond delay="2000"/>
                            </p:stCondLst>
                            <p:childTnLst>
                              <p:par>
                                <p:cTn id="58" presetID="2" presetClass="entr" presetSubtype="8"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1000" fill="hold"/>
                                        <p:tgtEl>
                                          <p:spTgt spid="23"/>
                                        </p:tgtEl>
                                        <p:attrNameLst>
                                          <p:attrName>ppt_x</p:attrName>
                                        </p:attrNameLst>
                                      </p:cBhvr>
                                      <p:tavLst>
                                        <p:tav tm="0">
                                          <p:val>
                                            <p:strVal val="0-#ppt_w/2"/>
                                          </p:val>
                                        </p:tav>
                                        <p:tav tm="100000">
                                          <p:val>
                                            <p:strVal val="#ppt_x"/>
                                          </p:val>
                                        </p:tav>
                                      </p:tavLst>
                                    </p:anim>
                                    <p:anim calcmode="lin" valueType="num">
                                      <p:cBhvr additive="base">
                                        <p:cTn id="6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grpId="1" nodeType="clickEffect">
                                  <p:stCondLst>
                                    <p:cond delay="0"/>
                                  </p:stCondLst>
                                  <p:childTnLst>
                                    <p:animEffect transition="out" filter="dissolve">
                                      <p:cBhvr>
                                        <p:cTn id="65" dur="1000"/>
                                        <p:tgtEl>
                                          <p:spTgt spid="23"/>
                                        </p:tgtEl>
                                      </p:cBhvr>
                                    </p:animEffect>
                                    <p:set>
                                      <p:cBhvr>
                                        <p:cTn id="66" dur="1" fill="hold">
                                          <p:stCondLst>
                                            <p:cond delay="999"/>
                                          </p:stCondLst>
                                        </p:cTn>
                                        <p:tgtEl>
                                          <p:spTgt spid="23"/>
                                        </p:tgtEl>
                                        <p:attrNameLst>
                                          <p:attrName>style.visibility</p:attrName>
                                        </p:attrNameLst>
                                      </p:cBhvr>
                                      <p:to>
                                        <p:strVal val="hidden"/>
                                      </p:to>
                                    </p:set>
                                  </p:childTnLst>
                                </p:cTn>
                              </p:par>
                              <p:par>
                                <p:cTn id="67" presetID="9" presetClass="exit" presetSubtype="0" fill="hold" grpId="1" nodeType="withEffect">
                                  <p:stCondLst>
                                    <p:cond delay="0"/>
                                  </p:stCondLst>
                                  <p:childTnLst>
                                    <p:animEffect transition="out" filter="dissolve">
                                      <p:cBhvr>
                                        <p:cTn id="68" dur="1000"/>
                                        <p:tgtEl>
                                          <p:spTgt spid="21">
                                            <p:txEl>
                                              <p:pRg st="0" end="0"/>
                                            </p:txEl>
                                          </p:spTgt>
                                        </p:tgtEl>
                                      </p:cBhvr>
                                    </p:animEffect>
                                    <p:set>
                                      <p:cBhvr>
                                        <p:cTn id="69" dur="1" fill="hold">
                                          <p:stCondLst>
                                            <p:cond delay="999"/>
                                          </p:stCondLst>
                                        </p:cTn>
                                        <p:tgtEl>
                                          <p:spTgt spid="21">
                                            <p:txEl>
                                              <p:pRg st="0" end="0"/>
                                            </p:txEl>
                                          </p:spTgt>
                                        </p:tgtEl>
                                        <p:attrNameLst>
                                          <p:attrName>style.visibility</p:attrName>
                                        </p:attrNameLst>
                                      </p:cBhvr>
                                      <p:to>
                                        <p:strVal val="hidden"/>
                                      </p:to>
                                    </p:set>
                                  </p:childTnLst>
                                </p:cTn>
                              </p:par>
                            </p:childTnLst>
                          </p:cTn>
                        </p:par>
                        <p:par>
                          <p:cTn id="70" fill="hold">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24">
                                            <p:txEl>
                                              <p:pRg st="0" end="0"/>
                                            </p:txEl>
                                          </p:spTgt>
                                        </p:tgtEl>
                                        <p:attrNameLst>
                                          <p:attrName>style.visibility</p:attrName>
                                        </p:attrNameLst>
                                      </p:cBhvr>
                                      <p:to>
                                        <p:strVal val="visible"/>
                                      </p:to>
                                    </p:set>
                                    <p:animEffect transition="in" filter="dissolve">
                                      <p:cBhvr>
                                        <p:cTn id="73" dur="1000"/>
                                        <p:tgtEl>
                                          <p:spTgt spid="24">
                                            <p:txEl>
                                              <p:pRg st="0" end="0"/>
                                            </p:txEl>
                                          </p:spTgt>
                                        </p:tgtEl>
                                      </p:cBhvr>
                                    </p:animEffect>
                                  </p:childTnLst>
                                </p:cTn>
                              </p:par>
                            </p:childTnLst>
                          </p:cTn>
                        </p:par>
                        <p:par>
                          <p:cTn id="74" fill="hold">
                            <p:stCondLst>
                              <p:cond delay="2000"/>
                            </p:stCondLst>
                            <p:childTnLst>
                              <p:par>
                                <p:cTn id="75" presetID="2" presetClass="entr" presetSubtype="8"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1000" fill="hold"/>
                                        <p:tgtEl>
                                          <p:spTgt spid="25"/>
                                        </p:tgtEl>
                                        <p:attrNameLst>
                                          <p:attrName>ppt_x</p:attrName>
                                        </p:attrNameLst>
                                      </p:cBhvr>
                                      <p:tavLst>
                                        <p:tav tm="0">
                                          <p:val>
                                            <p:strVal val="0-#ppt_w/2"/>
                                          </p:val>
                                        </p:tav>
                                        <p:tav tm="100000">
                                          <p:val>
                                            <p:strVal val="#ppt_x"/>
                                          </p:val>
                                        </p:tav>
                                      </p:tavLst>
                                    </p:anim>
                                    <p:anim calcmode="lin" valueType="num">
                                      <p:cBhvr additive="base">
                                        <p:cTn id="7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1" nodeType="clickEffect">
                                  <p:stCondLst>
                                    <p:cond delay="0"/>
                                  </p:stCondLst>
                                  <p:childTnLst>
                                    <p:animEffect transition="out" filter="dissolve">
                                      <p:cBhvr>
                                        <p:cTn id="82" dur="1000"/>
                                        <p:tgtEl>
                                          <p:spTgt spid="25"/>
                                        </p:tgtEl>
                                      </p:cBhvr>
                                    </p:animEffect>
                                    <p:set>
                                      <p:cBhvr>
                                        <p:cTn id="83" dur="1" fill="hold">
                                          <p:stCondLst>
                                            <p:cond delay="999"/>
                                          </p:stCondLst>
                                        </p:cTn>
                                        <p:tgtEl>
                                          <p:spTgt spid="25"/>
                                        </p:tgtEl>
                                        <p:attrNameLst>
                                          <p:attrName>style.visibility</p:attrName>
                                        </p:attrNameLst>
                                      </p:cBhvr>
                                      <p:to>
                                        <p:strVal val="hidden"/>
                                      </p:to>
                                    </p:set>
                                  </p:childTnLst>
                                </p:cTn>
                              </p:par>
                              <p:par>
                                <p:cTn id="84" presetID="9" presetClass="exit" presetSubtype="0" fill="hold" grpId="1" nodeType="withEffect">
                                  <p:stCondLst>
                                    <p:cond delay="0"/>
                                  </p:stCondLst>
                                  <p:childTnLst>
                                    <p:animEffect transition="out" filter="dissolve">
                                      <p:cBhvr>
                                        <p:cTn id="85" dur="1000"/>
                                        <p:tgtEl>
                                          <p:spTgt spid="24">
                                            <p:txEl>
                                              <p:pRg st="0" end="0"/>
                                            </p:txEl>
                                          </p:spTgt>
                                        </p:tgtEl>
                                      </p:cBhvr>
                                    </p:animEffect>
                                    <p:set>
                                      <p:cBhvr>
                                        <p:cTn id="86" dur="1" fill="hold">
                                          <p:stCondLst>
                                            <p:cond delay="999"/>
                                          </p:stCondLst>
                                        </p:cTn>
                                        <p:tgtEl>
                                          <p:spTgt spid="24">
                                            <p:txEl>
                                              <p:pRg st="0" end="0"/>
                                            </p:txEl>
                                          </p:spTgt>
                                        </p:tgtEl>
                                        <p:attrNameLst>
                                          <p:attrName>style.visibility</p:attrName>
                                        </p:attrNameLst>
                                      </p:cBhvr>
                                      <p:to>
                                        <p:strVal val="hidden"/>
                                      </p:to>
                                    </p:set>
                                  </p:childTnLst>
                                </p:cTn>
                              </p:par>
                            </p:childTnLst>
                          </p:cTn>
                        </p:par>
                        <p:par>
                          <p:cTn id="87" fill="hold">
                            <p:stCondLst>
                              <p:cond delay="1000"/>
                            </p:stCondLst>
                            <p:childTnLst>
                              <p:par>
                                <p:cTn id="88" presetID="9" presetClass="entr" presetSubtype="0" fill="hold" grpId="0" nodeType="afterEffect">
                                  <p:stCondLst>
                                    <p:cond delay="0"/>
                                  </p:stCondLst>
                                  <p:childTnLst>
                                    <p:set>
                                      <p:cBhvr>
                                        <p:cTn id="89" dur="1" fill="hold">
                                          <p:stCondLst>
                                            <p:cond delay="0"/>
                                          </p:stCondLst>
                                        </p:cTn>
                                        <p:tgtEl>
                                          <p:spTgt spid="26">
                                            <p:txEl>
                                              <p:pRg st="0" end="0"/>
                                            </p:txEl>
                                          </p:spTgt>
                                        </p:tgtEl>
                                        <p:attrNameLst>
                                          <p:attrName>style.visibility</p:attrName>
                                        </p:attrNameLst>
                                      </p:cBhvr>
                                      <p:to>
                                        <p:strVal val="visible"/>
                                      </p:to>
                                    </p:set>
                                    <p:animEffect transition="in" filter="dissolve">
                                      <p:cBhvr>
                                        <p:cTn id="90" dur="1000"/>
                                        <p:tgtEl>
                                          <p:spTgt spid="26">
                                            <p:txEl>
                                              <p:pRg st="0" end="0"/>
                                            </p:txEl>
                                          </p:spTgt>
                                        </p:tgtEl>
                                      </p:cBhvr>
                                    </p:animEffect>
                                  </p:childTnLst>
                                </p:cTn>
                              </p:par>
                            </p:childTnLst>
                          </p:cTn>
                        </p:par>
                        <p:par>
                          <p:cTn id="91" fill="hold">
                            <p:stCondLst>
                              <p:cond delay="2000"/>
                            </p:stCondLst>
                            <p:childTnLst>
                              <p:par>
                                <p:cTn id="92" presetID="2" presetClass="entr" presetSubtype="8" fill="hold" grpId="0"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additive="base">
                                        <p:cTn id="94" dur="1000" fill="hold"/>
                                        <p:tgtEl>
                                          <p:spTgt spid="28"/>
                                        </p:tgtEl>
                                        <p:attrNameLst>
                                          <p:attrName>ppt_x</p:attrName>
                                        </p:attrNameLst>
                                      </p:cBhvr>
                                      <p:tavLst>
                                        <p:tav tm="0">
                                          <p:val>
                                            <p:strVal val="0-#ppt_w/2"/>
                                          </p:val>
                                        </p:tav>
                                        <p:tav tm="100000">
                                          <p:val>
                                            <p:strVal val="#ppt_x"/>
                                          </p:val>
                                        </p:tav>
                                      </p:tavLst>
                                    </p:anim>
                                    <p:anim calcmode="lin" valueType="num">
                                      <p:cBhvr additive="base">
                                        <p:cTn id="95"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1000"/>
                                        <p:tgtEl>
                                          <p:spTgt spid="28"/>
                                        </p:tgtEl>
                                      </p:cBhvr>
                                    </p:animEffect>
                                    <p:set>
                                      <p:cBhvr>
                                        <p:cTn id="100" dur="1" fill="hold">
                                          <p:stCondLst>
                                            <p:cond delay="999"/>
                                          </p:stCondLst>
                                        </p:cTn>
                                        <p:tgtEl>
                                          <p:spTgt spid="28"/>
                                        </p:tgtEl>
                                        <p:attrNameLst>
                                          <p:attrName>style.visibility</p:attrName>
                                        </p:attrNameLst>
                                      </p:cBhvr>
                                      <p:to>
                                        <p:strVal val="hidden"/>
                                      </p:to>
                                    </p:set>
                                  </p:childTnLst>
                                </p:cTn>
                              </p:par>
                              <p:par>
                                <p:cTn id="101" presetID="9" presetClass="exit" presetSubtype="0" fill="hold" grpId="1" nodeType="withEffect">
                                  <p:stCondLst>
                                    <p:cond delay="0"/>
                                  </p:stCondLst>
                                  <p:childTnLst>
                                    <p:animEffect transition="out" filter="dissolve">
                                      <p:cBhvr>
                                        <p:cTn id="102" dur="1000"/>
                                        <p:tgtEl>
                                          <p:spTgt spid="26">
                                            <p:txEl>
                                              <p:pRg st="0" end="0"/>
                                            </p:txEl>
                                          </p:spTgt>
                                        </p:tgtEl>
                                      </p:cBhvr>
                                    </p:animEffect>
                                    <p:set>
                                      <p:cBhvr>
                                        <p:cTn id="103" dur="1" fill="hold">
                                          <p:stCondLst>
                                            <p:cond delay="999"/>
                                          </p:stCondLst>
                                        </p:cTn>
                                        <p:tgtEl>
                                          <p:spTgt spid="26">
                                            <p:txEl>
                                              <p:pRg st="0" end="0"/>
                                            </p:txEl>
                                          </p:spTgt>
                                        </p:tgtEl>
                                        <p:attrNameLst>
                                          <p:attrName>style.visibility</p:attrName>
                                        </p:attrNameLst>
                                      </p:cBhvr>
                                      <p:to>
                                        <p:strVal val="hidden"/>
                                      </p:to>
                                    </p:set>
                                  </p:childTnLst>
                                </p:cTn>
                              </p:par>
                            </p:childTnLst>
                          </p:cTn>
                        </p:par>
                        <p:par>
                          <p:cTn id="104" fill="hold">
                            <p:stCondLst>
                              <p:cond delay="1000"/>
                            </p:stCondLst>
                            <p:childTnLst>
                              <p:par>
                                <p:cTn id="105" presetID="9"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dissolve">
                                      <p:cBhvr>
                                        <p:cTn id="107" dur="1000"/>
                                        <p:tgtEl>
                                          <p:spTgt spid="27"/>
                                        </p:tgtEl>
                                      </p:cBhvr>
                                    </p:animEffect>
                                  </p:childTnLst>
                                </p:cTn>
                              </p:par>
                            </p:childTnLst>
                          </p:cTn>
                        </p:par>
                        <p:par>
                          <p:cTn id="108" fill="hold">
                            <p:stCondLst>
                              <p:cond delay="2000"/>
                            </p:stCondLst>
                            <p:childTnLst>
                              <p:par>
                                <p:cTn id="109" presetID="2" presetClass="entr" presetSubtype="8" fill="hold" grpId="0" nodeType="after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additive="base">
                                        <p:cTn id="111" dur="1000" fill="hold"/>
                                        <p:tgtEl>
                                          <p:spTgt spid="29"/>
                                        </p:tgtEl>
                                        <p:attrNameLst>
                                          <p:attrName>ppt_x</p:attrName>
                                        </p:attrNameLst>
                                      </p:cBhvr>
                                      <p:tavLst>
                                        <p:tav tm="0">
                                          <p:val>
                                            <p:strVal val="0-#ppt_w/2"/>
                                          </p:val>
                                        </p:tav>
                                        <p:tav tm="100000">
                                          <p:val>
                                            <p:strVal val="#ppt_x"/>
                                          </p:val>
                                        </p:tav>
                                      </p:tavLst>
                                    </p:anim>
                                    <p:anim calcmode="lin" valueType="num">
                                      <p:cBhvr additive="base">
                                        <p:cTn id="1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1" nodeType="clickEffect">
                                  <p:stCondLst>
                                    <p:cond delay="0"/>
                                  </p:stCondLst>
                                  <p:childTnLst>
                                    <p:animEffect transition="out" filter="dissolve">
                                      <p:cBhvr>
                                        <p:cTn id="116" dur="1000"/>
                                        <p:tgtEl>
                                          <p:spTgt spid="29"/>
                                        </p:tgtEl>
                                      </p:cBhvr>
                                    </p:animEffect>
                                    <p:set>
                                      <p:cBhvr>
                                        <p:cTn id="117" dur="1" fill="hold">
                                          <p:stCondLst>
                                            <p:cond delay="999"/>
                                          </p:stCondLst>
                                        </p:cTn>
                                        <p:tgtEl>
                                          <p:spTgt spid="29"/>
                                        </p:tgtEl>
                                        <p:attrNameLst>
                                          <p:attrName>style.visibility</p:attrName>
                                        </p:attrNameLst>
                                      </p:cBhvr>
                                      <p:to>
                                        <p:strVal val="hidden"/>
                                      </p:to>
                                    </p:set>
                                  </p:childTnLst>
                                </p:cTn>
                              </p:par>
                              <p:par>
                                <p:cTn id="118" presetID="9" presetClass="exit" presetSubtype="0" fill="hold" grpId="1" nodeType="withEffect">
                                  <p:stCondLst>
                                    <p:cond delay="0"/>
                                  </p:stCondLst>
                                  <p:childTnLst>
                                    <p:animEffect transition="out" filter="dissolve">
                                      <p:cBhvr>
                                        <p:cTn id="119" dur="1000"/>
                                        <p:tgtEl>
                                          <p:spTgt spid="27"/>
                                        </p:tgtEl>
                                      </p:cBhvr>
                                    </p:animEffect>
                                    <p:set>
                                      <p:cBhvr>
                                        <p:cTn id="12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12" grpId="0"/>
      <p:bldP spid="17" grpId="0" animBg="1"/>
      <p:bldP spid="17" grpId="1" animBg="1"/>
      <p:bldP spid="20" grpId="0" animBg="1"/>
      <p:bldP spid="20" grpId="1" animBg="1"/>
      <p:bldP spid="21508" grpId="0" build="p" bldLvl="5" autoUpdateAnimBg="0"/>
      <p:bldP spid="21508" grpId="1" build="allAtOnce"/>
      <p:bldP spid="21" grpId="0" build="p" bldLvl="5" autoUpdateAnimBg="0"/>
      <p:bldP spid="21" grpId="1" build="allAtOnce"/>
      <p:bldP spid="22" grpId="0" build="p" bldLvl="5" autoUpdateAnimBg="0"/>
      <p:bldP spid="22" grpId="1" build="allAtOnce"/>
      <p:bldP spid="23" grpId="0" animBg="1"/>
      <p:bldP spid="23" grpId="1" animBg="1"/>
      <p:bldP spid="24" grpId="0" build="p" bldLvl="5" autoUpdateAnimBg="0"/>
      <p:bldP spid="24" grpId="1" build="allAtOnce"/>
      <p:bldP spid="25" grpId="0" animBg="1"/>
      <p:bldP spid="25" grpId="1" animBg="1"/>
      <p:bldP spid="28" grpId="0" animBg="1"/>
      <p:bldP spid="28" grpId="1" animBg="1"/>
      <p:bldP spid="29" grpId="0" animBg="1"/>
      <p:bldP spid="29" grpId="1" animBg="1"/>
      <p:bldP spid="26" grpId="0" build="p" bldLvl="5" autoUpdateAnimBg="0"/>
      <p:bldP spid="26" grpId="1" build="allAtOnce"/>
      <p:bldP spid="27" grpId="0"/>
      <p:bldP spid="2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098" y="995431"/>
            <a:ext cx="8526964" cy="4477537"/>
          </a:xfrm>
          <a:prstGeom prst="rect">
            <a:avLst/>
          </a:prstGeom>
        </p:spPr>
      </p:pic>
      <p:sp>
        <p:nvSpPr>
          <p:cNvPr id="21508" name="Rectangle 4"/>
          <p:cNvSpPr>
            <a:spLocks/>
          </p:cNvSpPr>
          <p:nvPr/>
        </p:nvSpPr>
        <p:spPr bwMode="auto">
          <a:xfrm>
            <a:off x="3659829" y="5776208"/>
            <a:ext cx="7254875" cy="273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800" dirty="0" smtClean="0">
                <a:solidFill>
                  <a:srgbClr val="006DB3"/>
                </a:solidFill>
                <a:latin typeface="helvetica neue" charset="0"/>
                <a:sym typeface="Helvetica Neue Light" charset="0"/>
              </a:rPr>
              <a:t>Proprietary </a:t>
            </a:r>
            <a:r>
              <a:rPr lang="en-US" altLang="en-US" sz="2800" dirty="0" err="1" smtClean="0">
                <a:solidFill>
                  <a:srgbClr val="006DB3"/>
                </a:solidFill>
                <a:latin typeface="helvetica neue" charset="0"/>
                <a:sym typeface="Helvetica Neue Light" charset="0"/>
              </a:rPr>
              <a:t>Gosco</a:t>
            </a:r>
            <a:r>
              <a:rPr lang="en-US" altLang="en-US" sz="2800" dirty="0" smtClean="0">
                <a:solidFill>
                  <a:srgbClr val="006DB3"/>
                </a:solidFill>
                <a:latin typeface="helvetica neue" charset="0"/>
                <a:sym typeface="Helvetica Neue Light" charset="0"/>
              </a:rPr>
              <a:t> Design</a:t>
            </a:r>
          </a:p>
          <a:p>
            <a:pPr marL="0" algn="l" eaLnBrk="1">
              <a:lnSpc>
                <a:spcPct val="130000"/>
              </a:lnSpc>
              <a:spcBef>
                <a:spcPct val="0"/>
              </a:spcBef>
              <a:buSzTx/>
              <a:buFontTx/>
              <a:buNone/>
            </a:pPr>
            <a:r>
              <a:rPr lang="en-US" altLang="en-US" sz="2800" dirty="0" smtClean="0">
                <a:solidFill>
                  <a:srgbClr val="006DB3"/>
                </a:solidFill>
                <a:latin typeface="helvetica neue" charset="0"/>
                <a:sym typeface="Helvetica Neue Light" charset="0"/>
              </a:rPr>
              <a:t>Live-loaded for sealing at low pressures</a:t>
            </a:r>
            <a:endParaRPr lang="en-US" altLang="en-US" sz="2800" dirty="0">
              <a:solidFill>
                <a:srgbClr val="006DB3"/>
              </a:solidFill>
              <a:latin typeface="helvetica neue" charset="0"/>
              <a:sym typeface="Helvetica Neue Light" charset="0"/>
            </a:endParaRPr>
          </a:p>
          <a:p>
            <a:pPr marL="0" algn="l" eaLnBrk="1">
              <a:lnSpc>
                <a:spcPct val="130000"/>
              </a:lnSpc>
              <a:spcBef>
                <a:spcPct val="0"/>
              </a:spcBef>
              <a:buSzTx/>
              <a:buFontTx/>
              <a:buNone/>
            </a:pPr>
            <a:r>
              <a:rPr lang="en-US" altLang="en-US" sz="2800" dirty="0" smtClean="0">
                <a:solidFill>
                  <a:srgbClr val="006DB3"/>
                </a:solidFill>
                <a:latin typeface="helvetica neue" charset="0"/>
                <a:sym typeface="Helvetica Neue Light" charset="0"/>
              </a:rPr>
              <a:t>Utilized in high temperatures and/or pressures</a:t>
            </a:r>
          </a:p>
          <a:p>
            <a:pPr marL="0" algn="l">
              <a:lnSpc>
                <a:spcPct val="130000"/>
              </a:lnSpc>
              <a:spcBef>
                <a:spcPct val="0"/>
              </a:spcBef>
              <a:buSzTx/>
              <a:buNone/>
            </a:pPr>
            <a:r>
              <a:rPr lang="en-US" altLang="en-US" sz="2800" dirty="0">
                <a:solidFill>
                  <a:srgbClr val="006DB3"/>
                </a:solidFill>
                <a:latin typeface="helvetica neue" charset="0"/>
                <a:sym typeface="Helvetica Neue Light" charset="0"/>
              </a:rPr>
              <a:t>Encapsulates “Soft” insert on all 4 sides</a:t>
            </a:r>
            <a:endParaRPr lang="en-US" altLang="en-US" sz="2800" dirty="0">
              <a:solidFill>
                <a:srgbClr val="006DB3"/>
              </a:solidFill>
              <a:latin typeface="helvetica neue" charset="0"/>
              <a:sym typeface="Helvetica" charset="0"/>
            </a:endParaRPr>
          </a:p>
        </p:txBody>
      </p:sp>
      <p:sp>
        <p:nvSpPr>
          <p:cNvPr id="12" name="Rectangle 8"/>
          <p:cNvSpPr>
            <a:spLocks/>
          </p:cNvSpPr>
          <p:nvPr/>
        </p:nvSpPr>
        <p:spPr bwMode="auto">
          <a:xfrm>
            <a:off x="4477836" y="8837240"/>
            <a:ext cx="4114909"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“STRAIGHT JACKET”</a:t>
            </a:r>
            <a:endParaRPr lang="en-US" altLang="en-US" sz="3200" i="1" dirty="0">
              <a:solidFill>
                <a:srgbClr val="FFFFFF"/>
              </a:solidFill>
              <a:latin typeface="Helvetica Neue" charset="0"/>
              <a:sym typeface="Helvetica Neue" charset="0"/>
            </a:endParaRPr>
          </a:p>
        </p:txBody>
      </p:sp>
      <p:sp>
        <p:nvSpPr>
          <p:cNvPr id="21507" name="Rectangle 3"/>
          <p:cNvSpPr>
            <a:spLocks/>
          </p:cNvSpPr>
          <p:nvPr/>
        </p:nvSpPr>
        <p:spPr bwMode="auto">
          <a:xfrm>
            <a:off x="1804087" y="200764"/>
            <a:ext cx="940435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algn="ctr" eaLnBrk="1">
              <a:spcBef>
                <a:spcPct val="0"/>
              </a:spcBef>
              <a:buSzTx/>
              <a:buFontTx/>
              <a:buNone/>
            </a:pPr>
            <a:r>
              <a:rPr lang="en-US" altLang="en-US" dirty="0" smtClean="0">
                <a:solidFill>
                  <a:srgbClr val="006DB3"/>
                </a:solidFill>
                <a:latin typeface="helvetica neue" charset="0"/>
                <a:sym typeface="BlairMdITC TT Medium" charset="0"/>
              </a:rPr>
              <a:t>Encapsulated Seats</a:t>
            </a:r>
            <a:endParaRPr lang="en-US" altLang="en-US" sz="1800" dirty="0">
              <a:solidFill>
                <a:srgbClr val="006DB3"/>
              </a:solidFill>
              <a:latin typeface="helvetica neue" charset="0"/>
              <a:sym typeface="Helvetica" charset="0"/>
            </a:endParaRPr>
          </a:p>
        </p:txBody>
      </p:sp>
      <p:sp>
        <p:nvSpPr>
          <p:cNvPr id="1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6"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7"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8" name="Picture 17"/>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216011832"/>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 calcmode="lin" valueType="num">
                                      <p:cBhvr>
                                        <p:cTn id="10" dur="1000" fill="hold"/>
                                        <p:tgtEl>
                                          <p:spTgt spid="21507"/>
                                        </p:tgtEl>
                                        <p:attrNameLst>
                                          <p:attrName>ppt_w</p:attrName>
                                        </p:attrNameLst>
                                      </p:cBhvr>
                                      <p:tavLst>
                                        <p:tav tm="0">
                                          <p:val>
                                            <p:fltVal val="0"/>
                                          </p:val>
                                        </p:tav>
                                        <p:tav tm="100000">
                                          <p:val>
                                            <p:strVal val="#ppt_w"/>
                                          </p:val>
                                        </p:tav>
                                      </p:tavLst>
                                    </p:anim>
                                    <p:anim calcmode="lin" valueType="num">
                                      <p:cBhvr>
                                        <p:cTn id="11" dur="1000" fill="hold"/>
                                        <p:tgtEl>
                                          <p:spTgt spid="21507"/>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8">
                                            <p:txEl>
                                              <p:pRg st="0" end="0"/>
                                            </p:txEl>
                                          </p:spTgt>
                                        </p:tgtEl>
                                        <p:attrNameLst>
                                          <p:attrName>style.visibility</p:attrName>
                                        </p:attrNameLst>
                                      </p:cBhvr>
                                      <p:to>
                                        <p:strVal val="visible"/>
                                      </p:to>
                                    </p:set>
                                    <p:animEffect transition="in" filter="dissolve">
                                      <p:cBhvr>
                                        <p:cTn id="22" dur="1000"/>
                                        <p:tgtEl>
                                          <p:spTgt spid="215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508">
                                            <p:txEl>
                                              <p:pRg st="1" end="1"/>
                                            </p:txEl>
                                          </p:spTgt>
                                        </p:tgtEl>
                                        <p:attrNameLst>
                                          <p:attrName>style.visibility</p:attrName>
                                        </p:attrNameLst>
                                      </p:cBhvr>
                                      <p:to>
                                        <p:strVal val="visible"/>
                                      </p:to>
                                    </p:set>
                                    <p:animEffect transition="in" filter="dissolve">
                                      <p:cBhvr>
                                        <p:cTn id="27" dur="1000"/>
                                        <p:tgtEl>
                                          <p:spTgt spid="215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508">
                                            <p:txEl>
                                              <p:pRg st="2" end="2"/>
                                            </p:txEl>
                                          </p:spTgt>
                                        </p:tgtEl>
                                        <p:attrNameLst>
                                          <p:attrName>style.visibility</p:attrName>
                                        </p:attrNameLst>
                                      </p:cBhvr>
                                      <p:to>
                                        <p:strVal val="visible"/>
                                      </p:to>
                                    </p:set>
                                    <p:animEffect transition="in" filter="dissolve">
                                      <p:cBhvr>
                                        <p:cTn id="32" dur="1000"/>
                                        <p:tgtEl>
                                          <p:spTgt spid="2150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508">
                                            <p:txEl>
                                              <p:pRg st="3" end="3"/>
                                            </p:txEl>
                                          </p:spTgt>
                                        </p:tgtEl>
                                        <p:attrNameLst>
                                          <p:attrName>style.visibility</p:attrName>
                                        </p:attrNameLst>
                                      </p:cBhvr>
                                      <p:to>
                                        <p:strVal val="visible"/>
                                      </p:to>
                                    </p:set>
                                    <p:animEffect transition="in" filter="dissolve">
                                      <p:cBhvr>
                                        <p:cTn id="37" dur="1000"/>
                                        <p:tgtEl>
                                          <p:spTgt spid="215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5" autoUpdateAnimBg="0"/>
      <p:bldP spid="12" grpId="0"/>
      <p:bldP spid="2150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p:cNvSpPr>
          <p:nvPr/>
        </p:nvSpPr>
        <p:spPr bwMode="auto">
          <a:xfrm>
            <a:off x="1800225" y="584388"/>
            <a:ext cx="940435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algn="ctr" eaLnBrk="1">
              <a:spcBef>
                <a:spcPct val="0"/>
              </a:spcBef>
              <a:buSzTx/>
              <a:buFontTx/>
              <a:buNone/>
            </a:pPr>
            <a:r>
              <a:rPr lang="en-US" altLang="en-US" dirty="0" smtClean="0">
                <a:solidFill>
                  <a:srgbClr val="006DB3"/>
                </a:solidFill>
                <a:latin typeface="helvetica neue" charset="0"/>
                <a:sym typeface="BlairMdITC TT Medium" charset="0"/>
              </a:rPr>
              <a:t>Encapsulated Seats</a:t>
            </a:r>
            <a:endParaRPr lang="en-US" altLang="en-US" sz="1800" dirty="0">
              <a:solidFill>
                <a:srgbClr val="006DB3"/>
              </a:solidFill>
              <a:latin typeface="helvetica neue" charset="0"/>
              <a:sym typeface="Helvetica"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329" y="1349834"/>
            <a:ext cx="13222316" cy="6959526"/>
          </a:xfrm>
          <a:prstGeom prst="rect">
            <a:avLst/>
          </a:prstGeom>
        </p:spPr>
      </p:pic>
      <p:sp>
        <p:nvSpPr>
          <p:cNvPr id="21508" name="Rectangle 4"/>
          <p:cNvSpPr>
            <a:spLocks/>
          </p:cNvSpPr>
          <p:nvPr/>
        </p:nvSpPr>
        <p:spPr bwMode="auto">
          <a:xfrm>
            <a:off x="5387974" y="4473655"/>
            <a:ext cx="7254875" cy="49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r>
              <a:rPr lang="en-US" altLang="en-US" sz="2800" dirty="0" smtClean="0">
                <a:solidFill>
                  <a:srgbClr val="006DB3"/>
                </a:solidFill>
                <a:latin typeface="helvetica neue" charset="0"/>
                <a:sym typeface="Helvetica Neue Light" charset="0"/>
              </a:rPr>
              <a:t>Encapsulates “Soft” insert on all 4 sides</a:t>
            </a:r>
          </a:p>
        </p:txBody>
      </p:sp>
      <p:sp>
        <p:nvSpPr>
          <p:cNvPr id="12" name="Rectangle 8"/>
          <p:cNvSpPr>
            <a:spLocks/>
          </p:cNvSpPr>
          <p:nvPr/>
        </p:nvSpPr>
        <p:spPr bwMode="auto">
          <a:xfrm>
            <a:off x="4477836" y="8837240"/>
            <a:ext cx="4114909"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“STRAIGHT JACKET”</a:t>
            </a:r>
            <a:endParaRPr lang="en-US" altLang="en-US" sz="3200" i="1" dirty="0">
              <a:solidFill>
                <a:srgbClr val="FFFFFF"/>
              </a:solidFill>
              <a:latin typeface="Helvetica Neue" charset="0"/>
              <a:sym typeface="Helvetica Neue" charset="0"/>
            </a:endParaRPr>
          </a:p>
        </p:txBody>
      </p:sp>
      <p:sp>
        <p:nvSpPr>
          <p:cNvPr id="13" name="Shape 650"/>
          <p:cNvSpPr/>
          <p:nvPr/>
        </p:nvSpPr>
        <p:spPr>
          <a:xfrm flipV="1">
            <a:off x="3729560" y="3094266"/>
            <a:ext cx="1380440" cy="1400"/>
          </a:xfrm>
          <a:prstGeom prst="line">
            <a:avLst/>
          </a:prstGeom>
          <a:ln w="381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6" name="Shape 650"/>
          <p:cNvSpPr/>
          <p:nvPr/>
        </p:nvSpPr>
        <p:spPr>
          <a:xfrm rot="16200000" flipV="1">
            <a:off x="2692945" y="2204993"/>
            <a:ext cx="1380440" cy="1400"/>
          </a:xfrm>
          <a:prstGeom prst="line">
            <a:avLst/>
          </a:prstGeom>
          <a:ln w="381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7" name="Shape 650"/>
          <p:cNvSpPr/>
          <p:nvPr/>
        </p:nvSpPr>
        <p:spPr>
          <a:xfrm rot="5400000" flipV="1">
            <a:off x="2746037" y="4334060"/>
            <a:ext cx="1380440" cy="1400"/>
          </a:xfrm>
          <a:prstGeom prst="line">
            <a:avLst/>
          </a:prstGeom>
          <a:ln w="381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8" name="Shape 650"/>
          <p:cNvSpPr/>
          <p:nvPr/>
        </p:nvSpPr>
        <p:spPr>
          <a:xfrm flipH="1" flipV="1">
            <a:off x="1534942" y="3360303"/>
            <a:ext cx="1380440" cy="1400"/>
          </a:xfrm>
          <a:prstGeom prst="line">
            <a:avLst/>
          </a:prstGeom>
          <a:ln w="381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9" name="Rectangle 4"/>
          <p:cNvSpPr>
            <a:spLocks/>
          </p:cNvSpPr>
          <p:nvPr/>
        </p:nvSpPr>
        <p:spPr bwMode="auto">
          <a:xfrm>
            <a:off x="5749925" y="2903483"/>
            <a:ext cx="7254875" cy="49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algn="l" eaLnBrk="1">
              <a:lnSpc>
                <a:spcPct val="130000"/>
              </a:lnSpc>
              <a:spcBef>
                <a:spcPct val="0"/>
              </a:spcBef>
              <a:buSzTx/>
              <a:buFontTx/>
              <a:buNone/>
            </a:pPr>
            <a:endParaRPr lang="en-US" altLang="en-US" sz="2800" dirty="0" smtClean="0">
              <a:solidFill>
                <a:schemeClr val="tx1"/>
              </a:solidFill>
              <a:latin typeface="Helvetica Neue Light" charset="0"/>
              <a:sym typeface="Helvetica Neue Light" charset="0"/>
            </a:endParaRPr>
          </a:p>
        </p:txBody>
      </p:sp>
      <p:sp>
        <p:nvSpPr>
          <p:cNvPr id="21"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2"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3"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4" name="Picture 23"/>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583123786"/>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 calcmode="lin" valueType="num">
                                      <p:cBhvr>
                                        <p:cTn id="10" dur="1000" fill="hold"/>
                                        <p:tgtEl>
                                          <p:spTgt spid="21507"/>
                                        </p:tgtEl>
                                        <p:attrNameLst>
                                          <p:attrName>ppt_w</p:attrName>
                                        </p:attrNameLst>
                                      </p:cBhvr>
                                      <p:tavLst>
                                        <p:tav tm="0">
                                          <p:val>
                                            <p:fltVal val="0"/>
                                          </p:val>
                                        </p:tav>
                                        <p:tav tm="100000">
                                          <p:val>
                                            <p:strVal val="#ppt_w"/>
                                          </p:val>
                                        </p:tav>
                                      </p:tavLst>
                                    </p:anim>
                                    <p:anim calcmode="lin" valueType="num">
                                      <p:cBhvr>
                                        <p:cTn id="11" dur="1000" fill="hold"/>
                                        <p:tgtEl>
                                          <p:spTgt spid="21507"/>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8">
                                            <p:txEl>
                                              <p:pRg st="0" end="0"/>
                                            </p:txEl>
                                          </p:spTgt>
                                        </p:tgtEl>
                                        <p:attrNameLst>
                                          <p:attrName>style.visibility</p:attrName>
                                        </p:attrNameLst>
                                      </p:cBhvr>
                                      <p:to>
                                        <p:strVal val="visible"/>
                                      </p:to>
                                    </p:set>
                                    <p:animEffect transition="in" filter="dissolve">
                                      <p:cBhvr>
                                        <p:cTn id="22" dur="1000"/>
                                        <p:tgtEl>
                                          <p:spTgt spid="215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1+#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ppt_x"/>
                                          </p:val>
                                        </p:tav>
                                        <p:tav tm="100000">
                                          <p:val>
                                            <p:strVal val="#ppt_x"/>
                                          </p:val>
                                        </p:tav>
                                      </p:tavLst>
                                    </p:anim>
                                    <p:anim calcmode="lin" valueType="num">
                                      <p:cBhvr additive="base">
                                        <p:cTn id="36" dur="10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0-#ppt_w/2"/>
                                          </p:val>
                                        </p:tav>
                                        <p:tav tm="100000">
                                          <p:val>
                                            <p:strVal val="#ppt_x"/>
                                          </p:val>
                                        </p:tav>
                                      </p:tavLst>
                                    </p:anim>
                                    <p:anim calcmode="lin" valueType="num">
                                      <p:cBhvr additive="base">
                                        <p:cTn id="4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nodePh="1">
                                  <p:stCondLst>
                                    <p:cond delay="0"/>
                                  </p:stCondLst>
                                  <p:endCondLst>
                                    <p:cond evt="begin" delay="0">
                                      <p:tn val="43"/>
                                    </p:cond>
                                  </p:end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dissolve">
                                      <p:cBhvr>
                                        <p:cTn id="45"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21508" grpId="0" build="p" bldLvl="5" autoUpdateAnimBg="0"/>
      <p:bldP spid="12" grpId="0"/>
      <p:bldP spid="13" grpId="0" animBg="1"/>
      <p:bldP spid="16" grpId="0" animBg="1"/>
      <p:bldP spid="17" grpId="0" animBg="1"/>
      <p:bldP spid="18" grpId="0" animBg="1"/>
      <p:bldP spid="19" grpId="0" build="p" bldLvl="5"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1">
                <a:lumMod val="3000"/>
                <a:lumOff val="97000"/>
              </a:schemeClr>
            </a:gs>
            <a:gs pos="100000">
              <a:srgbClr val="4F98CF"/>
            </a:gs>
          </a:gsLst>
          <a:lin ang="6120000" scaled="1"/>
          <a:tileRect/>
        </a:gradFill>
        <a:effectLst/>
      </p:bgPr>
    </p:bg>
    <p:spTree>
      <p:nvGrpSpPr>
        <p:cNvPr id="1" name=""/>
        <p:cNvGrpSpPr/>
        <p:nvPr/>
      </p:nvGrpSpPr>
      <p:grpSpPr>
        <a:xfrm>
          <a:off x="0" y="0"/>
          <a:ext cx="0" cy="0"/>
          <a:chOff x="0" y="0"/>
          <a:chExt cx="0" cy="0"/>
        </a:xfrm>
      </p:grpSpPr>
      <p:sp>
        <p:nvSpPr>
          <p:cNvPr id="21507" name="Rectangle 3"/>
          <p:cNvSpPr>
            <a:spLocks/>
          </p:cNvSpPr>
          <p:nvPr/>
        </p:nvSpPr>
        <p:spPr bwMode="auto">
          <a:xfrm>
            <a:off x="1800225" y="584388"/>
            <a:ext cx="940435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algn="ctr" eaLnBrk="1">
              <a:spcBef>
                <a:spcPct val="0"/>
              </a:spcBef>
              <a:buSzTx/>
              <a:buFontTx/>
              <a:buNone/>
            </a:pPr>
            <a:r>
              <a:rPr lang="en-US" altLang="en-US" dirty="0" smtClean="0">
                <a:solidFill>
                  <a:srgbClr val="006DB3"/>
                </a:solidFill>
                <a:latin typeface="helvetica neue" charset="0"/>
                <a:sym typeface="BlairMdITC TT Medium" charset="0"/>
              </a:rPr>
              <a:t>Encapsulated Seats</a:t>
            </a:r>
            <a:endParaRPr lang="en-US" altLang="en-US" sz="1800" dirty="0">
              <a:solidFill>
                <a:srgbClr val="006DB3"/>
              </a:solidFill>
              <a:latin typeface="helvetica neue" charset="0"/>
              <a:sym typeface="Helvetica" charset="0"/>
            </a:endParaRPr>
          </a:p>
        </p:txBody>
      </p:sp>
      <p:sp>
        <p:nvSpPr>
          <p:cNvPr id="12" name="Rectangle 8"/>
          <p:cNvSpPr>
            <a:spLocks/>
          </p:cNvSpPr>
          <p:nvPr/>
        </p:nvSpPr>
        <p:spPr bwMode="auto">
          <a:xfrm>
            <a:off x="4477836" y="8837240"/>
            <a:ext cx="4114909"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200" i="1" dirty="0" smtClean="0">
                <a:solidFill>
                  <a:srgbClr val="FFFFFF"/>
                </a:solidFill>
                <a:latin typeface="Helvetica Neue" charset="0"/>
                <a:sym typeface="Helvetica Neue" charset="0"/>
              </a:rPr>
              <a:t>“STRAIGHT JACKET”</a:t>
            </a:r>
            <a:endParaRPr lang="en-US" altLang="en-US" sz="3200" i="1" dirty="0">
              <a:solidFill>
                <a:srgbClr val="FFFFFF"/>
              </a:solidFill>
              <a:latin typeface="Helvetica Neue" charset="0"/>
              <a:sym typeface="Helvetica Neue"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594" y="2272624"/>
            <a:ext cx="9710057" cy="51108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098" y="2196882"/>
            <a:ext cx="9714986" cy="51134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020" y="2236050"/>
            <a:ext cx="9710057" cy="5110859"/>
          </a:xfrm>
          <a:prstGeom prst="rect">
            <a:avLst/>
          </a:prstGeom>
        </p:spPr>
      </p:pic>
      <p:sp>
        <p:nvSpPr>
          <p:cNvPr id="20" name="Rectangle 4"/>
          <p:cNvSpPr>
            <a:spLocks/>
          </p:cNvSpPr>
          <p:nvPr/>
        </p:nvSpPr>
        <p:spPr bwMode="auto">
          <a:xfrm>
            <a:off x="570325" y="1625330"/>
            <a:ext cx="2869552" cy="7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eaLnBrk="1">
              <a:lnSpc>
                <a:spcPct val="130000"/>
              </a:lnSpc>
              <a:spcBef>
                <a:spcPct val="0"/>
              </a:spcBef>
              <a:buSzTx/>
              <a:buFontTx/>
              <a:buNone/>
            </a:pPr>
            <a:r>
              <a:rPr lang="en-US" altLang="en-US" sz="2000" dirty="0" smtClean="0">
                <a:solidFill>
                  <a:srgbClr val="006DB3"/>
                </a:solidFill>
                <a:latin typeface="helvetica neue" charset="0"/>
                <a:sym typeface="Helvetica Neue Light" charset="0"/>
              </a:rPr>
              <a:t>Teflon/TFM </a:t>
            </a:r>
            <a:r>
              <a:rPr lang="en-US" altLang="en-US" sz="2000" smtClean="0">
                <a:solidFill>
                  <a:srgbClr val="006DB3"/>
                </a:solidFill>
                <a:latin typeface="helvetica neue" charset="0"/>
                <a:sym typeface="Helvetica Neue Light" charset="0"/>
              </a:rPr>
              <a:t>1600 (</a:t>
            </a:r>
            <a:r>
              <a:rPr lang="en-US" altLang="en-US" sz="2000" dirty="0" smtClean="0">
                <a:solidFill>
                  <a:srgbClr val="006DB3"/>
                </a:solidFill>
                <a:latin typeface="helvetica neue" charset="0"/>
                <a:sym typeface="Helvetica Neue Light" charset="0"/>
              </a:rPr>
              <a:t>Standard applications)</a:t>
            </a:r>
          </a:p>
        </p:txBody>
      </p:sp>
      <p:sp>
        <p:nvSpPr>
          <p:cNvPr id="21" name="Rectangle 4"/>
          <p:cNvSpPr>
            <a:spLocks/>
          </p:cNvSpPr>
          <p:nvPr/>
        </p:nvSpPr>
        <p:spPr bwMode="auto">
          <a:xfrm>
            <a:off x="4107544" y="1622001"/>
            <a:ext cx="4631692" cy="7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eaLnBrk="1">
              <a:lnSpc>
                <a:spcPct val="130000"/>
              </a:lnSpc>
              <a:spcBef>
                <a:spcPct val="0"/>
              </a:spcBef>
              <a:buSzTx/>
              <a:buFontTx/>
              <a:buNone/>
            </a:pPr>
            <a:r>
              <a:rPr lang="en-US" altLang="en-US" sz="2000" dirty="0" err="1" smtClean="0">
                <a:solidFill>
                  <a:srgbClr val="006DB3"/>
                </a:solidFill>
                <a:latin typeface="helvetica neue" charset="0"/>
                <a:sym typeface="Helvetica Neue Light" charset="0"/>
              </a:rPr>
              <a:t>Devlon</a:t>
            </a:r>
            <a:r>
              <a:rPr lang="en-US" altLang="en-US" sz="2000" dirty="0" smtClean="0">
                <a:solidFill>
                  <a:srgbClr val="006DB3"/>
                </a:solidFill>
                <a:latin typeface="helvetica neue" charset="0"/>
                <a:sym typeface="Helvetica Neue Light" charset="0"/>
              </a:rPr>
              <a:t>                                  (Abrasive/High cycle applications)</a:t>
            </a:r>
          </a:p>
        </p:txBody>
      </p:sp>
      <p:sp>
        <p:nvSpPr>
          <p:cNvPr id="22" name="Rectangle 4"/>
          <p:cNvSpPr>
            <a:spLocks/>
          </p:cNvSpPr>
          <p:nvPr/>
        </p:nvSpPr>
        <p:spPr bwMode="auto">
          <a:xfrm>
            <a:off x="9021203" y="1625974"/>
            <a:ext cx="3471941" cy="115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eaLnBrk="1">
              <a:lnSpc>
                <a:spcPct val="130000"/>
              </a:lnSpc>
              <a:spcBef>
                <a:spcPct val="0"/>
              </a:spcBef>
              <a:buSzTx/>
              <a:buFontTx/>
              <a:buNone/>
            </a:pPr>
            <a:r>
              <a:rPr lang="en-US" altLang="en-US" sz="2000" dirty="0" smtClean="0">
                <a:solidFill>
                  <a:srgbClr val="006DB3"/>
                </a:solidFill>
                <a:latin typeface="helvetica neue" charset="0"/>
                <a:sym typeface="Helvetica Neue Light" charset="0"/>
              </a:rPr>
              <a:t>PEEK/Graphite                   (High temperature applications)</a:t>
            </a:r>
          </a:p>
        </p:txBody>
      </p:sp>
      <p:sp>
        <p:nvSpPr>
          <p:cNvPr id="2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4"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5"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6" name="Picture 25"/>
          <p:cNvPicPr>
            <a:picLocks noChangeAspect="1"/>
          </p:cNvPicPr>
          <p:nvPr/>
        </p:nvPicPr>
        <p:blipFill>
          <a:blip r:embed="rId6"/>
          <a:stretch>
            <a:fillRect/>
          </a:stretch>
        </p:blipFill>
        <p:spPr>
          <a:xfrm>
            <a:off x="10757173" y="8847637"/>
            <a:ext cx="1693288" cy="675413"/>
          </a:xfrm>
          <a:prstGeom prst="rect">
            <a:avLst/>
          </a:prstGeom>
        </p:spPr>
      </p:pic>
      <p:sp>
        <p:nvSpPr>
          <p:cNvPr id="21508" name="Rectangle 4"/>
          <p:cNvSpPr>
            <a:spLocks/>
          </p:cNvSpPr>
          <p:nvPr/>
        </p:nvSpPr>
        <p:spPr bwMode="auto">
          <a:xfrm>
            <a:off x="2826543" y="4109364"/>
            <a:ext cx="7254875" cy="105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0913" indent="-366713" defTabSz="584200">
              <a:spcBef>
                <a:spcPts val="2400"/>
              </a:spcBef>
              <a:buSzPct val="171000"/>
              <a:buChar char="•"/>
              <a:defRPr sz="4200">
                <a:solidFill>
                  <a:srgbClr val="FFFFFF"/>
                </a:solidFill>
                <a:latin typeface="Gill Sans" charset="0"/>
                <a:ea typeface="ＭＳ Ｐゴシック" charset="-128"/>
                <a:cs typeface="Gill Sans" charset="0"/>
                <a:sym typeface="Gill Sans" charset="0"/>
              </a:defRPr>
            </a:lvl1pPr>
            <a:lvl2pPr marL="742950" indent="-285750" defTabSz="584200">
              <a:spcBef>
                <a:spcPts val="2400"/>
              </a:spcBef>
              <a:buSzPct val="171000"/>
              <a:buChar char="•"/>
              <a:defRPr sz="4200">
                <a:solidFill>
                  <a:srgbClr val="FFFFFF"/>
                </a:solidFill>
                <a:latin typeface="Gill Sans" charset="0"/>
                <a:ea typeface="Gill Sans" charset="0"/>
                <a:cs typeface="Gill Sans" charset="0"/>
                <a:sym typeface="Gill Sans" charset="0"/>
              </a:defRPr>
            </a:lvl2pPr>
            <a:lvl3pPr marL="11430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3pPr>
            <a:lvl4pPr marL="16002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4pPr>
            <a:lvl5pPr marL="2057400" indent="-228600" defTabSz="584200">
              <a:spcBef>
                <a:spcPts val="2400"/>
              </a:spcBef>
              <a:buSzPct val="171000"/>
              <a:buChar char="•"/>
              <a:defRPr sz="4200">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ts val="2400"/>
              </a:spcBef>
              <a:spcAft>
                <a:spcPct val="0"/>
              </a:spcAft>
              <a:buSzPct val="171000"/>
              <a:buChar char="•"/>
              <a:defRPr sz="4200">
                <a:solidFill>
                  <a:srgbClr val="FFFFFF"/>
                </a:solidFill>
                <a:latin typeface="Gill Sans" charset="0"/>
                <a:ea typeface="Gill Sans" charset="0"/>
                <a:cs typeface="Gill Sans" charset="0"/>
                <a:sym typeface="Gill Sans" charset="0"/>
              </a:defRPr>
            </a:lvl9pPr>
          </a:lstStyle>
          <a:p>
            <a:pPr marL="0" eaLnBrk="1">
              <a:lnSpc>
                <a:spcPct val="130000"/>
              </a:lnSpc>
              <a:spcBef>
                <a:spcPct val="0"/>
              </a:spcBef>
              <a:buSzTx/>
              <a:buFontTx/>
              <a:buNone/>
            </a:pPr>
            <a:r>
              <a:rPr lang="en-US" altLang="en-US" sz="2800" dirty="0" smtClean="0">
                <a:solidFill>
                  <a:srgbClr val="006DB3"/>
                </a:solidFill>
                <a:latin typeface="Helvetica Neue Light" charset="0"/>
                <a:sym typeface="Helvetica Neue Light" charset="0"/>
              </a:rPr>
              <a:t>“Soft” insert can be different materials depending on the application</a:t>
            </a:r>
          </a:p>
        </p:txBody>
      </p:sp>
    </p:spTree>
    <p:extLst>
      <p:ext uri="{BB962C8B-B14F-4D97-AF65-F5344CB8AC3E}">
        <p14:creationId xmlns:p14="http://schemas.microsoft.com/office/powerpoint/2010/main" val="359220867"/>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1000" fill="hold"/>
                                        <p:tgtEl>
                                          <p:spTgt spid="21507"/>
                                        </p:tgtEl>
                                        <p:attrNameLst>
                                          <p:attrName>ppt_w</p:attrName>
                                        </p:attrNameLst>
                                      </p:cBhvr>
                                      <p:tavLst>
                                        <p:tav tm="0">
                                          <p:val>
                                            <p:fltVal val="0"/>
                                          </p:val>
                                        </p:tav>
                                        <p:tav tm="100000">
                                          <p:val>
                                            <p:strVal val="#ppt_w"/>
                                          </p:val>
                                        </p:tav>
                                      </p:tavLst>
                                    </p:anim>
                                    <p:anim calcmode="lin" valueType="num">
                                      <p:cBhvr>
                                        <p:cTn id="8" dur="1000" fill="hold"/>
                                        <p:tgtEl>
                                          <p:spTgt spid="2150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par>
                          <p:cTn id="15" fill="hold">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21508">
                                            <p:txEl>
                                              <p:pRg st="0" end="0"/>
                                            </p:txEl>
                                          </p:spTgt>
                                        </p:tgtEl>
                                        <p:attrNameLst>
                                          <p:attrName>style.visibility</p:attrName>
                                        </p:attrNameLst>
                                      </p:cBhvr>
                                      <p:to>
                                        <p:strVal val="visible"/>
                                      </p:to>
                                    </p:set>
                                    <p:animEffect transition="in" filter="dissolve">
                                      <p:cBhvr>
                                        <p:cTn id="18" dur="1000"/>
                                        <p:tgtEl>
                                          <p:spTgt spid="2150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1000"/>
                                        <p:tgtEl>
                                          <p:spTgt spid="21508">
                                            <p:txEl>
                                              <p:pRg st="0" end="0"/>
                                            </p:txEl>
                                          </p:spTgt>
                                        </p:tgtEl>
                                      </p:cBhvr>
                                    </p:animEffect>
                                    <p:set>
                                      <p:cBhvr>
                                        <p:cTn id="23" dur="1" fill="hold">
                                          <p:stCondLst>
                                            <p:cond delay="999"/>
                                          </p:stCondLst>
                                        </p:cTn>
                                        <p:tgtEl>
                                          <p:spTgt spid="21508">
                                            <p:txEl>
                                              <p:pRg st="0" end="0"/>
                                            </p:txEl>
                                          </p:spTgt>
                                        </p:tgtEl>
                                        <p:attrNameLst>
                                          <p:attrName>style.visibility</p:attrName>
                                        </p:attrNameLst>
                                      </p:cBhvr>
                                      <p:to>
                                        <p:strVal val="hidden"/>
                                      </p:to>
                                    </p:set>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0-#ppt_w/2"/>
                                          </p:val>
                                        </p:tav>
                                        <p:tav tm="100000">
                                          <p:val>
                                            <p:strVal val="#ppt_x"/>
                                          </p:val>
                                        </p:tav>
                                      </p:tavLst>
                                    </p:anim>
                                    <p:anim calcmode="lin" valueType="num">
                                      <p:cBhvr additive="base">
                                        <p:cTn id="28" dur="10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dissolve">
                                      <p:cBhvr>
                                        <p:cTn id="32" dur="10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0-#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9" presetClass="entr" presetSubtype="0" fill="hold" grpId="0" nodeType="after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dissolve">
                                      <p:cBhvr>
                                        <p:cTn id="42" dur="1000"/>
                                        <p:tgtEl>
                                          <p:spTgt spid="2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000" fill="hold"/>
                                        <p:tgtEl>
                                          <p:spTgt spid="5"/>
                                        </p:tgtEl>
                                        <p:attrNameLst>
                                          <p:attrName>ppt_x</p:attrName>
                                        </p:attrNameLst>
                                      </p:cBhvr>
                                      <p:tavLst>
                                        <p:tav tm="0">
                                          <p:val>
                                            <p:strVal val="0-#ppt_w/2"/>
                                          </p:val>
                                        </p:tav>
                                        <p:tav tm="100000">
                                          <p:val>
                                            <p:strVal val="#ppt_x"/>
                                          </p:val>
                                        </p:tav>
                                      </p:tavLst>
                                    </p:anim>
                                    <p:anim calcmode="lin" valueType="num">
                                      <p:cBhvr additive="base">
                                        <p:cTn id="48" dur="1000" fill="hold"/>
                                        <p:tgtEl>
                                          <p:spTgt spid="5"/>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dissolve">
                                      <p:cBhvr>
                                        <p:cTn id="52"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12" grpId="0"/>
      <p:bldP spid="20" grpId="0" build="p" bldLvl="5" autoUpdateAnimBg="0"/>
      <p:bldP spid="21" grpId="0" build="p" bldLvl="5" autoUpdateAnimBg="0"/>
      <p:bldP spid="22" grpId="0" build="p" bldLvl="5" autoUpdateAnimBg="0"/>
      <p:bldP spid="21508" grpId="0" build="p" bldLvl="5" autoUpdateAnimBg="0"/>
      <p:bldP spid="21508" grpI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p:cNvSpPr>
          <p:nvPr/>
        </p:nvSpPr>
        <p:spPr bwMode="auto">
          <a:xfrm>
            <a:off x="2017638" y="381495"/>
            <a:ext cx="88726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err="1"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Gosco</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 </a:t>
            </a:r>
            <a:r>
              <a:rPr lang="en-US" spc="50" dirty="0" err="1"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Vari</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 Vs Caged Globe Valve</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17" name="Rectangle 4"/>
          <p:cNvSpPr>
            <a:spLocks/>
          </p:cNvSpPr>
          <p:nvPr/>
        </p:nvSpPr>
        <p:spPr bwMode="auto">
          <a:xfrm>
            <a:off x="710594" y="1425296"/>
            <a:ext cx="2579157" cy="5996629"/>
          </a:xfrm>
          <a:prstGeom prst="rect">
            <a:avLst/>
          </a:prstGeom>
          <a:blipFill dpi="0" rotWithShape="0">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2" name="Content Placeholder 2"/>
          <p:cNvSpPr>
            <a:spLocks noGrp="1"/>
          </p:cNvSpPr>
          <p:nvPr>
            <p:ph idx="1"/>
          </p:nvPr>
        </p:nvSpPr>
        <p:spPr>
          <a:xfrm>
            <a:off x="4775200" y="2241268"/>
            <a:ext cx="3642694" cy="4525963"/>
          </a:xfrm>
        </p:spPr>
        <p:txBody>
          <a:bodyPr/>
          <a:lstStyle/>
          <a:p>
            <a:pPr marL="571500" indent="-571500" algn="l">
              <a:lnSpc>
                <a:spcPct val="120000"/>
              </a:lnSpc>
              <a:buFont typeface="Arial"/>
              <a:buChar char="•"/>
            </a:pPr>
            <a:r>
              <a:rPr lang="en-US" sz="3200" dirty="0" smtClean="0">
                <a:solidFill>
                  <a:srgbClr val="006DB3"/>
                </a:solidFill>
                <a:latin typeface="helvetica neue" charset="0"/>
                <a:cs typeface="GothamHTF-Book"/>
              </a:rPr>
              <a:t>Cost</a:t>
            </a:r>
          </a:p>
          <a:p>
            <a:pPr marL="571500" indent="-571500" algn="l">
              <a:lnSpc>
                <a:spcPct val="120000"/>
              </a:lnSpc>
              <a:buFont typeface="Arial"/>
              <a:buChar char="•"/>
            </a:pPr>
            <a:r>
              <a:rPr lang="en-US" sz="3200" dirty="0" smtClean="0">
                <a:solidFill>
                  <a:srgbClr val="006DB3"/>
                </a:solidFill>
                <a:latin typeface="helvetica neue" charset="0"/>
                <a:cs typeface="GothamHTF-Book"/>
              </a:rPr>
              <a:t>Repairs</a:t>
            </a:r>
          </a:p>
          <a:p>
            <a:pPr marL="571500" indent="-571500" algn="l">
              <a:lnSpc>
                <a:spcPct val="120000"/>
              </a:lnSpc>
              <a:buFont typeface="Arial"/>
              <a:buChar char="•"/>
            </a:pPr>
            <a:r>
              <a:rPr lang="en-US" sz="3200" dirty="0" smtClean="0">
                <a:solidFill>
                  <a:srgbClr val="006DB3"/>
                </a:solidFill>
                <a:latin typeface="helvetica neue" charset="0"/>
                <a:cs typeface="GothamHTF-Book"/>
              </a:rPr>
              <a:t>Versatility</a:t>
            </a:r>
          </a:p>
          <a:p>
            <a:pPr marL="571500" indent="-571500" algn="l">
              <a:lnSpc>
                <a:spcPct val="120000"/>
              </a:lnSpc>
              <a:buFont typeface="Arial"/>
              <a:buChar char="•"/>
            </a:pPr>
            <a:r>
              <a:rPr lang="en-US" sz="3200" dirty="0" smtClean="0">
                <a:solidFill>
                  <a:srgbClr val="006DB3"/>
                </a:solidFill>
                <a:latin typeface="helvetica neue" charset="0"/>
                <a:cs typeface="GothamHTF-Book"/>
              </a:rPr>
              <a:t>Functionality</a:t>
            </a:r>
          </a:p>
          <a:p>
            <a:pPr marL="571500" indent="-571500" algn="l">
              <a:lnSpc>
                <a:spcPct val="120000"/>
              </a:lnSpc>
              <a:buFont typeface="Arial"/>
              <a:buChar char="•"/>
            </a:pPr>
            <a:r>
              <a:rPr lang="en-US" sz="3200" dirty="0" smtClean="0">
                <a:solidFill>
                  <a:srgbClr val="006DB3"/>
                </a:solidFill>
                <a:latin typeface="helvetica neue" charset="0"/>
                <a:cs typeface="GothamHTF-Book"/>
              </a:rPr>
              <a:t>Precision</a:t>
            </a:r>
            <a:endParaRPr lang="en-US" sz="3200" dirty="0">
              <a:solidFill>
                <a:srgbClr val="006DB3"/>
              </a:solidFill>
              <a:latin typeface="helvetica neue" charset="0"/>
              <a:cs typeface="GothamHTF-Book"/>
            </a:endParaRPr>
          </a:p>
        </p:txBody>
      </p:sp>
      <p:pic>
        <p:nvPicPr>
          <p:cNvPr id="4" name="Picture 3"/>
          <p:cNvPicPr>
            <a:picLocks noChangeAspect="1"/>
          </p:cNvPicPr>
          <p:nvPr/>
        </p:nvPicPr>
        <p:blipFill>
          <a:blip r:embed="rId3"/>
          <a:stretch>
            <a:fillRect/>
          </a:stretch>
        </p:blipFill>
        <p:spPr>
          <a:xfrm>
            <a:off x="8932554" y="2113826"/>
            <a:ext cx="2997200" cy="4610100"/>
          </a:xfrm>
          <a:prstGeom prst="rect">
            <a:avLst/>
          </a:prstGeom>
        </p:spPr>
      </p:pic>
      <p:sp>
        <p:nvSpPr>
          <p:cNvPr id="18"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0"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2"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3" name="Picture 22"/>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883606186"/>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8932554" y="2113826"/>
            <a:ext cx="2997200" cy="4610100"/>
          </a:xfrm>
          <a:prstGeom prst="rect">
            <a:avLst/>
          </a:prstGeom>
        </p:spPr>
      </p:pic>
      <p:sp>
        <p:nvSpPr>
          <p:cNvPr id="34" name="Rectangle 2"/>
          <p:cNvSpPr>
            <a:spLocks/>
          </p:cNvSpPr>
          <p:nvPr/>
        </p:nvSpPr>
        <p:spPr bwMode="auto">
          <a:xfrm>
            <a:off x="4280282" y="844792"/>
            <a:ext cx="47136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Caged </a:t>
            </a:r>
            <a:r>
              <a:rPr lang="en-US" spc="5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Globe Valve</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35" name="Content Placeholder 6"/>
          <p:cNvSpPr>
            <a:spLocks noGrp="1"/>
          </p:cNvSpPr>
          <p:nvPr>
            <p:ph idx="1"/>
          </p:nvPr>
        </p:nvSpPr>
        <p:spPr>
          <a:xfrm>
            <a:off x="723412" y="2210436"/>
            <a:ext cx="8229600" cy="616900"/>
          </a:xfrm>
        </p:spPr>
        <p:txBody>
          <a:bodyPr/>
          <a:lstStyle/>
          <a:p>
            <a:pPr marL="571500" indent="-571500" algn="l">
              <a:lnSpc>
                <a:spcPct val="120000"/>
              </a:lnSpc>
              <a:buFont typeface="Arial"/>
              <a:buChar char="•"/>
            </a:pPr>
            <a:r>
              <a:rPr lang="en-US" sz="2800" dirty="0" smtClean="0">
                <a:solidFill>
                  <a:srgbClr val="006DB3"/>
                </a:solidFill>
                <a:latin typeface="helvetica neue" charset="0"/>
                <a:cs typeface="GothamHTF-Book"/>
              </a:rPr>
              <a:t>Costs 50% more upfront</a:t>
            </a:r>
          </a:p>
          <a:p>
            <a:pPr marL="571500" lvl="1" indent="-571500" algn="l">
              <a:lnSpc>
                <a:spcPct val="120000"/>
              </a:lnSpc>
              <a:buFont typeface="Arial"/>
              <a:buChar char="•"/>
            </a:pPr>
            <a:endParaRPr lang="en-US" sz="2400" dirty="0" smtClean="0">
              <a:solidFill>
                <a:srgbClr val="006DB3"/>
              </a:solidFill>
              <a:latin typeface="helvetica neue" charset="0"/>
              <a:cs typeface="GothamHTF-Book"/>
            </a:endParaRPr>
          </a:p>
          <a:p>
            <a:pPr marL="571500" lvl="1" indent="-571500" algn="l">
              <a:lnSpc>
                <a:spcPct val="120000"/>
              </a:lnSpc>
              <a:buFont typeface="Arial"/>
              <a:buChar char="•"/>
            </a:pPr>
            <a:endParaRPr lang="en-US" sz="2800" dirty="0" smtClean="0">
              <a:solidFill>
                <a:srgbClr val="006DB3"/>
              </a:solidFill>
              <a:latin typeface="helvetica neue" charset="0"/>
              <a:cs typeface="GothamHTF-Book"/>
            </a:endParaRPr>
          </a:p>
          <a:p>
            <a:pPr marL="571500" indent="-571500" algn="l">
              <a:lnSpc>
                <a:spcPct val="120000"/>
              </a:lnSpc>
              <a:buFont typeface="Arial"/>
              <a:buChar char="•"/>
            </a:pPr>
            <a:endParaRPr lang="en-US" sz="2800" dirty="0" smtClean="0">
              <a:solidFill>
                <a:srgbClr val="006DB3"/>
              </a:solidFill>
              <a:latin typeface="helvetica neue" charset="0"/>
              <a:cs typeface="GothamHTF-Book"/>
            </a:endParaRPr>
          </a:p>
          <a:p>
            <a:pPr marL="571500" indent="-571500" algn="l">
              <a:lnSpc>
                <a:spcPct val="120000"/>
              </a:lnSpc>
              <a:buFont typeface="Arial"/>
              <a:buChar char="•"/>
            </a:pPr>
            <a:endParaRPr lang="en-US" sz="2800" dirty="0">
              <a:solidFill>
                <a:srgbClr val="006DB3"/>
              </a:solidFill>
              <a:latin typeface="helvetica neue" charset="0"/>
              <a:cs typeface="GothamHTF-Book"/>
            </a:endParaRPr>
          </a:p>
        </p:txBody>
      </p:sp>
      <p:sp>
        <p:nvSpPr>
          <p:cNvPr id="2" name="Rectangle 1"/>
          <p:cNvSpPr/>
          <p:nvPr/>
        </p:nvSpPr>
        <p:spPr>
          <a:xfrm>
            <a:off x="723412" y="4954337"/>
            <a:ext cx="7694481" cy="2000548"/>
          </a:xfrm>
          <a:prstGeom prst="rect">
            <a:avLst/>
          </a:prstGeom>
        </p:spPr>
        <p:txBody>
          <a:bodyPr wrap="square">
            <a:spAutoFit/>
          </a:bodyPr>
          <a:lstStyle/>
          <a:p>
            <a:pPr marL="571500" indent="-571500" algn="l">
              <a:lnSpc>
                <a:spcPct val="120000"/>
              </a:lnSpc>
              <a:buFont typeface="Arial"/>
              <a:buChar char="•"/>
            </a:pPr>
            <a:r>
              <a:rPr lang="en-US" sz="2800" dirty="0">
                <a:solidFill>
                  <a:srgbClr val="006DB3"/>
                </a:solidFill>
                <a:latin typeface="helvetica neue" charset="0"/>
                <a:cs typeface="GothamHTF-Book"/>
              </a:rPr>
              <a:t>Repair costs significantly higher</a:t>
            </a:r>
          </a:p>
          <a:p>
            <a:pPr lvl="1" algn="l">
              <a:lnSpc>
                <a:spcPct val="120000"/>
              </a:lnSpc>
            </a:pPr>
            <a:r>
              <a:rPr lang="en-US" sz="2800" dirty="0">
                <a:solidFill>
                  <a:srgbClr val="006DB3"/>
                </a:solidFill>
                <a:latin typeface="helvetica neue" charset="0"/>
                <a:cs typeface="GothamHTF-Book"/>
              </a:rPr>
              <a:t>	</a:t>
            </a:r>
            <a:r>
              <a:rPr lang="en-US" sz="2400" dirty="0">
                <a:solidFill>
                  <a:srgbClr val="006DB3"/>
                </a:solidFill>
                <a:latin typeface="helvetica neue" charset="0"/>
                <a:cs typeface="GothamHTF-Book"/>
              </a:rPr>
              <a:t>Machinery &amp; lifts are required to service it</a:t>
            </a:r>
          </a:p>
          <a:p>
            <a:pPr lvl="1" algn="l">
              <a:lnSpc>
                <a:spcPct val="120000"/>
              </a:lnSpc>
            </a:pPr>
            <a:r>
              <a:rPr lang="en-US" sz="2400" dirty="0">
                <a:solidFill>
                  <a:srgbClr val="006DB3"/>
                </a:solidFill>
                <a:latin typeface="helvetica neue" charset="0"/>
                <a:cs typeface="GothamHTF-Book"/>
              </a:rPr>
              <a:t>	Assessment fees of $1500+</a:t>
            </a:r>
          </a:p>
          <a:p>
            <a:pPr lvl="1" algn="l">
              <a:lnSpc>
                <a:spcPct val="120000"/>
              </a:lnSpc>
            </a:pPr>
            <a:r>
              <a:rPr lang="en-US" sz="2400" dirty="0">
                <a:solidFill>
                  <a:srgbClr val="006DB3"/>
                </a:solidFill>
                <a:latin typeface="helvetica neue" charset="0"/>
                <a:cs typeface="GothamHTF-Book"/>
              </a:rPr>
              <a:t>	Specialist is needed to perform work</a:t>
            </a:r>
          </a:p>
        </p:txBody>
      </p:sp>
      <p:sp>
        <p:nvSpPr>
          <p:cNvPr id="3" name="Rectangle 2"/>
          <p:cNvSpPr/>
          <p:nvPr/>
        </p:nvSpPr>
        <p:spPr>
          <a:xfrm>
            <a:off x="723412" y="3076255"/>
            <a:ext cx="6502400" cy="1629164"/>
          </a:xfrm>
          <a:prstGeom prst="rect">
            <a:avLst/>
          </a:prstGeom>
        </p:spPr>
        <p:txBody>
          <a:bodyPr>
            <a:spAutoFit/>
          </a:bodyPr>
          <a:lstStyle/>
          <a:p>
            <a:pPr marL="571500" indent="-571500" algn="l">
              <a:lnSpc>
                <a:spcPct val="120000"/>
              </a:lnSpc>
              <a:buFont typeface="Arial"/>
              <a:buChar char="•"/>
            </a:pPr>
            <a:r>
              <a:rPr lang="en-US" sz="2800" dirty="0">
                <a:solidFill>
                  <a:srgbClr val="006DB3"/>
                </a:solidFill>
                <a:latin typeface="helvetica neue" charset="0"/>
                <a:cs typeface="GothamHTF-Book"/>
              </a:rPr>
              <a:t>Requires the purchase of additional ball valves on either end for isolation purchases</a:t>
            </a:r>
          </a:p>
        </p:txBody>
      </p:sp>
      <p:sp>
        <p:nvSpPr>
          <p:cNvPr id="1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5"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6"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7" name="Picture 16"/>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467739822"/>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34"/>
                                        </p:tgtEl>
                                        <p:attrNameLst>
                                          <p:attrName>style.visibility</p:attrName>
                                        </p:attrNameLst>
                                      </p:cBhvr>
                                      <p:to>
                                        <p:strVal val="visible"/>
                                      </p:to>
                                    </p:set>
                                    <p:anim calcmode="lin" valueType="num">
                                      <p:cBhvr>
                                        <p:cTn id="7" dur="75" fill="hold"/>
                                        <p:tgtEl>
                                          <p:spTgt spid="34"/>
                                        </p:tgtEl>
                                        <p:attrNameLst>
                                          <p:attrName>ppt_w</p:attrName>
                                        </p:attrNameLst>
                                      </p:cBhvr>
                                      <p:tavLst>
                                        <p:tav tm="0">
                                          <p:val>
                                            <p:fltVal val="0"/>
                                          </p:val>
                                        </p:tav>
                                        <p:tav tm="100000">
                                          <p:val>
                                            <p:strVal val="#ppt_w"/>
                                          </p:val>
                                        </p:tav>
                                      </p:tavLst>
                                    </p:anim>
                                    <p:anim calcmode="lin" valueType="num">
                                      <p:cBhvr>
                                        <p:cTn id="8" dur="75" fill="hold"/>
                                        <p:tgtEl>
                                          <p:spTgt spid="34"/>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fade">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utoUpdateAnimBg="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p:cNvSpPr>
          <p:nvPr/>
        </p:nvSpPr>
        <p:spPr bwMode="auto">
          <a:xfrm>
            <a:off x="698499" y="1255956"/>
            <a:ext cx="2579157" cy="5996629"/>
          </a:xfrm>
          <a:prstGeom prst="rect">
            <a:avLst/>
          </a:prstGeom>
          <a:blipFill dpi="0" rotWithShape="0">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0" name="Rectangle 2"/>
          <p:cNvSpPr>
            <a:spLocks/>
          </p:cNvSpPr>
          <p:nvPr/>
        </p:nvSpPr>
        <p:spPr bwMode="auto">
          <a:xfrm>
            <a:off x="4381308" y="844792"/>
            <a:ext cx="45116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err="1"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Vari</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 Control Ball</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3" name="Rectangle 2"/>
          <p:cNvSpPr/>
          <p:nvPr/>
        </p:nvSpPr>
        <p:spPr>
          <a:xfrm>
            <a:off x="4064231" y="2730165"/>
            <a:ext cx="7539586" cy="4154984"/>
          </a:xfrm>
          <a:prstGeom prst="rect">
            <a:avLst/>
          </a:prstGeom>
        </p:spPr>
        <p:txBody>
          <a:bodyPr wrap="square">
            <a:spAutoFit/>
          </a:bodyPr>
          <a:lstStyle/>
          <a:p>
            <a:pPr marL="457200" indent="-457200" algn="l">
              <a:buFont typeface="Arial"/>
              <a:buChar char="•"/>
            </a:pPr>
            <a:r>
              <a:rPr lang="en-US" sz="2400" dirty="0">
                <a:solidFill>
                  <a:srgbClr val="006DB3"/>
                </a:solidFill>
                <a:latin typeface="helvetica neue" charset="0"/>
                <a:cs typeface="GothamHTF-Book"/>
              </a:rPr>
              <a:t>Significantly less expensive </a:t>
            </a:r>
            <a:r>
              <a:rPr lang="en-US" sz="2400" dirty="0" smtClean="0">
                <a:solidFill>
                  <a:srgbClr val="006DB3"/>
                </a:solidFill>
                <a:latin typeface="helvetica neue" charset="0"/>
                <a:cs typeface="GothamHTF-Book"/>
              </a:rPr>
              <a:t>“Cost of Ownership”</a:t>
            </a:r>
            <a:endParaRPr lang="en-US" sz="2400" dirty="0">
              <a:solidFill>
                <a:srgbClr val="006DB3"/>
              </a:solidFill>
              <a:latin typeface="helvetica neue" charset="0"/>
              <a:cs typeface="GothamHTF-Book"/>
            </a:endParaRPr>
          </a:p>
          <a:p>
            <a:pPr marL="457200" indent="-457200" algn="l">
              <a:buFont typeface="Arial"/>
              <a:buChar char="•"/>
            </a:pPr>
            <a:endParaRPr lang="en-US" sz="2400" dirty="0" smtClean="0">
              <a:solidFill>
                <a:srgbClr val="006DB3"/>
              </a:solidFill>
              <a:latin typeface="helvetica neue" charset="0"/>
              <a:cs typeface="GothamHTF-Book"/>
            </a:endParaRPr>
          </a:p>
          <a:p>
            <a:pPr marL="457200" indent="-457200" algn="l">
              <a:buFont typeface="Arial"/>
              <a:buChar char="•"/>
            </a:pPr>
            <a:r>
              <a:rPr lang="en-US" sz="2400" dirty="0" smtClean="0">
                <a:solidFill>
                  <a:srgbClr val="006DB3"/>
                </a:solidFill>
                <a:latin typeface="helvetica neue" charset="0"/>
                <a:cs typeface="GothamHTF-Book"/>
              </a:rPr>
              <a:t>Dual functionality:                                              Control flow AND isolate flow</a:t>
            </a:r>
          </a:p>
          <a:p>
            <a:pPr marL="457200" indent="-457200" algn="l">
              <a:buFont typeface="Arial"/>
              <a:buChar char="•"/>
            </a:pPr>
            <a:endParaRPr lang="en-US" sz="2400" dirty="0" smtClean="0">
              <a:solidFill>
                <a:srgbClr val="006DB3"/>
              </a:solidFill>
              <a:latin typeface="helvetica neue" charset="0"/>
              <a:cs typeface="GothamHTF-Book"/>
            </a:endParaRPr>
          </a:p>
          <a:p>
            <a:pPr marL="457200" indent="-457200" algn="l">
              <a:buFont typeface="Arial"/>
              <a:buChar char="•"/>
            </a:pPr>
            <a:r>
              <a:rPr lang="en-US" sz="2400" dirty="0" smtClean="0">
                <a:solidFill>
                  <a:srgbClr val="006DB3"/>
                </a:solidFill>
                <a:latin typeface="helvetica neue" charset="0"/>
                <a:cs typeface="GothamHTF-Book"/>
              </a:rPr>
              <a:t>Repair </a:t>
            </a:r>
            <a:r>
              <a:rPr lang="en-US" sz="2400" dirty="0">
                <a:solidFill>
                  <a:srgbClr val="006DB3"/>
                </a:solidFill>
                <a:latin typeface="helvetica neue" charset="0"/>
                <a:cs typeface="GothamHTF-Book"/>
              </a:rPr>
              <a:t>work is cheaper and faster</a:t>
            </a:r>
          </a:p>
          <a:p>
            <a:pPr lvl="1" algn="l">
              <a:lnSpc>
                <a:spcPct val="50000"/>
              </a:lnSpc>
            </a:pPr>
            <a:r>
              <a:rPr lang="en-US" sz="2400" dirty="0" smtClean="0">
                <a:solidFill>
                  <a:srgbClr val="006DB3"/>
                </a:solidFill>
                <a:latin typeface="helvetica neue" charset="0"/>
                <a:cs typeface="GothamHTF-Book"/>
              </a:rPr>
              <a:t>	</a:t>
            </a:r>
          </a:p>
          <a:p>
            <a:pPr lvl="1" algn="l"/>
            <a:r>
              <a:rPr lang="en-US" sz="2400" dirty="0">
                <a:solidFill>
                  <a:srgbClr val="006DB3"/>
                </a:solidFill>
                <a:latin typeface="helvetica neue" charset="0"/>
                <a:cs typeface="GothamHTF-Book"/>
              </a:rPr>
              <a:t>	</a:t>
            </a:r>
            <a:r>
              <a:rPr lang="en-US" sz="2400" dirty="0" err="1" smtClean="0">
                <a:solidFill>
                  <a:srgbClr val="006DB3"/>
                </a:solidFill>
                <a:latin typeface="helvetica neue" charset="0"/>
                <a:cs typeface="GothamHTF-Book"/>
              </a:rPr>
              <a:t>Vari</a:t>
            </a:r>
            <a:r>
              <a:rPr lang="en-US" sz="2400" dirty="0">
                <a:solidFill>
                  <a:srgbClr val="006DB3"/>
                </a:solidFill>
                <a:latin typeface="helvetica neue" charset="0"/>
                <a:cs typeface="GothamHTF-Book"/>
              </a:rPr>
              <a:t>-V ball valves can be replaced or </a:t>
            </a:r>
            <a:endParaRPr lang="en-US" sz="2400" dirty="0" smtClean="0">
              <a:solidFill>
                <a:srgbClr val="006DB3"/>
              </a:solidFill>
              <a:latin typeface="helvetica neue" charset="0"/>
              <a:cs typeface="GothamHTF-Book"/>
            </a:endParaRPr>
          </a:p>
          <a:p>
            <a:pPr lvl="1" algn="l"/>
            <a:r>
              <a:rPr lang="en-US" sz="2400" dirty="0" smtClean="0">
                <a:solidFill>
                  <a:srgbClr val="006DB3"/>
                </a:solidFill>
                <a:latin typeface="helvetica neue" charset="0"/>
                <a:cs typeface="GothamHTF-Book"/>
              </a:rPr>
              <a:t>     repaired by internal workers </a:t>
            </a:r>
          </a:p>
          <a:p>
            <a:pPr lvl="1" algn="l">
              <a:lnSpc>
                <a:spcPct val="50000"/>
              </a:lnSpc>
            </a:pPr>
            <a:r>
              <a:rPr lang="en-US" sz="2400" dirty="0" smtClean="0">
                <a:solidFill>
                  <a:srgbClr val="006DB3"/>
                </a:solidFill>
                <a:latin typeface="helvetica neue" charset="0"/>
                <a:cs typeface="GothamHTF-Book"/>
              </a:rPr>
              <a:t>	</a:t>
            </a:r>
          </a:p>
          <a:p>
            <a:pPr lvl="1" algn="l"/>
            <a:r>
              <a:rPr lang="en-US" sz="2400" dirty="0">
                <a:solidFill>
                  <a:srgbClr val="006DB3"/>
                </a:solidFill>
                <a:latin typeface="helvetica neue" charset="0"/>
                <a:cs typeface="GothamHTF-Book"/>
              </a:rPr>
              <a:t>	</a:t>
            </a:r>
            <a:r>
              <a:rPr lang="en-US" sz="2400" dirty="0" smtClean="0">
                <a:solidFill>
                  <a:srgbClr val="006DB3"/>
                </a:solidFill>
                <a:latin typeface="helvetica neue" charset="0"/>
                <a:cs typeface="GothamHTF-Book"/>
              </a:rPr>
              <a:t>Only </a:t>
            </a:r>
            <a:r>
              <a:rPr lang="en-US" sz="2400" dirty="0">
                <a:solidFill>
                  <a:srgbClr val="006DB3"/>
                </a:solidFill>
                <a:latin typeface="helvetica neue" charset="0"/>
                <a:cs typeface="GothamHTF-Book"/>
              </a:rPr>
              <a:t>costs are the replacement parts </a:t>
            </a:r>
            <a:endParaRPr lang="en-US" sz="2400" dirty="0" smtClean="0">
              <a:solidFill>
                <a:srgbClr val="006DB3"/>
              </a:solidFill>
              <a:latin typeface="helvetica neue" charset="0"/>
              <a:cs typeface="GothamHTF-Book"/>
            </a:endParaRPr>
          </a:p>
          <a:p>
            <a:pPr lvl="1" algn="l"/>
            <a:r>
              <a:rPr lang="en-US" sz="2400" dirty="0">
                <a:solidFill>
                  <a:srgbClr val="006DB3"/>
                </a:solidFill>
                <a:latin typeface="helvetica neue" charset="0"/>
                <a:cs typeface="GothamHTF-Book"/>
              </a:rPr>
              <a:t> </a:t>
            </a:r>
            <a:r>
              <a:rPr lang="en-US" sz="2400" dirty="0" smtClean="0">
                <a:solidFill>
                  <a:srgbClr val="006DB3"/>
                </a:solidFill>
                <a:latin typeface="helvetica neue" charset="0"/>
                <a:cs typeface="GothamHTF-Book"/>
              </a:rPr>
              <a:t>    themselves</a:t>
            </a:r>
            <a:endParaRPr lang="en-US" sz="2400" dirty="0">
              <a:solidFill>
                <a:srgbClr val="006DB3"/>
              </a:solidFill>
              <a:latin typeface="helvetica neue" charset="0"/>
              <a:cs typeface="GothamHTF-Book"/>
            </a:endParaRPr>
          </a:p>
        </p:txBody>
      </p:sp>
      <p:sp>
        <p:nvSpPr>
          <p:cNvPr id="11"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2"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3"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4" name="Picture 13"/>
          <p:cNvPicPr>
            <a:picLocks noChangeAspect="1"/>
          </p:cNvPicPr>
          <p:nvPr/>
        </p:nvPicPr>
        <p:blipFill>
          <a:blip r:embed="rId3"/>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682619677"/>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10"/>
                                        </p:tgtEl>
                                        <p:attrNameLst>
                                          <p:attrName>style.visibility</p:attrName>
                                        </p:attrNameLst>
                                      </p:cBhvr>
                                      <p:to>
                                        <p:strVal val="visible"/>
                                      </p:to>
                                    </p:set>
                                    <p:anim calcmode="lin" valueType="num">
                                      <p:cBhvr>
                                        <p:cTn id="7" dur="75" fill="hold"/>
                                        <p:tgtEl>
                                          <p:spTgt spid="10"/>
                                        </p:tgtEl>
                                        <p:attrNameLst>
                                          <p:attrName>ppt_w</p:attrName>
                                        </p:attrNameLst>
                                      </p:cBhvr>
                                      <p:tavLst>
                                        <p:tav tm="0">
                                          <p:val>
                                            <p:fltVal val="0"/>
                                          </p:val>
                                        </p:tav>
                                        <p:tav tm="100000">
                                          <p:val>
                                            <p:strVal val="#ppt_w"/>
                                          </p:val>
                                        </p:tav>
                                      </p:tavLst>
                                    </p:anim>
                                    <p:anim calcmode="lin" valueType="num">
                                      <p:cBhvr>
                                        <p:cTn id="8" dur="75"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775"/>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p:nvPr/>
        </p:nvSpPr>
        <p:spPr>
          <a:xfrm>
            <a:off x="60182" y="599883"/>
            <a:ext cx="12890501"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005C9B"/>
                </a:solidFill>
                <a:latin typeface="Helvetica Neue"/>
                <a:ea typeface="Helvetica Neue"/>
                <a:cs typeface="Helvetica Neue"/>
                <a:sym typeface="Helvetica Neue"/>
              </a:defRPr>
            </a:lvl1pPr>
          </a:lstStyle>
          <a:p>
            <a:r>
              <a:rPr dirty="0">
                <a:solidFill>
                  <a:schemeClr val="tx1">
                    <a:lumMod val="85000"/>
                  </a:schemeClr>
                </a:solidFill>
              </a:rPr>
              <a:t>Satisfied Gosco Customers</a:t>
            </a:r>
          </a:p>
        </p:txBody>
      </p:sp>
      <p:pic>
        <p:nvPicPr>
          <p:cNvPr id="1008" name="Husky.pdf"/>
          <p:cNvPicPr>
            <a:picLocks noChangeAspect="1"/>
          </p:cNvPicPr>
          <p:nvPr/>
        </p:nvPicPr>
        <p:blipFill>
          <a:blip r:embed="rId3">
            <a:extLst/>
          </a:blip>
          <a:stretch>
            <a:fillRect/>
          </a:stretch>
        </p:blipFill>
        <p:spPr>
          <a:xfrm>
            <a:off x="762000" y="7912100"/>
            <a:ext cx="2857500" cy="600725"/>
          </a:xfrm>
          <a:prstGeom prst="rect">
            <a:avLst/>
          </a:prstGeom>
          <a:ln w="12700">
            <a:miter lim="400000"/>
          </a:ln>
        </p:spPr>
      </p:pic>
      <p:pic>
        <p:nvPicPr>
          <p:cNvPr id="1009" name="Bayer.pdf"/>
          <p:cNvPicPr>
            <a:picLocks noChangeAspect="1"/>
          </p:cNvPicPr>
          <p:nvPr/>
        </p:nvPicPr>
        <p:blipFill>
          <a:blip r:embed="rId4">
            <a:extLst/>
          </a:blip>
          <a:stretch>
            <a:fillRect/>
          </a:stretch>
        </p:blipFill>
        <p:spPr>
          <a:xfrm>
            <a:off x="2921000" y="2533875"/>
            <a:ext cx="3533193" cy="1219201"/>
          </a:xfrm>
          <a:prstGeom prst="rect">
            <a:avLst/>
          </a:prstGeom>
          <a:ln w="12700">
            <a:miter lim="400000"/>
          </a:ln>
        </p:spPr>
      </p:pic>
      <p:pic>
        <p:nvPicPr>
          <p:cNvPr id="1010" name="NASA.pdf"/>
          <p:cNvPicPr>
            <a:picLocks noChangeAspect="1"/>
          </p:cNvPicPr>
          <p:nvPr/>
        </p:nvPicPr>
        <p:blipFill>
          <a:blip r:embed="rId5">
            <a:extLst/>
          </a:blip>
          <a:stretch>
            <a:fillRect/>
          </a:stretch>
        </p:blipFill>
        <p:spPr>
          <a:xfrm>
            <a:off x="10321704" y="2146300"/>
            <a:ext cx="2389633" cy="2017912"/>
          </a:xfrm>
          <a:prstGeom prst="rect">
            <a:avLst/>
          </a:prstGeom>
          <a:ln w="12700">
            <a:miter lim="400000"/>
          </a:ln>
        </p:spPr>
      </p:pic>
      <p:pic>
        <p:nvPicPr>
          <p:cNvPr id="1011" name="General_Electric black .pdf"/>
          <p:cNvPicPr>
            <a:picLocks noChangeAspect="1"/>
          </p:cNvPicPr>
          <p:nvPr/>
        </p:nvPicPr>
        <p:blipFill>
          <a:blip r:embed="rId6">
            <a:extLst/>
          </a:blip>
          <a:stretch>
            <a:fillRect/>
          </a:stretch>
        </p:blipFill>
        <p:spPr>
          <a:xfrm>
            <a:off x="8986539" y="5964590"/>
            <a:ext cx="2031093" cy="2031093"/>
          </a:xfrm>
          <a:prstGeom prst="rect">
            <a:avLst/>
          </a:prstGeom>
          <a:ln w="12700">
            <a:miter lim="400000"/>
          </a:ln>
        </p:spPr>
      </p:pic>
      <p:pic>
        <p:nvPicPr>
          <p:cNvPr id="1012" name="Texas_Instruments black.pdf"/>
          <p:cNvPicPr>
            <a:picLocks noChangeAspect="1"/>
          </p:cNvPicPr>
          <p:nvPr/>
        </p:nvPicPr>
        <p:blipFill>
          <a:blip r:embed="rId7">
            <a:extLst/>
          </a:blip>
          <a:stretch>
            <a:fillRect/>
          </a:stretch>
        </p:blipFill>
        <p:spPr>
          <a:xfrm>
            <a:off x="8786818" y="4368444"/>
            <a:ext cx="3069772" cy="1028700"/>
          </a:xfrm>
          <a:prstGeom prst="rect">
            <a:avLst/>
          </a:prstGeom>
          <a:ln w="12700">
            <a:miter lim="400000"/>
          </a:ln>
        </p:spPr>
      </p:pic>
      <p:pic>
        <p:nvPicPr>
          <p:cNvPr id="1013" name="Noranda black.pdf"/>
          <p:cNvPicPr>
            <a:picLocks noChangeAspect="1"/>
          </p:cNvPicPr>
          <p:nvPr/>
        </p:nvPicPr>
        <p:blipFill>
          <a:blip r:embed="rId8">
            <a:extLst/>
          </a:blip>
          <a:stretch>
            <a:fillRect/>
          </a:stretch>
        </p:blipFill>
        <p:spPr>
          <a:xfrm>
            <a:off x="927100" y="2260600"/>
            <a:ext cx="1905000" cy="1778000"/>
          </a:xfrm>
          <a:prstGeom prst="rect">
            <a:avLst/>
          </a:prstGeom>
          <a:ln w="12700">
            <a:miter lim="400000"/>
          </a:ln>
        </p:spPr>
      </p:pic>
      <p:pic>
        <p:nvPicPr>
          <p:cNvPr id="1014" name="DuPont black.pdf"/>
          <p:cNvPicPr>
            <a:picLocks noChangeAspect="1"/>
          </p:cNvPicPr>
          <p:nvPr/>
        </p:nvPicPr>
        <p:blipFill>
          <a:blip r:embed="rId9">
            <a:extLst/>
          </a:blip>
          <a:stretch>
            <a:fillRect/>
          </a:stretch>
        </p:blipFill>
        <p:spPr>
          <a:xfrm>
            <a:off x="774700" y="5384800"/>
            <a:ext cx="6248400" cy="1595337"/>
          </a:xfrm>
          <a:prstGeom prst="rect">
            <a:avLst/>
          </a:prstGeom>
          <a:ln w="12700">
            <a:miter lim="400000"/>
          </a:ln>
        </p:spPr>
      </p:pic>
      <p:pic>
        <p:nvPicPr>
          <p:cNvPr id="1015" name="Chevron_Phillips.pdf"/>
          <p:cNvPicPr>
            <a:picLocks noChangeAspect="1"/>
          </p:cNvPicPr>
          <p:nvPr/>
        </p:nvPicPr>
        <p:blipFill>
          <a:blip r:embed="rId10">
            <a:extLst/>
          </a:blip>
          <a:stretch>
            <a:fillRect/>
          </a:stretch>
        </p:blipFill>
        <p:spPr>
          <a:xfrm>
            <a:off x="4762500" y="4419600"/>
            <a:ext cx="2717800" cy="1415861"/>
          </a:xfrm>
          <a:prstGeom prst="rect">
            <a:avLst/>
          </a:prstGeom>
          <a:ln w="12700">
            <a:miter lim="400000"/>
          </a:ln>
        </p:spPr>
      </p:pic>
      <p:pic>
        <p:nvPicPr>
          <p:cNvPr id="1016" name="Exxon.pdf"/>
          <p:cNvPicPr>
            <a:picLocks noChangeAspect="1"/>
          </p:cNvPicPr>
          <p:nvPr/>
        </p:nvPicPr>
        <p:blipFill>
          <a:blip r:embed="rId11">
            <a:extLst/>
          </a:blip>
          <a:stretch>
            <a:fillRect/>
          </a:stretch>
        </p:blipFill>
        <p:spPr>
          <a:xfrm>
            <a:off x="7035800" y="2616200"/>
            <a:ext cx="2882900" cy="1058693"/>
          </a:xfrm>
          <a:prstGeom prst="rect">
            <a:avLst/>
          </a:prstGeom>
          <a:ln w="12700">
            <a:miter lim="400000"/>
          </a:ln>
        </p:spPr>
      </p:pic>
      <p:pic>
        <p:nvPicPr>
          <p:cNvPr id="1017" name="Conoco Phillips logo.pdf"/>
          <p:cNvPicPr>
            <a:picLocks noChangeAspect="1"/>
          </p:cNvPicPr>
          <p:nvPr/>
        </p:nvPicPr>
        <p:blipFill>
          <a:blip r:embed="rId12">
            <a:extLst/>
          </a:blip>
          <a:stretch>
            <a:fillRect/>
          </a:stretch>
        </p:blipFill>
        <p:spPr>
          <a:xfrm>
            <a:off x="4499205" y="7442200"/>
            <a:ext cx="4487334" cy="1206500"/>
          </a:xfrm>
          <a:prstGeom prst="rect">
            <a:avLst/>
          </a:prstGeom>
          <a:ln w="12700">
            <a:miter lim="400000"/>
          </a:ln>
        </p:spPr>
      </p:pic>
    </p:spTree>
    <p:extLst>
      <p:ext uri="{BB962C8B-B14F-4D97-AF65-F5344CB8AC3E}">
        <p14:creationId xmlns:p14="http://schemas.microsoft.com/office/powerpoint/2010/main" val="898110350"/>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007"/>
                                        </p:tgtEl>
                                        <p:attrNameLst>
                                          <p:attrName>style.visibility</p:attrName>
                                        </p:attrNameLst>
                                      </p:cBhvr>
                                      <p:to>
                                        <p:strVal val="visible"/>
                                      </p:to>
                                    </p:set>
                                    <p:anim calcmode="lin" valueType="num">
                                      <p:cBhvr>
                                        <p:cTn id="7" dur="1000" fill="hold"/>
                                        <p:tgtEl>
                                          <p:spTgt spid="1007"/>
                                        </p:tgtEl>
                                        <p:attrNameLst>
                                          <p:attrName>ppt_w</p:attrName>
                                        </p:attrNameLst>
                                      </p:cBhvr>
                                      <p:tavLst>
                                        <p:tav tm="0">
                                          <p:val>
                                            <p:fltVal val="0"/>
                                          </p:val>
                                        </p:tav>
                                        <p:tav tm="100000">
                                          <p:val>
                                            <p:strVal val="#ppt_w"/>
                                          </p:val>
                                        </p:tav>
                                      </p:tavLst>
                                    </p:anim>
                                    <p:anim calcmode="lin" valueType="num">
                                      <p:cBhvr>
                                        <p:cTn id="8" dur="1000" fill="hold"/>
                                        <p:tgtEl>
                                          <p:spTgt spid="100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1009"/>
                                        </p:tgtEl>
                                        <p:attrNameLst>
                                          <p:attrName>style.visibility</p:attrName>
                                        </p:attrNameLst>
                                      </p:cBhvr>
                                      <p:to>
                                        <p:strVal val="visible"/>
                                      </p:to>
                                    </p:set>
                                    <p:anim calcmode="lin" valueType="num">
                                      <p:cBhvr>
                                        <p:cTn id="13" dur="500" fill="hold"/>
                                        <p:tgtEl>
                                          <p:spTgt spid="1009"/>
                                        </p:tgtEl>
                                        <p:attrNameLst>
                                          <p:attrName>ppt_x</p:attrName>
                                        </p:attrNameLst>
                                      </p:cBhvr>
                                      <p:tavLst>
                                        <p:tav tm="0">
                                          <p:val>
                                            <p:strVal val="0-#ppt_w/2"/>
                                          </p:val>
                                        </p:tav>
                                        <p:tav tm="100000">
                                          <p:val>
                                            <p:strVal val="#ppt_x"/>
                                          </p:val>
                                        </p:tav>
                                      </p:tavLst>
                                    </p:anim>
                                    <p:anim calcmode="lin" valueType="num">
                                      <p:cBhvr>
                                        <p:cTn id="14" dur="500" fill="hold"/>
                                        <p:tgtEl>
                                          <p:spTgt spid="100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iterate>
                                    <p:tmAbs val="0"/>
                                  </p:iterate>
                                  <p:childTnLst>
                                    <p:set>
                                      <p:cBhvr>
                                        <p:cTn id="17" fill="hold"/>
                                        <p:tgtEl>
                                          <p:spTgt spid="1011"/>
                                        </p:tgtEl>
                                        <p:attrNameLst>
                                          <p:attrName>style.visibility</p:attrName>
                                        </p:attrNameLst>
                                      </p:cBhvr>
                                      <p:to>
                                        <p:strVal val="visible"/>
                                      </p:to>
                                    </p:set>
                                    <p:anim calcmode="lin" valueType="num">
                                      <p:cBhvr>
                                        <p:cTn id="18" dur="500" fill="hold"/>
                                        <p:tgtEl>
                                          <p:spTgt spid="1011"/>
                                        </p:tgtEl>
                                        <p:attrNameLst>
                                          <p:attrName>ppt_x</p:attrName>
                                        </p:attrNameLst>
                                      </p:cBhvr>
                                      <p:tavLst>
                                        <p:tav tm="0">
                                          <p:val>
                                            <p:strVal val="0-#ppt_w/2"/>
                                          </p:val>
                                        </p:tav>
                                        <p:tav tm="100000">
                                          <p:val>
                                            <p:strVal val="#ppt_x"/>
                                          </p:val>
                                        </p:tav>
                                      </p:tavLst>
                                    </p:anim>
                                    <p:anim calcmode="lin" valueType="num">
                                      <p:cBhvr>
                                        <p:cTn id="19" dur="500" fill="hold"/>
                                        <p:tgtEl>
                                          <p:spTgt spid="1011"/>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iterate>
                                    <p:tmAbs val="0"/>
                                  </p:iterate>
                                  <p:childTnLst>
                                    <p:set>
                                      <p:cBhvr>
                                        <p:cTn id="22" fill="hold"/>
                                        <p:tgtEl>
                                          <p:spTgt spid="1010"/>
                                        </p:tgtEl>
                                        <p:attrNameLst>
                                          <p:attrName>style.visibility</p:attrName>
                                        </p:attrNameLst>
                                      </p:cBhvr>
                                      <p:to>
                                        <p:strVal val="visible"/>
                                      </p:to>
                                    </p:set>
                                    <p:anim calcmode="lin" valueType="num">
                                      <p:cBhvr>
                                        <p:cTn id="23" dur="500" fill="hold"/>
                                        <p:tgtEl>
                                          <p:spTgt spid="1010"/>
                                        </p:tgtEl>
                                        <p:attrNameLst>
                                          <p:attrName>ppt_x</p:attrName>
                                        </p:attrNameLst>
                                      </p:cBhvr>
                                      <p:tavLst>
                                        <p:tav tm="0">
                                          <p:val>
                                            <p:strVal val="0-#ppt_w/2"/>
                                          </p:val>
                                        </p:tav>
                                        <p:tav tm="100000">
                                          <p:val>
                                            <p:strVal val="#ppt_x"/>
                                          </p:val>
                                        </p:tav>
                                      </p:tavLst>
                                    </p:anim>
                                    <p:anim calcmode="lin" valueType="num">
                                      <p:cBhvr>
                                        <p:cTn id="24" dur="500" fill="hold"/>
                                        <p:tgtEl>
                                          <p:spTgt spid="101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grpId="0" nodeType="afterEffect">
                                  <p:stCondLst>
                                    <p:cond delay="0"/>
                                  </p:stCondLst>
                                  <p:iterate>
                                    <p:tmAbs val="0"/>
                                  </p:iterate>
                                  <p:childTnLst>
                                    <p:set>
                                      <p:cBhvr>
                                        <p:cTn id="27" fill="hold"/>
                                        <p:tgtEl>
                                          <p:spTgt spid="1008"/>
                                        </p:tgtEl>
                                        <p:attrNameLst>
                                          <p:attrName>style.visibility</p:attrName>
                                        </p:attrNameLst>
                                      </p:cBhvr>
                                      <p:to>
                                        <p:strVal val="visible"/>
                                      </p:to>
                                    </p:set>
                                    <p:anim calcmode="lin" valueType="num">
                                      <p:cBhvr>
                                        <p:cTn id="28" dur="500" fill="hold"/>
                                        <p:tgtEl>
                                          <p:spTgt spid="1008"/>
                                        </p:tgtEl>
                                        <p:attrNameLst>
                                          <p:attrName>ppt_x</p:attrName>
                                        </p:attrNameLst>
                                      </p:cBhvr>
                                      <p:tavLst>
                                        <p:tav tm="0">
                                          <p:val>
                                            <p:strVal val="0-#ppt_w/2"/>
                                          </p:val>
                                        </p:tav>
                                        <p:tav tm="100000">
                                          <p:val>
                                            <p:strVal val="#ppt_x"/>
                                          </p:val>
                                        </p:tav>
                                      </p:tavLst>
                                    </p:anim>
                                    <p:anim calcmode="lin" valueType="num">
                                      <p:cBhvr>
                                        <p:cTn id="29" dur="500" fill="hold"/>
                                        <p:tgtEl>
                                          <p:spTgt spid="1008"/>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iterate>
                                    <p:tmAbs val="0"/>
                                  </p:iterate>
                                  <p:childTnLst>
                                    <p:set>
                                      <p:cBhvr>
                                        <p:cTn id="32" fill="hold"/>
                                        <p:tgtEl>
                                          <p:spTgt spid="1014"/>
                                        </p:tgtEl>
                                        <p:attrNameLst>
                                          <p:attrName>style.visibility</p:attrName>
                                        </p:attrNameLst>
                                      </p:cBhvr>
                                      <p:to>
                                        <p:strVal val="visible"/>
                                      </p:to>
                                    </p:set>
                                    <p:anim calcmode="lin" valueType="num">
                                      <p:cBhvr>
                                        <p:cTn id="33" dur="500" fill="hold"/>
                                        <p:tgtEl>
                                          <p:spTgt spid="1014"/>
                                        </p:tgtEl>
                                        <p:attrNameLst>
                                          <p:attrName>ppt_x</p:attrName>
                                        </p:attrNameLst>
                                      </p:cBhvr>
                                      <p:tavLst>
                                        <p:tav tm="0">
                                          <p:val>
                                            <p:strVal val="0-#ppt_w/2"/>
                                          </p:val>
                                        </p:tav>
                                        <p:tav tm="100000">
                                          <p:val>
                                            <p:strVal val="#ppt_x"/>
                                          </p:val>
                                        </p:tav>
                                      </p:tavLst>
                                    </p:anim>
                                    <p:anim calcmode="lin" valueType="num">
                                      <p:cBhvr>
                                        <p:cTn id="34" dur="500" fill="hold"/>
                                        <p:tgtEl>
                                          <p:spTgt spid="1014"/>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8" fill="hold" grpId="0" nodeType="afterEffect">
                                  <p:stCondLst>
                                    <p:cond delay="0"/>
                                  </p:stCondLst>
                                  <p:iterate>
                                    <p:tmAbs val="0"/>
                                  </p:iterate>
                                  <p:childTnLst>
                                    <p:set>
                                      <p:cBhvr>
                                        <p:cTn id="37" fill="hold"/>
                                        <p:tgtEl>
                                          <p:spTgt spid="1012"/>
                                        </p:tgtEl>
                                        <p:attrNameLst>
                                          <p:attrName>style.visibility</p:attrName>
                                        </p:attrNameLst>
                                      </p:cBhvr>
                                      <p:to>
                                        <p:strVal val="visible"/>
                                      </p:to>
                                    </p:set>
                                    <p:anim calcmode="lin" valueType="num">
                                      <p:cBhvr>
                                        <p:cTn id="38" dur="500" fill="hold"/>
                                        <p:tgtEl>
                                          <p:spTgt spid="1012"/>
                                        </p:tgtEl>
                                        <p:attrNameLst>
                                          <p:attrName>ppt_x</p:attrName>
                                        </p:attrNameLst>
                                      </p:cBhvr>
                                      <p:tavLst>
                                        <p:tav tm="0">
                                          <p:val>
                                            <p:strVal val="0-#ppt_w/2"/>
                                          </p:val>
                                        </p:tav>
                                        <p:tav tm="100000">
                                          <p:val>
                                            <p:strVal val="#ppt_x"/>
                                          </p:val>
                                        </p:tav>
                                      </p:tavLst>
                                    </p:anim>
                                    <p:anim calcmode="lin" valueType="num">
                                      <p:cBhvr>
                                        <p:cTn id="39" dur="500" fill="hold"/>
                                        <p:tgtEl>
                                          <p:spTgt spid="1012"/>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8" fill="hold" grpId="0" nodeType="afterEffect">
                                  <p:stCondLst>
                                    <p:cond delay="0"/>
                                  </p:stCondLst>
                                  <p:iterate>
                                    <p:tmAbs val="0"/>
                                  </p:iterate>
                                  <p:childTnLst>
                                    <p:set>
                                      <p:cBhvr>
                                        <p:cTn id="42" fill="hold"/>
                                        <p:tgtEl>
                                          <p:spTgt spid="1016"/>
                                        </p:tgtEl>
                                        <p:attrNameLst>
                                          <p:attrName>style.visibility</p:attrName>
                                        </p:attrNameLst>
                                      </p:cBhvr>
                                      <p:to>
                                        <p:strVal val="visible"/>
                                      </p:to>
                                    </p:set>
                                    <p:anim calcmode="lin" valueType="num">
                                      <p:cBhvr>
                                        <p:cTn id="43" dur="500" fill="hold"/>
                                        <p:tgtEl>
                                          <p:spTgt spid="1016"/>
                                        </p:tgtEl>
                                        <p:attrNameLst>
                                          <p:attrName>ppt_x</p:attrName>
                                        </p:attrNameLst>
                                      </p:cBhvr>
                                      <p:tavLst>
                                        <p:tav tm="0">
                                          <p:val>
                                            <p:strVal val="0-#ppt_w/2"/>
                                          </p:val>
                                        </p:tav>
                                        <p:tav tm="100000">
                                          <p:val>
                                            <p:strVal val="#ppt_x"/>
                                          </p:val>
                                        </p:tav>
                                      </p:tavLst>
                                    </p:anim>
                                    <p:anim calcmode="lin" valueType="num">
                                      <p:cBhvr>
                                        <p:cTn id="44" dur="500" fill="hold"/>
                                        <p:tgtEl>
                                          <p:spTgt spid="1016"/>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 presetClass="entr" presetSubtype="8" fill="hold" grpId="0" nodeType="afterEffect">
                                  <p:stCondLst>
                                    <p:cond delay="0"/>
                                  </p:stCondLst>
                                  <p:iterate>
                                    <p:tmAbs val="0"/>
                                  </p:iterate>
                                  <p:childTnLst>
                                    <p:set>
                                      <p:cBhvr>
                                        <p:cTn id="47" fill="hold"/>
                                        <p:tgtEl>
                                          <p:spTgt spid="1013"/>
                                        </p:tgtEl>
                                        <p:attrNameLst>
                                          <p:attrName>style.visibility</p:attrName>
                                        </p:attrNameLst>
                                      </p:cBhvr>
                                      <p:to>
                                        <p:strVal val="visible"/>
                                      </p:to>
                                    </p:set>
                                    <p:anim calcmode="lin" valueType="num">
                                      <p:cBhvr>
                                        <p:cTn id="48" dur="500" fill="hold"/>
                                        <p:tgtEl>
                                          <p:spTgt spid="1013"/>
                                        </p:tgtEl>
                                        <p:attrNameLst>
                                          <p:attrName>ppt_x</p:attrName>
                                        </p:attrNameLst>
                                      </p:cBhvr>
                                      <p:tavLst>
                                        <p:tav tm="0">
                                          <p:val>
                                            <p:strVal val="0-#ppt_w/2"/>
                                          </p:val>
                                        </p:tav>
                                        <p:tav tm="100000">
                                          <p:val>
                                            <p:strVal val="#ppt_x"/>
                                          </p:val>
                                        </p:tav>
                                      </p:tavLst>
                                    </p:anim>
                                    <p:anim calcmode="lin" valueType="num">
                                      <p:cBhvr>
                                        <p:cTn id="49" dur="500" fill="hold"/>
                                        <p:tgtEl>
                                          <p:spTgt spid="1013"/>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2" presetClass="entr" presetSubtype="8" fill="hold" grpId="0" nodeType="afterEffect">
                                  <p:stCondLst>
                                    <p:cond delay="0"/>
                                  </p:stCondLst>
                                  <p:iterate>
                                    <p:tmAbs val="0"/>
                                  </p:iterate>
                                  <p:childTnLst>
                                    <p:set>
                                      <p:cBhvr>
                                        <p:cTn id="52" fill="hold"/>
                                        <p:tgtEl>
                                          <p:spTgt spid="1015"/>
                                        </p:tgtEl>
                                        <p:attrNameLst>
                                          <p:attrName>style.visibility</p:attrName>
                                        </p:attrNameLst>
                                      </p:cBhvr>
                                      <p:to>
                                        <p:strVal val="visible"/>
                                      </p:to>
                                    </p:set>
                                    <p:anim calcmode="lin" valueType="num">
                                      <p:cBhvr>
                                        <p:cTn id="53" dur="500" fill="hold"/>
                                        <p:tgtEl>
                                          <p:spTgt spid="1015"/>
                                        </p:tgtEl>
                                        <p:attrNameLst>
                                          <p:attrName>ppt_x</p:attrName>
                                        </p:attrNameLst>
                                      </p:cBhvr>
                                      <p:tavLst>
                                        <p:tav tm="0">
                                          <p:val>
                                            <p:strVal val="0-#ppt_w/2"/>
                                          </p:val>
                                        </p:tav>
                                        <p:tav tm="100000">
                                          <p:val>
                                            <p:strVal val="#ppt_x"/>
                                          </p:val>
                                        </p:tav>
                                      </p:tavLst>
                                    </p:anim>
                                    <p:anim calcmode="lin" valueType="num">
                                      <p:cBhvr>
                                        <p:cTn id="54" dur="500" fill="hold"/>
                                        <p:tgtEl>
                                          <p:spTgt spid="1015"/>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 presetClass="entr" presetSubtype="8" fill="hold" grpId="0" nodeType="afterEffect">
                                  <p:stCondLst>
                                    <p:cond delay="0"/>
                                  </p:stCondLst>
                                  <p:iterate>
                                    <p:tmAbs val="0"/>
                                  </p:iterate>
                                  <p:childTnLst>
                                    <p:set>
                                      <p:cBhvr>
                                        <p:cTn id="57" fill="hold"/>
                                        <p:tgtEl>
                                          <p:spTgt spid="1017"/>
                                        </p:tgtEl>
                                        <p:attrNameLst>
                                          <p:attrName>style.visibility</p:attrName>
                                        </p:attrNameLst>
                                      </p:cBhvr>
                                      <p:to>
                                        <p:strVal val="visible"/>
                                      </p:to>
                                    </p:set>
                                    <p:anim calcmode="lin" valueType="num">
                                      <p:cBhvr>
                                        <p:cTn id="58" dur="500" fill="hold"/>
                                        <p:tgtEl>
                                          <p:spTgt spid="1017"/>
                                        </p:tgtEl>
                                        <p:attrNameLst>
                                          <p:attrName>ppt_x</p:attrName>
                                        </p:attrNameLst>
                                      </p:cBhvr>
                                      <p:tavLst>
                                        <p:tav tm="0">
                                          <p:val>
                                            <p:strVal val="0-#ppt_w/2"/>
                                          </p:val>
                                        </p:tav>
                                        <p:tav tm="100000">
                                          <p:val>
                                            <p:strVal val="#ppt_x"/>
                                          </p:val>
                                        </p:tav>
                                      </p:tavLst>
                                    </p:anim>
                                    <p:anim calcmode="lin" valueType="num">
                                      <p:cBhvr>
                                        <p:cTn id="59" dur="500" fill="hold"/>
                                        <p:tgtEl>
                                          <p:spTgt spid="10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0" animBg="1" advAuto="0"/>
      <p:bldP spid="1008" grpId="0" animBg="1" advAuto="0"/>
      <p:bldP spid="1009" grpId="0" animBg="1" advAuto="0"/>
      <p:bldP spid="1010" grpId="0" animBg="1" advAuto="0"/>
      <p:bldP spid="1011" grpId="0" animBg="1" advAuto="0"/>
      <p:bldP spid="1012" grpId="0" animBg="1" advAuto="0"/>
      <p:bldP spid="1013" grpId="0" animBg="1" advAuto="0"/>
      <p:bldP spid="1014" grpId="0" animBg="1" advAuto="0"/>
      <p:bldP spid="1015" grpId="0" animBg="1" advAuto="0"/>
      <p:bldP spid="1016" grpId="0" animBg="1" advAuto="0"/>
      <p:bldP spid="1017"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2128552" y="844792"/>
            <a:ext cx="90171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Why use </a:t>
            </a:r>
            <a:r>
              <a:rPr lang="en-US" spc="50" dirty="0" err="1"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Gosco’s</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 </a:t>
            </a:r>
            <a:r>
              <a:rPr lang="en-US" spc="50" dirty="0" err="1"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Vari</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 Ball Valves?</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pic>
        <p:nvPicPr>
          <p:cNvPr id="24" name="Picture 23"/>
          <p:cNvPicPr>
            <a:picLocks noChangeAspect="1"/>
          </p:cNvPicPr>
          <p:nvPr/>
        </p:nvPicPr>
        <p:blipFill>
          <a:blip r:embed="rId2" cstate="email">
            <a:alphaModFix amt="62000"/>
            <a:extLst>
              <a:ext uri="{28A0092B-C50C-407E-A947-70E740481C1C}">
                <a14:useLocalDpi xmlns:a14="http://schemas.microsoft.com/office/drawing/2010/main"/>
              </a:ext>
            </a:extLst>
          </a:blip>
          <a:srcRect/>
          <a:stretch>
            <a:fillRect/>
          </a:stretch>
        </p:blipFill>
        <p:spPr bwMode="auto">
          <a:xfrm rot="5400000">
            <a:off x="689867" y="2960016"/>
            <a:ext cx="4534562" cy="5914296"/>
          </a:xfrm>
          <a:prstGeom prst="rect">
            <a:avLst/>
          </a:prstGeom>
          <a:noFill/>
          <a:ln>
            <a:noFill/>
          </a:ln>
          <a:extLst>
            <a:ext uri="{909E8E84-426E-40dd-AFC4-6F175D3DCCD1}">
              <a14:hiddenFill xmlns:a14="http://schemas.microsoft.com/office/drawing/2010/main" xmlns="">
                <a:solidFill>
                  <a:srgbClr val="FFFFFF">
                    <a:alpha val="6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14"/>
          <p:cNvSpPr>
            <a:spLocks/>
          </p:cNvSpPr>
          <p:nvPr/>
        </p:nvSpPr>
        <p:spPr bwMode="auto">
          <a:xfrm>
            <a:off x="7054277" y="5433890"/>
            <a:ext cx="1712324" cy="2045331"/>
          </a:xfrm>
          <a:prstGeom prst="rect">
            <a:avLst/>
          </a:prstGeom>
          <a:blipFill dpi="0" rotWithShape="0">
            <a:blip r:embed="rId3"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xmlns="" w="88900">
                <a:solidFill>
                  <a:srgbClr val="838383"/>
                </a:solidFill>
                <a:miter lim="800000"/>
                <a:headEnd/>
                <a:tailEnd/>
              </a14:hiddenLine>
            </a:ext>
          </a:extLst>
        </p:spPr>
        <p:txBody>
          <a:bodyPr lIns="0" tIns="0" rIns="0" bIns="0"/>
          <a:lstStyle/>
          <a:p>
            <a:pPr algn="ctr"/>
            <a:endParaRPr lang="en-US"/>
          </a:p>
        </p:txBody>
      </p:sp>
      <p:sp>
        <p:nvSpPr>
          <p:cNvPr id="17" name="Rectangle 16"/>
          <p:cNvSpPr/>
          <p:nvPr/>
        </p:nvSpPr>
        <p:spPr>
          <a:xfrm>
            <a:off x="5512916" y="2580137"/>
            <a:ext cx="6502400" cy="2246769"/>
          </a:xfrm>
          <a:prstGeom prst="rect">
            <a:avLst/>
          </a:prstGeom>
        </p:spPr>
        <p:txBody>
          <a:bodyPr>
            <a:spAutoFit/>
          </a:bodyPr>
          <a:lstStyle/>
          <a:p>
            <a:pPr algn="l"/>
            <a:r>
              <a:rPr lang="en-US" sz="2800" dirty="0">
                <a:solidFill>
                  <a:srgbClr val="006DB3"/>
                </a:solidFill>
                <a:latin typeface="helvetica neue" charset="0"/>
                <a:cs typeface="GothamHTF-Book"/>
              </a:rPr>
              <a:t>Proven Track Record</a:t>
            </a:r>
          </a:p>
          <a:p>
            <a:pPr lvl="1" algn="l"/>
            <a:r>
              <a:rPr lang="en-US" sz="2800" dirty="0">
                <a:solidFill>
                  <a:srgbClr val="006DB3"/>
                </a:solidFill>
                <a:latin typeface="helvetica neue" charset="0"/>
                <a:cs typeface="GothamHTF-Book"/>
              </a:rPr>
              <a:t>Used by recognized companies in a wide range of industries including chemical, food, mining, process, and pulp &amp; paper</a:t>
            </a:r>
            <a:endParaRPr lang="en-US" dirty="0">
              <a:solidFill>
                <a:srgbClr val="006DB3"/>
              </a:solidFill>
              <a:latin typeface="helvetica neue" charset="0"/>
            </a:endParaRPr>
          </a:p>
        </p:txBody>
      </p:sp>
      <p:sp>
        <p:nvSpPr>
          <p:cNvPr id="29" name="Rectangle 28"/>
          <p:cNvSpPr/>
          <p:nvPr/>
        </p:nvSpPr>
        <p:spPr>
          <a:xfrm>
            <a:off x="5488715" y="2565768"/>
            <a:ext cx="6502400" cy="1815882"/>
          </a:xfrm>
          <a:prstGeom prst="rect">
            <a:avLst/>
          </a:prstGeom>
        </p:spPr>
        <p:txBody>
          <a:bodyPr>
            <a:spAutoFit/>
          </a:bodyPr>
          <a:lstStyle/>
          <a:p>
            <a:pPr algn="l"/>
            <a:r>
              <a:rPr lang="en-US" sz="2800" dirty="0">
                <a:solidFill>
                  <a:srgbClr val="006DB3"/>
                </a:solidFill>
                <a:latin typeface="helvetica neue" charset="0"/>
                <a:cs typeface="GothamHTF-Book"/>
              </a:rPr>
              <a:t>Customization</a:t>
            </a:r>
          </a:p>
          <a:p>
            <a:pPr lvl="1" algn="l"/>
            <a:r>
              <a:rPr lang="en-US" sz="2800" dirty="0">
                <a:solidFill>
                  <a:srgbClr val="006DB3"/>
                </a:solidFill>
                <a:latin typeface="helvetica neue" charset="0"/>
                <a:cs typeface="GothamHTF-Book"/>
              </a:rPr>
              <a:t>For unusual applications, our engineers will custom design the most suitable ball profile</a:t>
            </a:r>
          </a:p>
        </p:txBody>
      </p:sp>
      <p:sp>
        <p:nvSpPr>
          <p:cNvPr id="30" name="Rectangle 29"/>
          <p:cNvSpPr/>
          <p:nvPr/>
        </p:nvSpPr>
        <p:spPr>
          <a:xfrm>
            <a:off x="5512902" y="2573304"/>
            <a:ext cx="6502400" cy="954107"/>
          </a:xfrm>
          <a:prstGeom prst="rect">
            <a:avLst/>
          </a:prstGeom>
        </p:spPr>
        <p:txBody>
          <a:bodyPr>
            <a:spAutoFit/>
          </a:bodyPr>
          <a:lstStyle/>
          <a:p>
            <a:pPr algn="l"/>
            <a:r>
              <a:rPr lang="en-US" sz="2800" dirty="0">
                <a:solidFill>
                  <a:srgbClr val="006DB3"/>
                </a:solidFill>
                <a:latin typeface="helvetica neue" charset="0"/>
                <a:cs typeface="GothamHTF-Book"/>
              </a:rPr>
              <a:t>Speedy Deliveries</a:t>
            </a:r>
          </a:p>
          <a:p>
            <a:pPr lvl="1" algn="l"/>
            <a:r>
              <a:rPr lang="en-US" sz="2800" dirty="0">
                <a:solidFill>
                  <a:srgbClr val="006DB3"/>
                </a:solidFill>
                <a:latin typeface="helvetica neue" charset="0"/>
                <a:cs typeface="GothamHTF-Book"/>
              </a:rPr>
              <a:t>Lead times as fast as 1-2 weeks</a:t>
            </a:r>
          </a:p>
        </p:txBody>
      </p:sp>
      <p:pic>
        <p:nvPicPr>
          <p:cNvPr id="31" name="Picture 30"/>
          <p:cNvPicPr>
            <a:picLocks noChangeAspect="1"/>
          </p:cNvPicPr>
          <p:nvPr/>
        </p:nvPicPr>
        <p:blipFill>
          <a:blip r:embed="rId4"/>
          <a:stretch>
            <a:fillRect/>
          </a:stretch>
        </p:blipFill>
        <p:spPr>
          <a:xfrm>
            <a:off x="1346970" y="4060366"/>
            <a:ext cx="3175000" cy="1270000"/>
          </a:xfrm>
          <a:prstGeom prst="rect">
            <a:avLst/>
          </a:prstGeom>
        </p:spPr>
      </p:pic>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4786" y="2530268"/>
            <a:ext cx="2538961" cy="1400806"/>
          </a:xfrm>
          <a:prstGeom prst="rect">
            <a:avLst/>
          </a:prstGeom>
        </p:spPr>
      </p:pic>
      <p:pic>
        <p:nvPicPr>
          <p:cNvPr id="33" name="Picture 3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82840" y="4540668"/>
            <a:ext cx="1933678" cy="1192654"/>
          </a:xfrm>
          <a:prstGeom prst="rect">
            <a:avLst/>
          </a:prstGeom>
        </p:spPr>
      </p:pic>
      <p:pic>
        <p:nvPicPr>
          <p:cNvPr id="35" name="Picture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99930" y="1998155"/>
            <a:ext cx="1804223" cy="709661"/>
          </a:xfrm>
          <a:prstGeom prst="rect">
            <a:avLst/>
          </a:prstGeom>
        </p:spPr>
      </p:pic>
      <p:pic>
        <p:nvPicPr>
          <p:cNvPr id="36" name="Picture 3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05088" y="5972166"/>
            <a:ext cx="1777917" cy="1000902"/>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30249" y="5161144"/>
            <a:ext cx="5885210" cy="3924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76193" y="4665184"/>
            <a:ext cx="1999497" cy="1999497"/>
          </a:xfrm>
          <a:prstGeom prst="rect">
            <a:avLst/>
          </a:prstGeom>
        </p:spPr>
      </p:pic>
      <p:sp>
        <p:nvSpPr>
          <p:cNvPr id="2" name="TextBox 1"/>
          <p:cNvSpPr txBox="1"/>
          <p:nvPr/>
        </p:nvSpPr>
        <p:spPr>
          <a:xfrm>
            <a:off x="8015000" y="5721226"/>
            <a:ext cx="2640408" cy="1384995"/>
          </a:xfrm>
          <a:prstGeom prst="rect">
            <a:avLst/>
          </a:prstGeom>
          <a:noFill/>
        </p:spPr>
        <p:txBody>
          <a:bodyPr wrap="square" rtlCol="0">
            <a:spAutoFit/>
          </a:bodyPr>
          <a:lstStyle/>
          <a:p>
            <a:r>
              <a:rPr lang="en-US" sz="2800" dirty="0" smtClean="0">
                <a:solidFill>
                  <a:schemeClr val="tx1"/>
                </a:solidFill>
                <a:latin typeface="Arial Black"/>
                <a:cs typeface="Arial Black"/>
              </a:rPr>
              <a:t>Port Colborne Smelter</a:t>
            </a:r>
            <a:endParaRPr lang="en-US" sz="2800" dirty="0">
              <a:solidFill>
                <a:schemeClr val="tx1"/>
              </a:solidFill>
              <a:latin typeface="Arial Black"/>
              <a:cs typeface="Arial Black"/>
            </a:endParaRPr>
          </a:p>
        </p:txBody>
      </p:sp>
      <p:sp>
        <p:nvSpPr>
          <p:cNvPr id="2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37"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38"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39" name="Picture 38"/>
          <p:cNvPicPr>
            <a:picLocks noChangeAspect="1"/>
          </p:cNvPicPr>
          <p:nvPr/>
        </p:nvPicPr>
        <p:blipFill>
          <a:blip r:embed="rId11"/>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5862070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10"/>
                                        </p:tgtEl>
                                        <p:attrNameLst>
                                          <p:attrName>style.visibility</p:attrName>
                                        </p:attrNameLst>
                                      </p:cBhvr>
                                      <p:to>
                                        <p:strVal val="visible"/>
                                      </p:to>
                                    </p:set>
                                    <p:anim calcmode="lin" valueType="num">
                                      <p:cBhvr>
                                        <p:cTn id="7" dur="75" fill="hold"/>
                                        <p:tgtEl>
                                          <p:spTgt spid="10"/>
                                        </p:tgtEl>
                                        <p:attrNameLst>
                                          <p:attrName>ppt_w</p:attrName>
                                        </p:attrNameLst>
                                      </p:cBhvr>
                                      <p:tavLst>
                                        <p:tav tm="0">
                                          <p:val>
                                            <p:fltVal val="0"/>
                                          </p:val>
                                        </p:tav>
                                        <p:tav tm="100000">
                                          <p:val>
                                            <p:strVal val="#ppt_w"/>
                                          </p:val>
                                        </p:tav>
                                      </p:tavLst>
                                    </p:anim>
                                    <p:anim calcmode="lin" valueType="num">
                                      <p:cBhvr>
                                        <p:cTn id="8" dur="75"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0" presetClass="path" presetSubtype="0" accel="50000" decel="50000" fill="hold" grpId="1" nodeType="afterEffect">
                                  <p:stCondLst>
                                    <p:cond delay="0"/>
                                  </p:stCondLst>
                                  <p:childTnLst>
                                    <p:animMotion origin="layout" path="M -4.90842E-6 -0.00081 C -0.01562 -0.00179 -0.03113 -0.00244 -0.04676 -0.00293 C -0.05201 -0.00261 -0.0575 -0.00212 -0.06275 -0.00081 C -0.06544 -0.00049 -0.06666 0.00244 -0.06874 0.00391 C -0.07435 0.00716 -0.08131 0.00993 -0.0873 0.01286 C -0.09413 0.01531 -0.10134 0.01628 -0.10769 0.01889 C -0.12222 0.02508 -0.13699 0.03289 -0.15006 0.0412 C -0.15445 0.04413 -0.16703 0.05097 -0.17032 0.05553 C -0.17264 0.0583 -0.17374 0.06204 -0.17545 0.06497 C -0.18119 0.07491 -0.18791 0.08468 -0.19255 0.0951 C -0.1945 0.09917 -0.1967 0.1091 -0.20073 0.11138 " pathEditMode="relative" rAng="0" ptsTypes="ffffffffffA">
                                      <p:cBhvr>
                                        <p:cTn id="39" dur="2000" fill="hold"/>
                                        <p:tgtEl>
                                          <p:spTgt spid="27"/>
                                        </p:tgtEl>
                                        <p:attrNameLst>
                                          <p:attrName>ppt_x</p:attrName>
                                          <p:attrName>ppt_y</p:attrName>
                                        </p:attrNameLst>
                                      </p:cBhvr>
                                      <p:rCtr x="-10037" y="550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500"/>
                                        <p:tgtEl>
                                          <p:spTgt spid="28"/>
                                        </p:tgtEl>
                                        <p:attrNameLst>
                                          <p:attrName>ppt_x</p:attrName>
                                        </p:attrNameLst>
                                      </p:cBhvr>
                                      <p:tavLst>
                                        <p:tav tm="0">
                                          <p:val>
                                            <p:strVal val="ppt_x"/>
                                          </p:val>
                                        </p:tav>
                                        <p:tav tm="100000">
                                          <p:val>
                                            <p:strVal val="1+ppt_w/2"/>
                                          </p:val>
                                        </p:tav>
                                      </p:tavLst>
                                    </p:anim>
                                    <p:anim calcmode="lin" valueType="num">
                                      <p:cBhvr additive="base">
                                        <p:cTn id="47" dur="500"/>
                                        <p:tgtEl>
                                          <p:spTgt spid="28"/>
                                        </p:tgtEl>
                                        <p:attrNameLst>
                                          <p:attrName>ppt_y</p:attrName>
                                        </p:attrNameLst>
                                      </p:cBhvr>
                                      <p:tavLst>
                                        <p:tav tm="0">
                                          <p:val>
                                            <p:strVal val="ppt_y"/>
                                          </p:val>
                                        </p:tav>
                                        <p:tav tm="100000">
                                          <p:val>
                                            <p:strVal val="ppt_y"/>
                                          </p:val>
                                        </p:tav>
                                      </p:tavLst>
                                    </p:anim>
                                    <p:set>
                                      <p:cBhvr>
                                        <p:cTn id="48" dur="1" fill="hold">
                                          <p:stCondLst>
                                            <p:cond delay="499"/>
                                          </p:stCondLst>
                                        </p:cTn>
                                        <p:tgtEl>
                                          <p:spTgt spid="28"/>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par>
                          <p:cTn id="81" fill="hold">
                            <p:stCondLst>
                              <p:cond delay="3500"/>
                            </p:stCondLst>
                            <p:childTnLst>
                              <p:par>
                                <p:cTn id="82" presetID="10" presetClass="entr" presetSubtype="0" fill="hold" grpId="0"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27" grpId="0" animBg="1"/>
      <p:bldP spid="27" grpId="1" animBg="1"/>
      <p:bldP spid="27" grpId="2" animBg="1"/>
      <p:bldP spid="17" grpId="0"/>
      <p:bldP spid="29" grpId="0"/>
      <p:bldP spid="29" grpId="1"/>
      <p:bldP spid="30" grpId="0"/>
      <p:bldP spid="30" grpId="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p:nvPr/>
        </p:nvSpPr>
        <p:spPr>
          <a:xfrm>
            <a:off x="-12700" y="203200"/>
            <a:ext cx="1301750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defRPr>
                <a:solidFill>
                  <a:srgbClr val="005C9B"/>
                </a:solidFill>
                <a:latin typeface="Helvetica Neue"/>
                <a:ea typeface="Helvetica Neue"/>
                <a:cs typeface="Helvetica Neue"/>
                <a:sym typeface="Helvetica Neue"/>
              </a:defRPr>
            </a:lvl1pPr>
          </a:lstStyle>
          <a:p>
            <a:r>
              <a:rPr dirty="0">
                <a:solidFill>
                  <a:srgbClr val="006DB3"/>
                </a:solidFill>
              </a:rPr>
              <a:t>S-Class </a:t>
            </a:r>
            <a:r>
              <a:rPr lang="en-US" dirty="0" smtClean="0">
                <a:solidFill>
                  <a:srgbClr val="006DB3"/>
                </a:solidFill>
              </a:rPr>
              <a:t>Standard </a:t>
            </a:r>
            <a:r>
              <a:rPr dirty="0" smtClean="0">
                <a:solidFill>
                  <a:srgbClr val="006DB3"/>
                </a:solidFill>
              </a:rPr>
              <a:t>Features</a:t>
            </a:r>
            <a:endParaRPr dirty="0">
              <a:solidFill>
                <a:srgbClr val="006DB3"/>
              </a:solidFill>
            </a:endParaRPr>
          </a:p>
        </p:txBody>
      </p:sp>
      <p:sp>
        <p:nvSpPr>
          <p:cNvPr id="549" name="Shape 549"/>
          <p:cNvSpPr/>
          <p:nvPr/>
        </p:nvSpPr>
        <p:spPr>
          <a:xfrm>
            <a:off x="8479965" y="3601763"/>
            <a:ext cx="12941300" cy="2108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0975" indent="-366775" algn="l">
              <a:lnSpc>
                <a:spcPct val="140000"/>
              </a:lnSpc>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Exotic </a:t>
            </a:r>
            <a:r>
              <a:rPr lang="en-US" sz="3600" baseline="13000" dirty="0">
                <a:solidFill>
                  <a:srgbClr val="006DB3"/>
                </a:solidFill>
                <a:latin typeface="Helvetica Neue Light"/>
                <a:ea typeface="Helvetica Neue Light"/>
                <a:cs typeface="Helvetica Neue Light"/>
                <a:sym typeface="Helvetica Neue Light"/>
              </a:rPr>
              <a:t>Alloy Options</a:t>
            </a:r>
          </a:p>
          <a:p>
            <a:pPr marL="950975" indent="-366775" algn="l">
              <a:lnSpc>
                <a:spcPct val="140000"/>
              </a:lnSpc>
              <a:buFont typeface="Arial"/>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Arcuate Cut/</a:t>
            </a:r>
            <a:r>
              <a:rPr lang="en-US" sz="3600" baseline="13000" dirty="0" err="1" smtClean="0">
                <a:solidFill>
                  <a:srgbClr val="006DB3"/>
                </a:solidFill>
                <a:latin typeface="Helvetica Neue Light"/>
                <a:ea typeface="Helvetica Neue Light"/>
                <a:cs typeface="Helvetica Neue Light"/>
                <a:sym typeface="Helvetica Neue Light"/>
              </a:rPr>
              <a:t>Vari</a:t>
            </a:r>
            <a:r>
              <a:rPr lang="en-US" sz="3600" baseline="13000" dirty="0" smtClean="0">
                <a:solidFill>
                  <a:srgbClr val="006DB3"/>
                </a:solidFill>
                <a:latin typeface="Helvetica Neue Light"/>
                <a:ea typeface="Helvetica Neue Light"/>
                <a:cs typeface="Helvetica Neue Light"/>
                <a:sym typeface="Helvetica Neue Light"/>
              </a:rPr>
              <a:t>-V Balls</a:t>
            </a:r>
            <a:endParaRPr sz="3600" baseline="13000" dirty="0">
              <a:solidFill>
                <a:srgbClr val="006DB3"/>
              </a:solidFill>
              <a:latin typeface="Helvetica Neue Light"/>
              <a:ea typeface="Helvetica Neue Light"/>
              <a:cs typeface="Helvetica Neue Light"/>
              <a:sym typeface="Helvetica Neue Light"/>
            </a:endParaRPr>
          </a:p>
          <a:p>
            <a:pPr marL="950975" indent="-366775" algn="l">
              <a:lnSpc>
                <a:spcPct val="140000"/>
              </a:lnSpc>
              <a:buFont typeface="Arial"/>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Hardened </a:t>
            </a:r>
            <a:r>
              <a:rPr sz="3600" baseline="13000" dirty="0" smtClean="0">
                <a:solidFill>
                  <a:srgbClr val="006DB3"/>
                </a:solidFill>
                <a:latin typeface="Helvetica Neue Light"/>
                <a:ea typeface="Helvetica Neue Light"/>
                <a:cs typeface="Helvetica Neue Light"/>
                <a:sym typeface="Helvetica Neue Light"/>
              </a:rPr>
              <a:t>Ball</a:t>
            </a:r>
            <a:r>
              <a:rPr lang="en-US" sz="3600" baseline="13000" dirty="0" smtClean="0">
                <a:solidFill>
                  <a:srgbClr val="006DB3"/>
                </a:solidFill>
                <a:latin typeface="Helvetica Neue Light"/>
                <a:ea typeface="Helvetica Neue Light"/>
                <a:cs typeface="Helvetica Neue Light"/>
                <a:sym typeface="Helvetica Neue Light"/>
              </a:rPr>
              <a:t> Options</a:t>
            </a:r>
          </a:p>
          <a:p>
            <a:pPr marL="950975" indent="-366775" algn="l">
              <a:lnSpc>
                <a:spcPct val="140000"/>
              </a:lnSpc>
              <a:buFont typeface="Arial"/>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Encapsulated Seats</a:t>
            </a:r>
            <a:endParaRPr sz="3600" baseline="13000" dirty="0">
              <a:solidFill>
                <a:srgbClr val="006DB3"/>
              </a:solidFill>
              <a:latin typeface="Helvetica Neue Light"/>
              <a:ea typeface="Helvetica Neue Light"/>
              <a:cs typeface="Helvetica Neue Light"/>
              <a:sym typeface="Helvetica Neue Light"/>
            </a:endParaRPr>
          </a:p>
        </p:txBody>
      </p:sp>
      <p:sp>
        <p:nvSpPr>
          <p:cNvPr id="9" name="Shape 549"/>
          <p:cNvSpPr/>
          <p:nvPr/>
        </p:nvSpPr>
        <p:spPr>
          <a:xfrm>
            <a:off x="4364318" y="3601763"/>
            <a:ext cx="12941300" cy="2108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0975" indent="-366775" algn="l">
              <a:lnSpc>
                <a:spcPct val="140000"/>
              </a:lnSpc>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Shaft Sealing System</a:t>
            </a:r>
            <a:endParaRPr lang="en-US" sz="3600" baseline="13000" dirty="0">
              <a:solidFill>
                <a:srgbClr val="006DB3"/>
              </a:solidFill>
              <a:latin typeface="Helvetica Neue Light"/>
              <a:ea typeface="Helvetica Neue Light"/>
              <a:cs typeface="Helvetica Neue Light"/>
              <a:sym typeface="Helvetica Neue Light"/>
            </a:endParaRPr>
          </a:p>
          <a:p>
            <a:pPr marL="950975" indent="-366775" algn="l">
              <a:lnSpc>
                <a:spcPct val="140000"/>
              </a:lnSpc>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Fugitive Emissions Port</a:t>
            </a:r>
            <a:endParaRPr lang="en-US" sz="3600" baseline="13000" dirty="0">
              <a:solidFill>
                <a:srgbClr val="006DB3"/>
              </a:solidFill>
              <a:latin typeface="Helvetica Neue Light"/>
              <a:ea typeface="Helvetica Neue Light"/>
              <a:cs typeface="Helvetica Neue Light"/>
              <a:sym typeface="Helvetica Neue Light"/>
            </a:endParaRPr>
          </a:p>
          <a:p>
            <a:pPr marL="950975" indent="-366775" algn="l">
              <a:lnSpc>
                <a:spcPct val="140000"/>
              </a:lnSpc>
              <a:buFont typeface="Arial"/>
              <a:defRPr sz="4000">
                <a:solidFill>
                  <a:srgbClr val="FFFFFF"/>
                </a:solidFill>
              </a:defRPr>
            </a:pPr>
            <a:r>
              <a:rPr lang="en-US" sz="3600" baseline="13000" dirty="0">
                <a:solidFill>
                  <a:srgbClr val="006DB3"/>
                </a:solidFill>
                <a:latin typeface="Helvetica Neue Light"/>
                <a:ea typeface="Helvetica Neue Light"/>
                <a:cs typeface="Helvetica Neue Light"/>
                <a:sym typeface="Helvetica Neue Light"/>
              </a:rPr>
              <a:t>E</a:t>
            </a:r>
            <a:r>
              <a:rPr lang="en-US" sz="3600" baseline="13000" dirty="0" smtClean="0">
                <a:solidFill>
                  <a:srgbClr val="006DB3"/>
                </a:solidFill>
                <a:latin typeface="Helvetica Neue Light"/>
                <a:ea typeface="Helvetica Neue Light"/>
                <a:cs typeface="Helvetica Neue Light"/>
                <a:sym typeface="Helvetica Neue Light"/>
              </a:rPr>
              <a:t>xtended Bonnet</a:t>
            </a:r>
            <a:endParaRPr sz="3600" baseline="13000" dirty="0">
              <a:solidFill>
                <a:srgbClr val="006DB3"/>
              </a:solidFill>
              <a:latin typeface="Helvetica Neue Light"/>
              <a:ea typeface="Helvetica Neue Light"/>
              <a:cs typeface="Helvetica Neue Light"/>
              <a:sym typeface="Helvetica Neue Light"/>
            </a:endParaRPr>
          </a:p>
          <a:p>
            <a:pPr marL="950975" indent="-366775" algn="l">
              <a:lnSpc>
                <a:spcPct val="140000"/>
              </a:lnSpc>
              <a:buFont typeface="Arial"/>
              <a:defRPr sz="4000">
                <a:solidFill>
                  <a:srgbClr val="FFFFFF"/>
                </a:solidFill>
              </a:defRPr>
            </a:pPr>
            <a:r>
              <a:rPr lang="en-US" sz="3600" baseline="13000" dirty="0" smtClean="0">
                <a:solidFill>
                  <a:srgbClr val="006DB3"/>
                </a:solidFill>
                <a:latin typeface="Helvetica Neue Light"/>
                <a:ea typeface="Helvetica Neue Light"/>
                <a:cs typeface="Helvetica Neue Light"/>
                <a:sym typeface="Helvetica Neue Light"/>
              </a:rPr>
              <a:t>Clearview Mounting Pad</a:t>
            </a:r>
            <a:endParaRPr sz="3600" baseline="13000" dirty="0">
              <a:solidFill>
                <a:srgbClr val="006DB3"/>
              </a:solidFill>
              <a:latin typeface="Helvetica Neue Light"/>
              <a:ea typeface="Helvetica Neue Light"/>
              <a:cs typeface="Helvetica Neue Light"/>
              <a:sym typeface="Helvetica Neue Light"/>
            </a:endParaRPr>
          </a:p>
        </p:txBody>
      </p:sp>
      <p:sp>
        <p:nvSpPr>
          <p:cNvPr id="36" name="Rectangle 8"/>
          <p:cNvSpPr>
            <a:spLocks/>
          </p:cNvSpPr>
          <p:nvPr/>
        </p:nvSpPr>
        <p:spPr bwMode="auto">
          <a:xfrm>
            <a:off x="3977922" y="8869024"/>
            <a:ext cx="5347618"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“FLEXIBILITY &amp; PERFORMANCE”</a:t>
            </a:r>
            <a:endParaRPr lang="en-US" altLang="en-US" sz="2700" i="1" dirty="0">
              <a:solidFill>
                <a:schemeClr val="bg1"/>
              </a:solidFill>
              <a:latin typeface="Helvetica Neue" charset="0"/>
              <a:sym typeface="Helvetica Neue" charset="0"/>
            </a:endParaRPr>
          </a:p>
        </p:txBody>
      </p:sp>
      <p:pic>
        <p:nvPicPr>
          <p:cNvPr id="15" name="Gosco Vari-V DPV system circle.png"/>
          <p:cNvPicPr>
            <a:picLocks noChangeAspect="1"/>
          </p:cNvPicPr>
          <p:nvPr/>
        </p:nvPicPr>
        <p:blipFill>
          <a:blip r:embed="rId3">
            <a:extLst/>
          </a:blip>
          <a:stretch>
            <a:fillRect/>
          </a:stretch>
        </p:blipFill>
        <p:spPr>
          <a:xfrm>
            <a:off x="817986" y="2882700"/>
            <a:ext cx="3546332" cy="3546332"/>
          </a:xfrm>
          <a:prstGeom prst="rect">
            <a:avLst/>
          </a:prstGeom>
          <a:ln w="12700">
            <a:miter lim="400000"/>
          </a:ln>
          <a:effectLst>
            <a:outerShdw blurRad="114300" dist="63500" dir="2700000" rotWithShape="0">
              <a:srgbClr val="000000">
                <a:alpha val="50000"/>
              </a:srgbClr>
            </a:outerShdw>
          </a:effectLst>
        </p:spPr>
      </p:pic>
      <p:sp>
        <p:nvSpPr>
          <p:cNvPr id="18"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9"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0"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1" name="Picture 20"/>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550427093"/>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p:tmAbs val="0"/>
                                  </p:iterate>
                                  <p:childTnLst>
                                    <p:set>
                                      <p:cBhvr>
                                        <p:cTn id="6" fill="hold"/>
                                        <p:tgtEl>
                                          <p:spTgt spid="546"/>
                                        </p:tgtEl>
                                        <p:attrNameLst>
                                          <p:attrName>style.visibility</p:attrName>
                                        </p:attrNameLst>
                                      </p:cBhvr>
                                      <p:to>
                                        <p:strVal val="visible"/>
                                      </p:to>
                                    </p:set>
                                    <p:anim calcmode="lin" valueType="num">
                                      <p:cBhvr>
                                        <p:cTn id="7" dur="1000" fill="hold"/>
                                        <p:tgtEl>
                                          <p:spTgt spid="546"/>
                                        </p:tgtEl>
                                        <p:attrNameLst>
                                          <p:attrName>ppt_w</p:attrName>
                                        </p:attrNameLst>
                                      </p:cBhvr>
                                      <p:tavLst>
                                        <p:tav tm="0">
                                          <p:val>
                                            <p:fltVal val="0"/>
                                          </p:val>
                                        </p:tav>
                                        <p:tav tm="100000">
                                          <p:val>
                                            <p:strVal val="#ppt_w"/>
                                          </p:val>
                                        </p:tav>
                                      </p:tavLst>
                                    </p:anim>
                                    <p:anim calcmode="lin" valueType="num">
                                      <p:cBhvr>
                                        <p:cTn id="8" dur="1000" fill="hold"/>
                                        <p:tgtEl>
                                          <p:spTgt spid="546"/>
                                        </p:tgtEl>
                                        <p:attrNameLst>
                                          <p:attrName>ppt_h</p:attrName>
                                        </p:attrNameLst>
                                      </p:cBhvr>
                                      <p:tavLst>
                                        <p:tav tm="0">
                                          <p:val>
                                            <p:fltVal val="0"/>
                                          </p:val>
                                        </p:tav>
                                        <p:tav tm="100000">
                                          <p:val>
                                            <p:strVal val="#ppt_h"/>
                                          </p:val>
                                        </p:tav>
                                      </p:tavLst>
                                    </p:anim>
                                  </p:childTnLst>
                                </p:cTn>
                              </p:par>
                              <p:par>
                                <p:cTn id="9" presetID="9"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strVal val="#ppt_w*0.70"/>
                                          </p:val>
                                        </p:tav>
                                        <p:tav tm="100000">
                                          <p:val>
                                            <p:strVal val="#ppt_w"/>
                                          </p:val>
                                        </p:tav>
                                      </p:tavLst>
                                    </p:anim>
                                    <p:anim calcmode="lin" valueType="num">
                                      <p:cBhvr>
                                        <p:cTn id="16" dur="1000" fill="hold"/>
                                        <p:tgtEl>
                                          <p:spTgt spid="36"/>
                                        </p:tgtEl>
                                        <p:attrNameLst>
                                          <p:attrName>ppt_h</p:attrName>
                                        </p:attrNameLst>
                                      </p:cBhvr>
                                      <p:tavLst>
                                        <p:tav tm="0">
                                          <p:val>
                                            <p:strVal val="#ppt_h"/>
                                          </p:val>
                                        </p:tav>
                                        <p:tav tm="100000">
                                          <p:val>
                                            <p:strVal val="#ppt_h"/>
                                          </p:val>
                                        </p:tav>
                                      </p:tavLst>
                                    </p:anim>
                                    <p:animEffect transition="in" filter="fade">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fill="hold"/>
                                        <p:tgtEl>
                                          <p:spTgt spid="9">
                                            <p:txEl>
                                              <p:pRg st="0" end="0"/>
                                            </p:txEl>
                                          </p:spTgt>
                                        </p:tgtEl>
                                        <p:attrNameLst>
                                          <p:attrName>style.visibility</p:attrName>
                                        </p:attrNameLst>
                                      </p:cBhvr>
                                      <p:to>
                                        <p:strVal val="visible"/>
                                      </p:to>
                                    </p:set>
                                    <p:animEffect transition="in" filter="dissolve">
                                      <p:cBhvr>
                                        <p:cTn id="22" dur="1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fill="hold"/>
                                        <p:tgtEl>
                                          <p:spTgt spid="9">
                                            <p:txEl>
                                              <p:pRg st="1" end="1"/>
                                            </p:txEl>
                                          </p:spTgt>
                                        </p:tgtEl>
                                        <p:attrNameLst>
                                          <p:attrName>style.visibility</p:attrName>
                                        </p:attrNameLst>
                                      </p:cBhvr>
                                      <p:to>
                                        <p:strVal val="visible"/>
                                      </p:to>
                                    </p:set>
                                    <p:animEffect transition="in" filter="dissolve">
                                      <p:cBhvr>
                                        <p:cTn id="27" dur="10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fill="hold"/>
                                        <p:tgtEl>
                                          <p:spTgt spid="9">
                                            <p:txEl>
                                              <p:pRg st="2" end="2"/>
                                            </p:txEl>
                                          </p:spTgt>
                                        </p:tgtEl>
                                        <p:attrNameLst>
                                          <p:attrName>style.visibility</p:attrName>
                                        </p:attrNameLst>
                                      </p:cBhvr>
                                      <p:to>
                                        <p:strVal val="visible"/>
                                      </p:to>
                                    </p:set>
                                    <p:animEffect transition="in" filter="dissolve">
                                      <p:cBhvr>
                                        <p:cTn id="32" dur="10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childTnLst>
                                    <p:set>
                                      <p:cBhvr>
                                        <p:cTn id="36" fill="hold"/>
                                        <p:tgtEl>
                                          <p:spTgt spid="9">
                                            <p:txEl>
                                              <p:pRg st="3" end="3"/>
                                            </p:txEl>
                                          </p:spTgt>
                                        </p:tgtEl>
                                        <p:attrNameLst>
                                          <p:attrName>style.visibility</p:attrName>
                                        </p:attrNameLst>
                                      </p:cBhvr>
                                      <p:to>
                                        <p:strVal val="visible"/>
                                      </p:to>
                                    </p:set>
                                    <p:animEffect transition="in" filter="dissolve">
                                      <p:cBhvr>
                                        <p:cTn id="37" dur="10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fill="hold"/>
                                        <p:tgtEl>
                                          <p:spTgt spid="549">
                                            <p:txEl>
                                              <p:pRg st="0" end="0"/>
                                            </p:txEl>
                                          </p:spTgt>
                                        </p:tgtEl>
                                        <p:attrNameLst>
                                          <p:attrName>style.visibility</p:attrName>
                                        </p:attrNameLst>
                                      </p:cBhvr>
                                      <p:to>
                                        <p:strVal val="visible"/>
                                      </p:to>
                                    </p:set>
                                    <p:animEffect transition="in" filter="dissolve">
                                      <p:cBhvr>
                                        <p:cTn id="42" dur="1000"/>
                                        <p:tgtEl>
                                          <p:spTgt spid="54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fill="hold"/>
                                        <p:tgtEl>
                                          <p:spTgt spid="549">
                                            <p:txEl>
                                              <p:pRg st="1" end="1"/>
                                            </p:txEl>
                                          </p:spTgt>
                                        </p:tgtEl>
                                        <p:attrNameLst>
                                          <p:attrName>style.visibility</p:attrName>
                                        </p:attrNameLst>
                                      </p:cBhvr>
                                      <p:to>
                                        <p:strVal val="visible"/>
                                      </p:to>
                                    </p:set>
                                    <p:animEffect transition="in" filter="dissolve">
                                      <p:cBhvr>
                                        <p:cTn id="47" dur="1000"/>
                                        <p:tgtEl>
                                          <p:spTgt spid="54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0" nodeType="clickEffect">
                                  <p:stCondLst>
                                    <p:cond delay="0"/>
                                  </p:stCondLst>
                                  <p:childTnLst>
                                    <p:set>
                                      <p:cBhvr>
                                        <p:cTn id="51" fill="hold"/>
                                        <p:tgtEl>
                                          <p:spTgt spid="549">
                                            <p:txEl>
                                              <p:pRg st="2" end="2"/>
                                            </p:txEl>
                                          </p:spTgt>
                                        </p:tgtEl>
                                        <p:attrNameLst>
                                          <p:attrName>style.visibility</p:attrName>
                                        </p:attrNameLst>
                                      </p:cBhvr>
                                      <p:to>
                                        <p:strVal val="visible"/>
                                      </p:to>
                                    </p:set>
                                    <p:animEffect transition="in" filter="dissolve">
                                      <p:cBhvr>
                                        <p:cTn id="52" dur="1000"/>
                                        <p:tgtEl>
                                          <p:spTgt spid="549">
                                            <p:txEl>
                                              <p:pRg st="2" end="2"/>
                                            </p:txEl>
                                          </p:spTgt>
                                        </p:tgtEl>
                                      </p:cBhvr>
                                    </p:animEffect>
                                  </p:childTnLst>
                                </p:cTn>
                              </p:par>
                            </p:childTnLst>
                          </p:cTn>
                        </p:par>
                        <p:par>
                          <p:cTn id="53" fill="hold">
                            <p:stCondLst>
                              <p:cond delay="1000"/>
                            </p:stCondLst>
                            <p:childTnLst>
                              <p:par>
                                <p:cTn id="54" presetID="9" presetClass="entr" fill="hold" grpId="0" nodeType="afterEffect">
                                  <p:stCondLst>
                                    <p:cond delay="0"/>
                                  </p:stCondLst>
                                  <p:childTnLst>
                                    <p:set>
                                      <p:cBhvr>
                                        <p:cTn id="55" fill="hold"/>
                                        <p:tgtEl>
                                          <p:spTgt spid="549">
                                            <p:txEl>
                                              <p:pRg st="3" end="3"/>
                                            </p:txEl>
                                          </p:spTgt>
                                        </p:tgtEl>
                                        <p:attrNameLst>
                                          <p:attrName>style.visibility</p:attrName>
                                        </p:attrNameLst>
                                      </p:cBhvr>
                                      <p:to>
                                        <p:strVal val="visible"/>
                                      </p:to>
                                    </p:set>
                                    <p:animEffect transition="in" filter="dissolve">
                                      <p:cBhvr>
                                        <p:cTn id="56" dur="1000"/>
                                        <p:tgtEl>
                                          <p:spTgt spid="5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animBg="1" advAuto="0"/>
      <p:bldP spid="549" grpId="0" build="p" autoUpdateAnimBg="0" advAuto="0"/>
      <p:bldP spid="9" grpId="0" build="p" autoUpdateAnimBg="0" advAuto="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a:stretch/>
        </p:blipFill>
        <p:spPr>
          <a:xfrm>
            <a:off x="1" y="0"/>
            <a:ext cx="13004800" cy="8200826"/>
          </a:xfrm>
          <a:prstGeom prst="rect">
            <a:avLst/>
          </a:prstGeom>
        </p:spPr>
      </p:pic>
      <p:sp>
        <p:nvSpPr>
          <p:cNvPr id="10" name="Rectangle 2"/>
          <p:cNvSpPr>
            <a:spLocks/>
          </p:cNvSpPr>
          <p:nvPr/>
        </p:nvSpPr>
        <p:spPr bwMode="auto">
          <a:xfrm>
            <a:off x="4672243" y="746625"/>
            <a:ext cx="356347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Success </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Story</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752" y="1593553"/>
            <a:ext cx="2818059" cy="1586463"/>
          </a:xfrm>
          <a:prstGeom prst="rect">
            <a:avLst/>
          </a:prstGeom>
        </p:spPr>
      </p:pic>
      <p:sp>
        <p:nvSpPr>
          <p:cNvPr id="14" name="Rectangle 13"/>
          <p:cNvSpPr/>
          <p:nvPr/>
        </p:nvSpPr>
        <p:spPr>
          <a:xfrm>
            <a:off x="1400714" y="3432243"/>
            <a:ext cx="10113418" cy="4395049"/>
          </a:xfrm>
          <a:prstGeom prst="rect">
            <a:avLst/>
          </a:prstGeom>
        </p:spPr>
        <p:txBody>
          <a:bodyPr wrap="square">
            <a:spAutoFit/>
          </a:bodyPr>
          <a:lstStyle/>
          <a:p>
            <a:pPr algn="l">
              <a:lnSpc>
                <a:spcPct val="130000"/>
              </a:lnSpc>
            </a:pPr>
            <a:r>
              <a:rPr lang="en-US" sz="2400" dirty="0" smtClean="0">
                <a:solidFill>
                  <a:schemeClr val="bg1"/>
                </a:solidFill>
                <a:latin typeface="helvetica neue" charset="0"/>
                <a:cs typeface="GothamHTF-Book"/>
              </a:rPr>
              <a:t>Brampton, Ontario</a:t>
            </a:r>
          </a:p>
          <a:p>
            <a:pPr algn="l">
              <a:lnSpc>
                <a:spcPct val="130000"/>
              </a:lnSpc>
            </a:pPr>
            <a:endParaRPr lang="en-US" sz="2400" dirty="0">
              <a:solidFill>
                <a:schemeClr val="bg1"/>
              </a:solidFill>
              <a:latin typeface="helvetica neue" charset="0"/>
              <a:cs typeface="GothamHTF-Book"/>
            </a:endParaRPr>
          </a:p>
          <a:p>
            <a:pPr algn="l">
              <a:lnSpc>
                <a:spcPct val="130000"/>
              </a:lnSpc>
            </a:pPr>
            <a:r>
              <a:rPr lang="en-US" sz="2400" dirty="0">
                <a:solidFill>
                  <a:schemeClr val="bg1"/>
                </a:solidFill>
                <a:latin typeface="helvetica neue" charset="0"/>
                <a:cs typeface="GothamHTF-Book"/>
              </a:rPr>
              <a:t>Gosco Valves supplied 15 valves to Canada’s largest independent chicken processor, replacing Samson globe valves and Worcester valves, both failed after 3-4 months in use, and </a:t>
            </a:r>
            <a:r>
              <a:rPr lang="en-US" sz="2400" dirty="0" err="1">
                <a:solidFill>
                  <a:schemeClr val="bg1"/>
                </a:solidFill>
                <a:latin typeface="helvetica neue" charset="0"/>
                <a:cs typeface="GothamHTF-Book"/>
              </a:rPr>
              <a:t>Starline</a:t>
            </a:r>
            <a:r>
              <a:rPr lang="en-US" sz="2400" dirty="0">
                <a:solidFill>
                  <a:schemeClr val="bg1"/>
                </a:solidFill>
                <a:latin typeface="helvetica neue" charset="0"/>
                <a:cs typeface="GothamHTF-Book"/>
              </a:rPr>
              <a:t> valves, which leaked after 4-5 months in use. After 18 months, the Gosco S-Class valves remain maintenance free, and have had no leaks through the seat or packing.</a:t>
            </a:r>
          </a:p>
          <a:p>
            <a:pPr algn="l">
              <a:lnSpc>
                <a:spcPct val="130000"/>
              </a:lnSpc>
            </a:pPr>
            <a:endParaRPr lang="en-US" sz="2400" dirty="0">
              <a:solidFill>
                <a:schemeClr val="bg1"/>
              </a:solidFill>
              <a:latin typeface="helvetica neue" charset="0"/>
              <a:cs typeface="GothamHTF-Book"/>
            </a:endParaRPr>
          </a:p>
        </p:txBody>
      </p:sp>
      <p:sp>
        <p:nvSpPr>
          <p:cNvPr id="11"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3"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5"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6" name="Picture 15"/>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7578995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10"/>
                                        </p:tgtEl>
                                        <p:attrNameLst>
                                          <p:attrName>style.visibility</p:attrName>
                                        </p:attrNameLst>
                                      </p:cBhvr>
                                      <p:to>
                                        <p:strVal val="visible"/>
                                      </p:to>
                                    </p:set>
                                    <p:anim calcmode="lin" valueType="num">
                                      <p:cBhvr>
                                        <p:cTn id="7" dur="75" fill="hold"/>
                                        <p:tgtEl>
                                          <p:spTgt spid="10"/>
                                        </p:tgtEl>
                                        <p:attrNameLst>
                                          <p:attrName>ppt_w</p:attrName>
                                        </p:attrNameLst>
                                      </p:cBhvr>
                                      <p:tavLst>
                                        <p:tav tm="0">
                                          <p:val>
                                            <p:fltVal val="0"/>
                                          </p:val>
                                        </p:tav>
                                        <p:tav tm="100000">
                                          <p:val>
                                            <p:strVal val="#ppt_w"/>
                                          </p:val>
                                        </p:tav>
                                      </p:tavLst>
                                    </p:anim>
                                    <p:anim calcmode="lin" valueType="num">
                                      <p:cBhvr>
                                        <p:cTn id="8" dur="75"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noChangeArrowheads="1"/>
          </p:cNvPicPr>
          <p:nvPr/>
        </p:nvPicPr>
        <p:blipFill>
          <a:blip r:embed="rId3" cstate="email">
            <a:alphaModFix amt="49000"/>
            <a:extLst>
              <a:ext uri="{28A0092B-C50C-407E-A947-70E740481C1C}">
                <a14:useLocalDpi xmlns:a14="http://schemas.microsoft.com/office/drawing/2010/main"/>
              </a:ext>
            </a:extLst>
          </a:blip>
          <a:srcRect/>
          <a:stretch>
            <a:fillRect/>
          </a:stretch>
        </p:blipFill>
        <p:spPr bwMode="auto">
          <a:xfrm>
            <a:off x="0" y="0"/>
            <a:ext cx="13004800" cy="819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3186" name="Rectangle 2"/>
          <p:cNvSpPr>
            <a:spLocks/>
          </p:cNvSpPr>
          <p:nvPr/>
        </p:nvSpPr>
        <p:spPr bwMode="auto">
          <a:xfrm>
            <a:off x="1893886" y="2951163"/>
            <a:ext cx="9608151"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marL="103188" algn="l">
              <a:lnSpc>
                <a:spcPct val="130000"/>
              </a:lnSpc>
              <a:spcBef>
                <a:spcPts val="1100"/>
              </a:spcBef>
            </a:pPr>
            <a:r>
              <a:rPr lang="en-US" sz="3900" baseline="12000" dirty="0">
                <a:solidFill>
                  <a:schemeClr val="bg1"/>
                </a:solidFill>
                <a:latin typeface="helvetica neue" charset="0"/>
                <a:ea typeface="ＭＳ Ｐゴシック" charset="0"/>
                <a:cs typeface="ＭＳ Ｐゴシック" charset="0"/>
                <a:sym typeface="Helvetica Neue Light" charset="0"/>
              </a:rPr>
              <a:t>SUDBURY, CANADA</a:t>
            </a:r>
          </a:p>
          <a:p>
            <a:pPr marL="103188" algn="l">
              <a:lnSpc>
                <a:spcPct val="130000"/>
              </a:lnSpc>
              <a:spcBef>
                <a:spcPts val="1100"/>
              </a:spcBef>
            </a:pPr>
            <a:r>
              <a:rPr lang="en-US" sz="3900" baseline="12000" dirty="0" smtClean="0">
                <a:solidFill>
                  <a:schemeClr val="bg1"/>
                </a:solidFill>
                <a:latin typeface="helvetica neue" charset="0"/>
                <a:ea typeface="ＭＳ Ｐゴシック" charset="0"/>
                <a:cs typeface="ＭＳ Ｐゴシック" charset="0"/>
                <a:sym typeface="Helvetica Neue Light" charset="0"/>
              </a:rPr>
              <a:t>A </a:t>
            </a:r>
            <a:r>
              <a:rPr lang="en-US" sz="3900" baseline="12000" dirty="0">
                <a:solidFill>
                  <a:schemeClr val="bg1"/>
                </a:solidFill>
                <a:latin typeface="helvetica neue" charset="0"/>
                <a:ea typeface="ＭＳ Ｐゴシック" charset="0"/>
                <a:cs typeface="ＭＳ Ｐゴシック" charset="0"/>
                <a:sym typeface="Helvetica Neue Light" charset="0"/>
              </a:rPr>
              <a:t>number of </a:t>
            </a:r>
            <a:r>
              <a:rPr lang="en-US" sz="3900" baseline="12000" dirty="0" smtClean="0">
                <a:solidFill>
                  <a:schemeClr val="bg1"/>
                </a:solidFill>
                <a:latin typeface="helvetica neue" charset="0"/>
                <a:ea typeface="ＭＳ Ｐゴシック" charset="0"/>
                <a:cs typeface="ＭＳ Ｐゴシック" charset="0"/>
                <a:sym typeface="Helvetica Neue Light" charset="0"/>
              </a:rPr>
              <a:t>Gosco </a:t>
            </a:r>
            <a:r>
              <a:rPr lang="en-US" sz="3900" baseline="12000" dirty="0" err="1">
                <a:solidFill>
                  <a:schemeClr val="bg1"/>
                </a:solidFill>
                <a:latin typeface="helvetica neue" charset="0"/>
                <a:ea typeface="ＭＳ Ｐゴシック" charset="0"/>
                <a:cs typeface="ＭＳ Ｐゴシック" charset="0"/>
                <a:sym typeface="Helvetica Neue Light" charset="0"/>
              </a:rPr>
              <a:t>Vari</a:t>
            </a:r>
            <a:r>
              <a:rPr lang="en-US" sz="3900" baseline="12000" dirty="0">
                <a:solidFill>
                  <a:schemeClr val="bg1"/>
                </a:solidFill>
                <a:latin typeface="helvetica neue" charset="0"/>
                <a:ea typeface="ＭＳ Ｐゴシック" charset="0"/>
                <a:cs typeface="ＭＳ Ｐゴシック" charset="0"/>
                <a:sym typeface="Helvetica Neue Light" charset="0"/>
              </a:rPr>
              <a:t>-V valves have been installed to process high temperature heat around the nickel smelting process. Our 1/2</a:t>
            </a:r>
            <a:r>
              <a:rPr lang="ja-JP" altLang="en-US" sz="3900" baseline="12000" dirty="0">
                <a:solidFill>
                  <a:schemeClr val="bg1"/>
                </a:solidFill>
                <a:latin typeface="helvetica neue" charset="0"/>
                <a:ea typeface="ＭＳ Ｐゴシック" charset="0"/>
                <a:cs typeface="ＭＳ Ｐゴシック" charset="0"/>
                <a:sym typeface="Helvetica Neue Light" charset="0"/>
              </a:rPr>
              <a:t>”</a:t>
            </a:r>
            <a:r>
              <a:rPr lang="en-US" altLang="ja-JP" sz="3900" baseline="12000" dirty="0">
                <a:solidFill>
                  <a:schemeClr val="bg1"/>
                </a:solidFill>
                <a:latin typeface="helvetica neue" charset="0"/>
                <a:cs typeface="Helvetica Neue Light" charset="0"/>
                <a:sym typeface="Helvetica Neue Light" charset="0"/>
              </a:rPr>
              <a:t> and 3/4</a:t>
            </a:r>
            <a:r>
              <a:rPr lang="ja-JP" altLang="en-US" sz="3900" baseline="12000" dirty="0">
                <a:solidFill>
                  <a:schemeClr val="bg1"/>
                </a:solidFill>
                <a:latin typeface="helvetica neue" charset="0"/>
                <a:ea typeface="ＭＳ Ｐゴシック" charset="0"/>
                <a:cs typeface="ＭＳ Ｐゴシック" charset="0"/>
                <a:sym typeface="Helvetica Neue Light" charset="0"/>
              </a:rPr>
              <a:t>”</a:t>
            </a:r>
            <a:r>
              <a:rPr lang="en-US" altLang="ja-JP" sz="3900" baseline="12000" dirty="0">
                <a:solidFill>
                  <a:schemeClr val="bg1"/>
                </a:solidFill>
                <a:latin typeface="helvetica neue" charset="0"/>
                <a:cs typeface="Helvetica Neue Light" charset="0"/>
                <a:sym typeface="Helvetica Neue Light" charset="0"/>
              </a:rPr>
              <a:t> metal and soft seated valves have replaced numerous </a:t>
            </a:r>
            <a:r>
              <a:rPr lang="en-US" altLang="ja-JP" sz="3900" baseline="12000" dirty="0" smtClean="0">
                <a:solidFill>
                  <a:schemeClr val="bg1"/>
                </a:solidFill>
                <a:latin typeface="helvetica neue" charset="0"/>
                <a:cs typeface="Helvetica Neue Light" charset="0"/>
                <a:sym typeface="Helvetica Neue Light" charset="0"/>
              </a:rPr>
              <a:t>Fisher </a:t>
            </a:r>
            <a:r>
              <a:rPr lang="en-US" altLang="ja-JP" sz="3900" baseline="12000" dirty="0">
                <a:solidFill>
                  <a:schemeClr val="bg1"/>
                </a:solidFill>
                <a:latin typeface="helvetica neue" charset="0"/>
                <a:cs typeface="Helvetica Neue Light" charset="0"/>
                <a:sym typeface="Helvetica Neue Light" charset="0"/>
              </a:rPr>
              <a:t>control valves at this location.</a:t>
            </a:r>
            <a:endParaRPr lang="en-US" sz="3900" baseline="12000" dirty="0">
              <a:solidFill>
                <a:schemeClr val="bg1"/>
              </a:solidFill>
              <a:latin typeface="helvetica neue" charset="0"/>
              <a:cs typeface="Helvetica Neue Light" charset="0"/>
              <a:sym typeface="Helvetica Neue Light"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7350" y="1778000"/>
            <a:ext cx="3041650"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
          <p:cNvSpPr>
            <a:spLocks/>
          </p:cNvSpPr>
          <p:nvPr/>
        </p:nvSpPr>
        <p:spPr bwMode="auto">
          <a:xfrm>
            <a:off x="4672243" y="936972"/>
            <a:ext cx="356347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Success </a:t>
            </a:r>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Story</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11"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3"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5" name="Picture 14"/>
          <p:cNvPicPr>
            <a:picLocks noChangeAspect="1"/>
          </p:cNvPicPr>
          <p:nvPr/>
        </p:nvPicPr>
        <p:blipFill>
          <a:blip r:embed="rId5"/>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6485224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21"/>
                                        </p:tgtEl>
                                        <p:attrNameLst>
                                          <p:attrName>style.visibility</p:attrName>
                                        </p:attrNameLst>
                                      </p:cBhvr>
                                      <p:to>
                                        <p:strVal val="visible"/>
                                      </p:to>
                                    </p:set>
                                    <p:anim calcmode="lin" valueType="num">
                                      <p:cBhvr>
                                        <p:cTn id="7" dur="75" fill="hold"/>
                                        <p:tgtEl>
                                          <p:spTgt spid="21"/>
                                        </p:tgtEl>
                                        <p:attrNameLst>
                                          <p:attrName>ppt_w</p:attrName>
                                        </p:attrNameLst>
                                      </p:cBhvr>
                                      <p:tavLst>
                                        <p:tav tm="0">
                                          <p:val>
                                            <p:fltVal val="0"/>
                                          </p:val>
                                        </p:tav>
                                        <p:tav tm="100000">
                                          <p:val>
                                            <p:strVal val="#ppt_w"/>
                                          </p:val>
                                        </p:tav>
                                      </p:tavLst>
                                    </p:anim>
                                    <p:anim calcmode="lin" valueType="num">
                                      <p:cBhvr>
                                        <p:cTn id="8" dur="75"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3186">
                                            <p:txEl>
                                              <p:pRg st="0" end="0"/>
                                            </p:txEl>
                                          </p:spTgt>
                                        </p:tgtEl>
                                        <p:attrNameLst>
                                          <p:attrName>style.visibility</p:attrName>
                                        </p:attrNameLst>
                                      </p:cBhvr>
                                      <p:to>
                                        <p:strVal val="visible"/>
                                      </p:to>
                                    </p:set>
                                    <p:animEffect transition="in" filter="fade">
                                      <p:cBhvr>
                                        <p:cTn id="18" dur="500"/>
                                        <p:tgtEl>
                                          <p:spTgt spid="9318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186">
                                            <p:txEl>
                                              <p:pRg st="1" end="1"/>
                                            </p:txEl>
                                          </p:spTgt>
                                        </p:tgtEl>
                                        <p:attrNameLst>
                                          <p:attrName>style.visibility</p:attrName>
                                        </p:attrNameLst>
                                      </p:cBhvr>
                                      <p:to>
                                        <p:strVal val="visible"/>
                                      </p:to>
                                    </p:set>
                                    <p:animEffect transition="in" filter="fade">
                                      <p:cBhvr>
                                        <p:cTn id="23" dur="500"/>
                                        <p:tgtEl>
                                          <p:spTgt spid="93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build="p" autoUpdateAnimBg="0"/>
      <p:bldP spid="2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0" y="-1"/>
            <a:ext cx="13004800" cy="8192665"/>
          </a:xfrm>
          <a:prstGeom prst="rect">
            <a:avLst/>
          </a:prstGeom>
        </p:spPr>
      </p:pic>
      <p:pic>
        <p:nvPicPr>
          <p:cNvPr id="4" name="Picture 3"/>
          <p:cNvPicPr>
            <a:picLocks noChangeAspect="1"/>
          </p:cNvPicPr>
          <p:nvPr/>
        </p:nvPicPr>
        <p:blipFill>
          <a:blip r:embed="rId4"/>
          <a:stretch>
            <a:fillRect/>
          </a:stretch>
        </p:blipFill>
        <p:spPr>
          <a:xfrm>
            <a:off x="9060336" y="903448"/>
            <a:ext cx="3094814" cy="3094814"/>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408" y="3401248"/>
            <a:ext cx="3096237" cy="1217853"/>
          </a:xfrm>
          <a:prstGeom prst="rect">
            <a:avLst/>
          </a:prstGeom>
        </p:spPr>
      </p:pic>
      <p:sp>
        <p:nvSpPr>
          <p:cNvPr id="2" name="TextBox 1"/>
          <p:cNvSpPr txBox="1"/>
          <p:nvPr/>
        </p:nvSpPr>
        <p:spPr>
          <a:xfrm>
            <a:off x="374934" y="5346260"/>
            <a:ext cx="5019291" cy="2308324"/>
          </a:xfrm>
          <a:prstGeom prst="rect">
            <a:avLst/>
          </a:prstGeom>
          <a:noFill/>
        </p:spPr>
        <p:txBody>
          <a:bodyPr wrap="square" rtlCol="0">
            <a:spAutoFit/>
          </a:bodyPr>
          <a:lstStyle/>
          <a:p>
            <a:pPr algn="l"/>
            <a:r>
              <a:rPr lang="en-US" sz="2400" dirty="0" smtClean="0">
                <a:solidFill>
                  <a:schemeClr val="bg1"/>
                </a:solidFill>
                <a:latin typeface="helvetica neue" charset="0"/>
                <a:cs typeface="GothamHTF-Book"/>
              </a:rPr>
              <a:t>Gosco </a:t>
            </a:r>
            <a:r>
              <a:rPr lang="en-US" sz="2400" dirty="0">
                <a:solidFill>
                  <a:schemeClr val="bg1"/>
                </a:solidFill>
                <a:latin typeface="helvetica neue" charset="0"/>
                <a:cs typeface="GothamHTF-Book"/>
              </a:rPr>
              <a:t>s</a:t>
            </a:r>
            <a:r>
              <a:rPr lang="en-US" sz="2400" dirty="0" smtClean="0">
                <a:solidFill>
                  <a:schemeClr val="bg1"/>
                </a:solidFill>
                <a:latin typeface="helvetica neue" charset="0"/>
                <a:cs typeface="GothamHTF-Book"/>
              </a:rPr>
              <a:t>upplied a fabricated </a:t>
            </a:r>
            <a:r>
              <a:rPr lang="en-US" sz="2400" dirty="0" err="1">
                <a:solidFill>
                  <a:schemeClr val="bg1"/>
                </a:solidFill>
                <a:latin typeface="helvetica neue" charset="0"/>
                <a:cs typeface="GothamHTF-Book"/>
              </a:rPr>
              <a:t>Hastelloy</a:t>
            </a:r>
            <a:r>
              <a:rPr lang="en-US" sz="2400" dirty="0">
                <a:solidFill>
                  <a:schemeClr val="bg1"/>
                </a:solidFill>
                <a:latin typeface="helvetica neue" charset="0"/>
                <a:cs typeface="GothamHTF-Book"/>
              </a:rPr>
              <a:t> C276 </a:t>
            </a:r>
            <a:r>
              <a:rPr lang="en-US" sz="2400" dirty="0" smtClean="0">
                <a:solidFill>
                  <a:schemeClr val="bg1"/>
                </a:solidFill>
                <a:latin typeface="helvetica neue" charset="0"/>
                <a:cs typeface="GothamHTF-Book"/>
              </a:rPr>
              <a:t>valve, </a:t>
            </a:r>
            <a:r>
              <a:rPr lang="en-US" sz="2400" dirty="0">
                <a:solidFill>
                  <a:schemeClr val="bg1"/>
                </a:solidFill>
                <a:latin typeface="helvetica neue" charset="0"/>
                <a:cs typeface="GothamHTF-Book"/>
              </a:rPr>
              <a:t>complete with a specific profiled </a:t>
            </a:r>
            <a:r>
              <a:rPr lang="en-US" sz="2400" dirty="0" err="1">
                <a:solidFill>
                  <a:schemeClr val="bg1"/>
                </a:solidFill>
                <a:latin typeface="helvetica neue" charset="0"/>
                <a:cs typeface="GothamHTF-Book"/>
              </a:rPr>
              <a:t>Vari</a:t>
            </a:r>
            <a:r>
              <a:rPr lang="en-US" sz="2400" dirty="0">
                <a:solidFill>
                  <a:schemeClr val="bg1"/>
                </a:solidFill>
                <a:latin typeface="helvetica neue" charset="0"/>
                <a:cs typeface="GothamHTF-Book"/>
              </a:rPr>
              <a:t>-V ball made out of </a:t>
            </a:r>
            <a:r>
              <a:rPr lang="en-US" sz="2400" dirty="0" smtClean="0">
                <a:solidFill>
                  <a:schemeClr val="bg1"/>
                </a:solidFill>
                <a:latin typeface="helvetica neue" charset="0"/>
                <a:cs typeface="GothamHTF-Book"/>
              </a:rPr>
              <a:t>Tantalum, </a:t>
            </a:r>
            <a:r>
              <a:rPr lang="en-US" sz="2400" dirty="0">
                <a:solidFill>
                  <a:schemeClr val="bg1"/>
                </a:solidFill>
                <a:latin typeface="helvetica neue" charset="0"/>
                <a:cs typeface="GothamHTF-Book"/>
              </a:rPr>
              <a:t>to E.I. DU PONT DE NEMOURS AND COMPANY </a:t>
            </a:r>
          </a:p>
        </p:txBody>
      </p:sp>
      <p:sp>
        <p:nvSpPr>
          <p:cNvPr id="9" name="Rectangle 8"/>
          <p:cNvSpPr/>
          <p:nvPr/>
        </p:nvSpPr>
        <p:spPr>
          <a:xfrm>
            <a:off x="387028" y="4770283"/>
            <a:ext cx="1835759" cy="461665"/>
          </a:xfrm>
          <a:prstGeom prst="rect">
            <a:avLst/>
          </a:prstGeom>
        </p:spPr>
        <p:txBody>
          <a:bodyPr wrap="none">
            <a:spAutoFit/>
          </a:bodyPr>
          <a:lstStyle/>
          <a:p>
            <a:pPr algn="l"/>
            <a:r>
              <a:rPr lang="en-US" sz="2400" dirty="0">
                <a:solidFill>
                  <a:schemeClr val="bg1"/>
                </a:solidFill>
                <a:latin typeface="helvetica neue" charset="0"/>
                <a:cs typeface="GothamHTF-Book"/>
              </a:rPr>
              <a:t>Reserve, TX</a:t>
            </a:r>
          </a:p>
        </p:txBody>
      </p:sp>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54976" y="5019679"/>
            <a:ext cx="2040994" cy="3060191"/>
          </a:xfrm>
          <a:prstGeom prst="rect">
            <a:avLst/>
          </a:prstGeom>
        </p:spPr>
      </p:pic>
      <p:sp>
        <p:nvSpPr>
          <p:cNvPr id="23" name="TextBox 22"/>
          <p:cNvSpPr txBox="1"/>
          <p:nvPr/>
        </p:nvSpPr>
        <p:spPr>
          <a:xfrm>
            <a:off x="6780279" y="3006962"/>
            <a:ext cx="5894940" cy="1938992"/>
          </a:xfrm>
          <a:prstGeom prst="rect">
            <a:avLst/>
          </a:prstGeom>
          <a:noFill/>
        </p:spPr>
        <p:txBody>
          <a:bodyPr wrap="square" rtlCol="0">
            <a:spAutoFit/>
          </a:bodyPr>
          <a:lstStyle/>
          <a:p>
            <a:pPr algn="l"/>
            <a:r>
              <a:rPr lang="en-US" sz="2400" dirty="0">
                <a:solidFill>
                  <a:schemeClr val="bg1"/>
                </a:solidFill>
                <a:latin typeface="helvetica neue" charset="0"/>
                <a:cs typeface="GothamHTF-Book"/>
              </a:rPr>
              <a:t>Gosco </a:t>
            </a:r>
            <a:r>
              <a:rPr lang="en-US" sz="2400" dirty="0" err="1" smtClean="0">
                <a:solidFill>
                  <a:schemeClr val="bg1"/>
                </a:solidFill>
                <a:latin typeface="helvetica neue" charset="0"/>
                <a:cs typeface="GothamHTF-Book"/>
              </a:rPr>
              <a:t>Vari</a:t>
            </a:r>
            <a:r>
              <a:rPr lang="en-US" sz="2400" dirty="0" smtClean="0">
                <a:solidFill>
                  <a:schemeClr val="bg1"/>
                </a:solidFill>
                <a:latin typeface="helvetica neue" charset="0"/>
                <a:cs typeface="GothamHTF-Book"/>
              </a:rPr>
              <a:t>-V valves replaced </a:t>
            </a:r>
            <a:r>
              <a:rPr lang="en-US" sz="2400" dirty="0">
                <a:solidFill>
                  <a:schemeClr val="bg1"/>
                </a:solidFill>
                <a:latin typeface="helvetica neue" charset="0"/>
                <a:cs typeface="GothamHTF-Book"/>
              </a:rPr>
              <a:t>Fisher Caged Globe </a:t>
            </a:r>
            <a:r>
              <a:rPr lang="en-US" sz="2400" dirty="0" smtClean="0">
                <a:solidFill>
                  <a:schemeClr val="bg1"/>
                </a:solidFill>
                <a:latin typeface="helvetica neue" charset="0"/>
                <a:cs typeface="GothamHTF-Book"/>
              </a:rPr>
              <a:t>valves</a:t>
            </a:r>
            <a:r>
              <a:rPr lang="en-US" sz="2400" dirty="0">
                <a:solidFill>
                  <a:schemeClr val="bg1"/>
                </a:solidFill>
                <a:latin typeface="helvetica neue" charset="0"/>
                <a:cs typeface="GothamHTF-Book"/>
              </a:rPr>
              <a:t> </a:t>
            </a:r>
            <a:r>
              <a:rPr lang="en-US" sz="2400" dirty="0" smtClean="0">
                <a:solidFill>
                  <a:schemeClr val="bg1"/>
                </a:solidFill>
                <a:latin typeface="helvetica neue" charset="0"/>
                <a:cs typeface="GothamHTF-Book"/>
              </a:rPr>
              <a:t>at the Kellogg’s plant. Due to the nature of Caged Globe valves, only our S-Class valves could isolate/shut </a:t>
            </a:r>
            <a:r>
              <a:rPr lang="en-US" sz="2400" dirty="0">
                <a:solidFill>
                  <a:schemeClr val="bg1"/>
                </a:solidFill>
                <a:latin typeface="helvetica neue" charset="0"/>
                <a:cs typeface="GothamHTF-Book"/>
              </a:rPr>
              <a:t>down the </a:t>
            </a:r>
            <a:r>
              <a:rPr lang="en-US" sz="2400" dirty="0" smtClean="0">
                <a:solidFill>
                  <a:schemeClr val="bg1"/>
                </a:solidFill>
                <a:latin typeface="helvetica neue" charset="0"/>
                <a:cs typeface="GothamHTF-Book"/>
              </a:rPr>
              <a:t>system.</a:t>
            </a:r>
            <a:endParaRPr lang="en-US" sz="2400" dirty="0">
              <a:solidFill>
                <a:schemeClr val="bg1"/>
              </a:solidFill>
              <a:latin typeface="helvetica neue" charset="0"/>
              <a:cs typeface="GothamHTF-Book"/>
            </a:endParaRPr>
          </a:p>
        </p:txBody>
      </p:sp>
      <p:sp>
        <p:nvSpPr>
          <p:cNvPr id="25" name="Rectangle 24"/>
          <p:cNvSpPr/>
          <p:nvPr/>
        </p:nvSpPr>
        <p:spPr>
          <a:xfrm>
            <a:off x="6816563" y="2491462"/>
            <a:ext cx="1861407" cy="461665"/>
          </a:xfrm>
          <a:prstGeom prst="rect">
            <a:avLst/>
          </a:prstGeom>
        </p:spPr>
        <p:txBody>
          <a:bodyPr wrap="none">
            <a:spAutoFit/>
          </a:bodyPr>
          <a:lstStyle/>
          <a:p>
            <a:pPr algn="l"/>
            <a:r>
              <a:rPr lang="en-US" sz="2400" dirty="0" smtClean="0">
                <a:solidFill>
                  <a:schemeClr val="bg1"/>
                </a:solidFill>
                <a:latin typeface="helvetica neue" charset="0"/>
                <a:cs typeface="GothamHTF-Book"/>
              </a:rPr>
              <a:t>London, ON</a:t>
            </a:r>
            <a:endParaRPr lang="en-US" sz="2400" dirty="0">
              <a:solidFill>
                <a:schemeClr val="bg1"/>
              </a:solidFill>
              <a:latin typeface="helvetica neue" charset="0"/>
              <a:cs typeface="GothamHTF-Book"/>
            </a:endParaRPr>
          </a:p>
        </p:txBody>
      </p:sp>
      <p:sp>
        <p:nvSpPr>
          <p:cNvPr id="26" name="Rectangle 2"/>
          <p:cNvSpPr>
            <a:spLocks/>
          </p:cNvSpPr>
          <p:nvPr/>
        </p:nvSpPr>
        <p:spPr bwMode="auto">
          <a:xfrm>
            <a:off x="4855395" y="844792"/>
            <a:ext cx="356347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Success Story</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16"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1"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7" name="Picture 26"/>
          <p:cNvPicPr>
            <a:picLocks noChangeAspect="1"/>
          </p:cNvPicPr>
          <p:nvPr/>
        </p:nvPicPr>
        <p:blipFill>
          <a:blip r:embed="rId7"/>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6477996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26"/>
                                        </p:tgtEl>
                                        <p:attrNameLst>
                                          <p:attrName>style.visibility</p:attrName>
                                        </p:attrNameLst>
                                      </p:cBhvr>
                                      <p:to>
                                        <p:strVal val="visible"/>
                                      </p:to>
                                    </p:set>
                                    <p:anim calcmode="lin" valueType="num">
                                      <p:cBhvr>
                                        <p:cTn id="7" dur="75" fill="hold"/>
                                        <p:tgtEl>
                                          <p:spTgt spid="26"/>
                                        </p:tgtEl>
                                        <p:attrNameLst>
                                          <p:attrName>ppt_w</p:attrName>
                                        </p:attrNameLst>
                                      </p:cBhvr>
                                      <p:tavLst>
                                        <p:tav tm="0">
                                          <p:val>
                                            <p:fltVal val="0"/>
                                          </p:val>
                                        </p:tav>
                                        <p:tav tm="100000">
                                          <p:val>
                                            <p:strVal val="#ppt_w"/>
                                          </p:val>
                                        </p:tav>
                                      </p:tavLst>
                                    </p:anim>
                                    <p:anim calcmode="lin" valueType="num">
                                      <p:cBhvr>
                                        <p:cTn id="8" dur="75"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3" grpId="0"/>
      <p:bldP spid="25" grpId="0"/>
      <p:bldP spid="2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email">
            <a:alphaModFix amt="71000"/>
            <a:extLst>
              <a:ext uri="{28A0092B-C50C-407E-A947-70E740481C1C}">
                <a14:useLocalDpi xmlns:a14="http://schemas.microsoft.com/office/drawing/2010/main"/>
              </a:ext>
            </a:extLst>
          </a:blip>
          <a:srcRect/>
          <a:stretch/>
        </p:blipFill>
        <p:spPr>
          <a:xfrm>
            <a:off x="-36285" y="-12097"/>
            <a:ext cx="13146913" cy="8793511"/>
          </a:xfrm>
          <a:prstGeom prst="rect">
            <a:avLst/>
          </a:prstGeom>
        </p:spPr>
      </p:pic>
      <p:sp>
        <p:nvSpPr>
          <p:cNvPr id="10" name="Rectangle 2"/>
          <p:cNvSpPr>
            <a:spLocks/>
          </p:cNvSpPr>
          <p:nvPr/>
        </p:nvSpPr>
        <p:spPr bwMode="auto">
          <a:xfrm>
            <a:off x="3332125" y="844792"/>
            <a:ext cx="66100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Satisfied </a:t>
            </a:r>
            <a:r>
              <a:rPr lang="en-US" spc="50" dirty="0" err="1"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Vari</a:t>
            </a:r>
            <a:r>
              <a:rPr lang="en-US"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-V Customers</a:t>
            </a:r>
            <a:endParaRPr lang="en-US"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78" y="3660647"/>
            <a:ext cx="3591786" cy="2169439"/>
          </a:xfrm>
          <a:prstGeom prst="rect">
            <a:avLst/>
          </a:prstGeom>
        </p:spPr>
      </p:pic>
      <p:pic>
        <p:nvPicPr>
          <p:cNvPr id="33" name="Picture 32"/>
          <p:cNvPicPr>
            <a:picLocks noChangeAspect="1"/>
          </p:cNvPicPr>
          <p:nvPr/>
        </p:nvPicPr>
        <p:blipFill>
          <a:blip r:embed="rId4"/>
          <a:stretch>
            <a:fillRect/>
          </a:stretch>
        </p:blipFill>
        <p:spPr>
          <a:xfrm>
            <a:off x="5843186" y="4050091"/>
            <a:ext cx="2369099" cy="1750501"/>
          </a:xfrm>
          <a:prstGeom prst="rect">
            <a:avLst/>
          </a:prstGeom>
        </p:spPr>
      </p:pic>
      <p:pic>
        <p:nvPicPr>
          <p:cNvPr id="34" name="Picture 33"/>
          <p:cNvPicPr>
            <a:picLocks noChangeAspect="1"/>
          </p:cNvPicPr>
          <p:nvPr/>
        </p:nvPicPr>
        <p:blipFill>
          <a:blip r:embed="rId5"/>
          <a:stretch>
            <a:fillRect/>
          </a:stretch>
        </p:blipFill>
        <p:spPr>
          <a:xfrm>
            <a:off x="8390874" y="5569279"/>
            <a:ext cx="1536700" cy="2336800"/>
          </a:xfrm>
          <a:prstGeom prst="rect">
            <a:avLst/>
          </a:prstGeom>
        </p:spPr>
      </p:pic>
      <p:pic>
        <p:nvPicPr>
          <p:cNvPr id="36" name="Picture 35"/>
          <p:cNvPicPr>
            <a:picLocks noChangeAspect="1"/>
          </p:cNvPicPr>
          <p:nvPr/>
        </p:nvPicPr>
        <p:blipFill>
          <a:blip r:embed="rId6"/>
          <a:stretch>
            <a:fillRect/>
          </a:stretch>
        </p:blipFill>
        <p:spPr>
          <a:xfrm>
            <a:off x="5852212" y="5915185"/>
            <a:ext cx="2389073" cy="1990894"/>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7163" y="4705192"/>
            <a:ext cx="2528511" cy="3200887"/>
          </a:xfrm>
          <a:prstGeom prst="rect">
            <a:avLst/>
          </a:prstGeom>
        </p:spPr>
      </p:pic>
      <p:pic>
        <p:nvPicPr>
          <p:cNvPr id="38" name="Picture 37"/>
          <p:cNvPicPr>
            <a:picLocks noChangeAspect="1"/>
          </p:cNvPicPr>
          <p:nvPr/>
        </p:nvPicPr>
        <p:blipFill>
          <a:blip r:embed="rId8"/>
          <a:stretch>
            <a:fillRect/>
          </a:stretch>
        </p:blipFill>
        <p:spPr>
          <a:xfrm>
            <a:off x="473140" y="5391479"/>
            <a:ext cx="2794000" cy="2514600"/>
          </a:xfrm>
          <a:prstGeom prst="rect">
            <a:avLst/>
          </a:prstGeom>
        </p:spPr>
      </p:pic>
      <p:pic>
        <p:nvPicPr>
          <p:cNvPr id="39" name="Picture 3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16729" y="4034486"/>
            <a:ext cx="2285894" cy="3871593"/>
          </a:xfrm>
          <a:prstGeom prst="rect">
            <a:avLst/>
          </a:prstGeom>
        </p:spPr>
      </p:pic>
      <p:sp>
        <p:nvSpPr>
          <p:cNvPr id="40" name="Rectangle 39"/>
          <p:cNvSpPr/>
          <p:nvPr/>
        </p:nvSpPr>
        <p:spPr>
          <a:xfrm>
            <a:off x="581300" y="1602673"/>
            <a:ext cx="12423500" cy="1077218"/>
          </a:xfrm>
          <a:prstGeom prst="rect">
            <a:avLst/>
          </a:prstGeom>
        </p:spPr>
        <p:txBody>
          <a:bodyPr wrap="square">
            <a:spAutoFit/>
          </a:bodyPr>
          <a:lstStyle/>
          <a:p>
            <a:pPr algn="l"/>
            <a:r>
              <a:rPr lang="en-US" sz="3200" dirty="0">
                <a:solidFill>
                  <a:schemeClr val="bg1"/>
                </a:solidFill>
                <a:latin typeface="GothamHTF-Book"/>
                <a:cs typeface="GothamHTF-Book"/>
              </a:rPr>
              <a:t>Distilleries</a:t>
            </a:r>
          </a:p>
          <a:p>
            <a:pPr lvl="1" algn="l"/>
            <a:r>
              <a:rPr lang="en-US" sz="3200" dirty="0">
                <a:solidFill>
                  <a:schemeClr val="bg1"/>
                </a:solidFill>
                <a:latin typeface="GothamHTF-Book"/>
                <a:cs typeface="GothamHTF-Book"/>
              </a:rPr>
              <a:t>Several 1/2” to 4” 150# 60° </a:t>
            </a:r>
            <a:r>
              <a:rPr lang="en-US" sz="3200" dirty="0" err="1">
                <a:solidFill>
                  <a:schemeClr val="bg1"/>
                </a:solidFill>
                <a:latin typeface="GothamHTF-Book"/>
                <a:cs typeface="GothamHTF-Book"/>
              </a:rPr>
              <a:t>Vari-Vs</a:t>
            </a:r>
            <a:r>
              <a:rPr lang="en-US" sz="3200" dirty="0">
                <a:solidFill>
                  <a:schemeClr val="bg1"/>
                </a:solidFill>
                <a:latin typeface="GothamHTF-Book"/>
                <a:cs typeface="GothamHTF-Book"/>
              </a:rPr>
              <a:t> in UK distilleries</a:t>
            </a:r>
          </a:p>
        </p:txBody>
      </p:sp>
      <p:sp>
        <p:nvSpPr>
          <p:cNvPr id="17"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1"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5" name="Picture 24"/>
          <p:cNvPicPr>
            <a:picLocks noChangeAspect="1"/>
          </p:cNvPicPr>
          <p:nvPr/>
        </p:nvPicPr>
        <p:blipFill>
          <a:blip r:embed="rId10"/>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22240042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0-#ppt_w/2"/>
                                          </p:val>
                                        </p:tav>
                                        <p:tav tm="100000">
                                          <p:val>
                                            <p:strVal val="#ppt_x"/>
                                          </p:val>
                                        </p:tav>
                                      </p:tavLst>
                                    </p:anim>
                                    <p:anim calcmode="lin" valueType="num">
                                      <p:cBhvr additive="base">
                                        <p:cTn id="22" dur="5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7"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900" decel="100000" fill="hold"/>
                                        <p:tgtEl>
                                          <p:spTgt spid="3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0-#ppt_h/2"/>
                                          </p:val>
                                        </p:tav>
                                        <p:tav tm="100000">
                                          <p:val>
                                            <p:strVal val="#ppt_y"/>
                                          </p:val>
                                        </p:tav>
                                      </p:tavLst>
                                    </p:anim>
                                  </p:childTnLst>
                                </p:cTn>
                              </p:par>
                              <p:par>
                                <p:cTn id="35" presetID="1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p:tgtEl>
                                          <p:spTgt spid="36"/>
                                        </p:tgtEl>
                                        <p:attrNameLst>
                                          <p:attrName>ppt_y</p:attrName>
                                        </p:attrNameLst>
                                      </p:cBhvr>
                                      <p:tavLst>
                                        <p:tav tm="0">
                                          <p:val>
                                            <p:strVal val="#ppt_y+#ppt_h*1.125000"/>
                                          </p:val>
                                        </p:tav>
                                        <p:tav tm="100000">
                                          <p:val>
                                            <p:strVal val="#ppt_y"/>
                                          </p:val>
                                        </p:tav>
                                      </p:tavLst>
                                    </p:anim>
                                    <p:animEffect transition="in" filter="wipe(up)">
                                      <p:cBhvr>
                                        <p:cTn id="38" dur="500"/>
                                        <p:tgtEl>
                                          <p:spTgt spid="36"/>
                                        </p:tgtEl>
                                      </p:cBhvr>
                                    </p:animEffect>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2" presetClass="entr" presetSubtype="2"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1+#ppt_w/2"/>
                                          </p:val>
                                        </p:tav>
                                        <p:tav tm="100000">
                                          <p:val>
                                            <p:strVal val="#ppt_x"/>
                                          </p:val>
                                        </p:tav>
                                      </p:tavLst>
                                    </p:anim>
                                    <p:anim calcmode="lin" valueType="num">
                                      <p:cBhvr additive="base">
                                        <p:cTn id="4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alphaModFix amt="31000"/>
            <a:extLst>
              <a:ext uri="{28A0092B-C50C-407E-A947-70E740481C1C}">
                <a14:useLocalDpi xmlns:a14="http://schemas.microsoft.com/office/drawing/2010/main"/>
              </a:ext>
            </a:extLst>
          </a:blip>
          <a:srcRect/>
          <a:stretch/>
        </p:blipFill>
        <p:spPr>
          <a:xfrm>
            <a:off x="0" y="33173"/>
            <a:ext cx="13106400" cy="8178800"/>
          </a:xfrm>
          <a:prstGeom prst="rect">
            <a:avLst/>
          </a:prstGeom>
        </p:spPr>
      </p:pic>
      <p:sp>
        <p:nvSpPr>
          <p:cNvPr id="10" name="Rectangle 2"/>
          <p:cNvSpPr>
            <a:spLocks/>
          </p:cNvSpPr>
          <p:nvPr/>
        </p:nvSpPr>
        <p:spPr bwMode="auto">
          <a:xfrm>
            <a:off x="3591434" y="844792"/>
            <a:ext cx="609141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smtClean="0">
                <a:ln w="13500">
                  <a:solidFill>
                    <a:schemeClr val="accent1">
                      <a:shade val="2500"/>
                      <a:alpha val="6500"/>
                    </a:schemeClr>
                  </a:solidFill>
                  <a:prstDash val="solid"/>
                </a:ln>
                <a:solidFill>
                  <a:srgbClr val="00498A"/>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Metal Seated Successes</a:t>
            </a:r>
            <a:endParaRPr lang="en-US" spc="50" dirty="0">
              <a:ln w="13500">
                <a:solidFill>
                  <a:schemeClr val="accent1">
                    <a:shade val="2500"/>
                    <a:alpha val="6500"/>
                  </a:schemeClr>
                </a:solidFill>
                <a:prstDash val="solid"/>
              </a:ln>
              <a:solidFill>
                <a:srgbClr val="00498A"/>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2" name="TextBox 1"/>
          <p:cNvSpPr txBox="1"/>
          <p:nvPr/>
        </p:nvSpPr>
        <p:spPr>
          <a:xfrm>
            <a:off x="1028047" y="2407027"/>
            <a:ext cx="10643315" cy="4832093"/>
          </a:xfrm>
          <a:prstGeom prst="rect">
            <a:avLst/>
          </a:prstGeom>
          <a:noFill/>
        </p:spPr>
        <p:txBody>
          <a:bodyPr wrap="square" rtlCol="0">
            <a:spAutoFit/>
          </a:bodyPr>
          <a:lstStyle/>
          <a:p>
            <a:r>
              <a:rPr lang="en-US" sz="2800" dirty="0">
                <a:solidFill>
                  <a:srgbClr val="00498A"/>
                </a:solidFill>
                <a:latin typeface="helvetica neue" charset="0"/>
                <a:cs typeface="GothamHTF-Book"/>
              </a:rPr>
              <a:t>We replaced a 2" (300#) VTI (</a:t>
            </a:r>
            <a:r>
              <a:rPr lang="en-US" sz="2800" dirty="0" err="1">
                <a:solidFill>
                  <a:srgbClr val="00498A"/>
                </a:solidFill>
                <a:latin typeface="helvetica neue" charset="0"/>
                <a:cs typeface="GothamHTF-Book"/>
              </a:rPr>
              <a:t>Valvtechnologies</a:t>
            </a:r>
            <a:r>
              <a:rPr lang="en-US" sz="2800" dirty="0">
                <a:solidFill>
                  <a:srgbClr val="00498A"/>
                </a:solidFill>
                <a:latin typeface="helvetica neue" charset="0"/>
                <a:cs typeface="GothamHTF-Book"/>
              </a:rPr>
              <a:t>) control valve at Pasadena Refining Systems Inc. in Pasadena, TX which had a Fisher actuator/positioner.</a:t>
            </a:r>
          </a:p>
          <a:p>
            <a:r>
              <a:rPr lang="en-US" sz="2800" dirty="0">
                <a:solidFill>
                  <a:srgbClr val="00498A"/>
                </a:solidFill>
                <a:latin typeface="helvetica neue" charset="0"/>
                <a:cs typeface="GothamHTF-Book"/>
              </a:rPr>
              <a:t>VTI: $ 11,000 – 316 body, 316 with QPQ trim set</a:t>
            </a:r>
          </a:p>
          <a:p>
            <a:r>
              <a:rPr lang="en-US" sz="2800" dirty="0">
                <a:solidFill>
                  <a:srgbClr val="00498A"/>
                </a:solidFill>
                <a:latin typeface="helvetica neue" charset="0"/>
                <a:cs typeface="GothamHTF-Book"/>
              </a:rPr>
              <a:t>Gosco: $ 11,700</a:t>
            </a:r>
          </a:p>
          <a:p>
            <a:endParaRPr lang="en-US" sz="2800" dirty="0" smtClean="0">
              <a:solidFill>
                <a:srgbClr val="00498A"/>
              </a:solidFill>
              <a:latin typeface="helvetica neue" charset="0"/>
              <a:cs typeface="GothamHTF-Book"/>
            </a:endParaRPr>
          </a:p>
          <a:p>
            <a:r>
              <a:rPr lang="en-US" sz="2800" dirty="0" smtClean="0">
                <a:solidFill>
                  <a:srgbClr val="00498A"/>
                </a:solidFill>
                <a:latin typeface="helvetica neue" charset="0"/>
                <a:cs typeface="GothamHTF-Book"/>
              </a:rPr>
              <a:t>We </a:t>
            </a:r>
            <a:r>
              <a:rPr lang="en-US" sz="2800" dirty="0">
                <a:solidFill>
                  <a:srgbClr val="00498A"/>
                </a:solidFill>
                <a:latin typeface="helvetica neue" charset="0"/>
                <a:cs typeface="GothamHTF-Book"/>
              </a:rPr>
              <a:t>used a </a:t>
            </a:r>
            <a:r>
              <a:rPr lang="en-US" sz="2800" dirty="0" err="1">
                <a:solidFill>
                  <a:srgbClr val="00498A"/>
                </a:solidFill>
                <a:latin typeface="helvetica neue" charset="0"/>
                <a:cs typeface="GothamHTF-Book"/>
              </a:rPr>
              <a:t>borided</a:t>
            </a:r>
            <a:r>
              <a:rPr lang="en-US" sz="2800" dirty="0">
                <a:solidFill>
                  <a:srgbClr val="00498A"/>
                </a:solidFill>
                <a:latin typeface="helvetica neue" charset="0"/>
                <a:cs typeface="GothamHTF-Book"/>
              </a:rPr>
              <a:t> Inconel trim set, standard port, </a:t>
            </a:r>
            <a:r>
              <a:rPr lang="en-US" sz="2800" dirty="0" err="1">
                <a:solidFill>
                  <a:srgbClr val="00498A"/>
                </a:solidFill>
                <a:latin typeface="helvetica neue" charset="0"/>
                <a:cs typeface="GothamHTF-Book"/>
              </a:rPr>
              <a:t>Kinetrol</a:t>
            </a:r>
            <a:r>
              <a:rPr lang="en-US" sz="2800" dirty="0">
                <a:solidFill>
                  <a:srgbClr val="00498A"/>
                </a:solidFill>
                <a:latin typeface="helvetica neue" charset="0"/>
                <a:cs typeface="GothamHTF-Book"/>
              </a:rPr>
              <a:t> act, Fisher positioner (was free issued by PRSI).</a:t>
            </a:r>
          </a:p>
          <a:p>
            <a:r>
              <a:rPr lang="en-US" sz="2800" dirty="0">
                <a:solidFill>
                  <a:srgbClr val="00498A"/>
                </a:solidFill>
                <a:latin typeface="helvetica neue" charset="0"/>
                <a:cs typeface="GothamHTF-Book"/>
              </a:rPr>
              <a:t>VTI valve was lasting 3-4 months. Gosco valve lasted more than a year.</a:t>
            </a:r>
          </a:p>
          <a:p>
            <a:endParaRPr lang="en-US" sz="2800" dirty="0">
              <a:solidFill>
                <a:srgbClr val="00498A"/>
              </a:solidFill>
              <a:latin typeface="helvetica neue" charset="0"/>
              <a:cs typeface="GothamHTF-Book"/>
            </a:endParaRPr>
          </a:p>
        </p:txBody>
      </p:sp>
      <p:sp>
        <p:nvSpPr>
          <p:cNvPr id="12"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3"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5" name="Picture 14"/>
          <p:cNvPicPr>
            <a:picLocks noChangeAspect="1"/>
          </p:cNvPicPr>
          <p:nvPr/>
        </p:nvPicPr>
        <p:blipFill>
          <a:blip r:embed="rId3"/>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9707740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alphaModFix amt="42000"/>
            <a:extLst>
              <a:ext uri="{28A0092B-C50C-407E-A947-70E740481C1C}">
                <a14:useLocalDpi xmlns:a14="http://schemas.microsoft.com/office/drawing/2010/main"/>
              </a:ext>
            </a:extLst>
          </a:blip>
          <a:srcRect/>
          <a:stretch/>
        </p:blipFill>
        <p:spPr>
          <a:xfrm>
            <a:off x="0" y="76201"/>
            <a:ext cx="13119100" cy="8178800"/>
          </a:xfrm>
          <a:prstGeom prst="rect">
            <a:avLst/>
          </a:prstGeom>
        </p:spPr>
      </p:pic>
      <p:sp>
        <p:nvSpPr>
          <p:cNvPr id="10" name="Rectangle 2"/>
          <p:cNvSpPr>
            <a:spLocks/>
          </p:cNvSpPr>
          <p:nvPr/>
        </p:nvSpPr>
        <p:spPr bwMode="auto">
          <a:xfrm>
            <a:off x="3591434" y="844792"/>
            <a:ext cx="609141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spc="50" dirty="0" smtClean="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rPr>
              <a:t>Metal Seated Successes</a:t>
            </a:r>
            <a:endParaRPr lang="en-US" spc="50" dirty="0">
              <a:ln w="13500">
                <a:solidFill>
                  <a:schemeClr val="accent1">
                    <a:shade val="2500"/>
                    <a:alpha val="6500"/>
                  </a:schemeClr>
                </a:solidFill>
                <a:prstDash val="solid"/>
              </a:ln>
              <a:solidFill>
                <a:srgbClr val="006DB3"/>
              </a:solidFill>
              <a:effectLst>
                <a:innerShdw blurRad="50900" dist="38500" dir="13500000">
                  <a:srgbClr val="000000">
                    <a:alpha val="60000"/>
                  </a:srgbClr>
                </a:innerShdw>
              </a:effectLst>
              <a:latin typeface="helvetica neue" charset="0"/>
              <a:ea typeface="ＭＳ Ｐゴシック" charset="0"/>
              <a:cs typeface="BlairMdITC TT-Medium"/>
              <a:sym typeface="GothamHTF-Medium" charset="0"/>
            </a:endParaRPr>
          </a:p>
        </p:txBody>
      </p:sp>
      <p:sp>
        <p:nvSpPr>
          <p:cNvPr id="2" name="TextBox 1"/>
          <p:cNvSpPr txBox="1"/>
          <p:nvPr/>
        </p:nvSpPr>
        <p:spPr>
          <a:xfrm>
            <a:off x="1091547" y="1403727"/>
            <a:ext cx="10643315" cy="5693866"/>
          </a:xfrm>
          <a:prstGeom prst="rect">
            <a:avLst/>
          </a:prstGeom>
          <a:noFill/>
        </p:spPr>
        <p:txBody>
          <a:bodyPr wrap="square" rtlCol="0">
            <a:spAutoFit/>
          </a:bodyPr>
          <a:lstStyle/>
          <a:p>
            <a:endParaRPr lang="en-US" sz="2800" dirty="0">
              <a:solidFill>
                <a:schemeClr val="bg1"/>
              </a:solidFill>
              <a:latin typeface="helvetica neue" charset="0"/>
              <a:cs typeface="GothamHTF-Book"/>
            </a:endParaRPr>
          </a:p>
          <a:p>
            <a:r>
              <a:rPr lang="en-US" sz="2800" dirty="0">
                <a:solidFill>
                  <a:schemeClr val="bg1"/>
                </a:solidFill>
                <a:latin typeface="helvetica neue" charset="0"/>
                <a:cs typeface="GothamHTF-Book"/>
              </a:rPr>
              <a:t>We replaced a 2" (300#) VTI (</a:t>
            </a:r>
            <a:r>
              <a:rPr lang="en-US" sz="2800" dirty="0" err="1">
                <a:solidFill>
                  <a:schemeClr val="bg1"/>
                </a:solidFill>
                <a:latin typeface="helvetica neue" charset="0"/>
                <a:cs typeface="GothamHTF-Book"/>
              </a:rPr>
              <a:t>Valvtechnologies</a:t>
            </a:r>
            <a:r>
              <a:rPr lang="en-US" sz="2800" dirty="0">
                <a:solidFill>
                  <a:schemeClr val="bg1"/>
                </a:solidFill>
                <a:latin typeface="helvetica neue" charset="0"/>
                <a:cs typeface="GothamHTF-Book"/>
              </a:rPr>
              <a:t>) control valve at Conoco Phillips (Phillips 66) in Lake Charles, LA. Same VTI valve.</a:t>
            </a:r>
          </a:p>
          <a:p>
            <a:r>
              <a:rPr lang="en-US" sz="2800" dirty="0">
                <a:solidFill>
                  <a:schemeClr val="bg1"/>
                </a:solidFill>
                <a:latin typeface="helvetica neue" charset="0"/>
                <a:cs typeface="GothamHTF-Book"/>
              </a:rPr>
              <a:t>VTI: $ 11,000 – 316 body, 316 with QPQ trim set</a:t>
            </a:r>
          </a:p>
          <a:p>
            <a:r>
              <a:rPr lang="en-US" sz="2800" dirty="0">
                <a:solidFill>
                  <a:schemeClr val="bg1"/>
                </a:solidFill>
                <a:latin typeface="helvetica neue" charset="0"/>
                <a:cs typeface="GothamHTF-Book"/>
              </a:rPr>
              <a:t>Gosco: $ 12,800</a:t>
            </a:r>
          </a:p>
          <a:p>
            <a:endParaRPr lang="en-US" sz="2800" dirty="0" smtClean="0">
              <a:solidFill>
                <a:schemeClr val="bg1"/>
              </a:solidFill>
              <a:latin typeface="helvetica neue" charset="0"/>
              <a:cs typeface="GothamHTF-Book"/>
            </a:endParaRPr>
          </a:p>
          <a:p>
            <a:r>
              <a:rPr lang="en-US" sz="2800" dirty="0" smtClean="0">
                <a:solidFill>
                  <a:schemeClr val="bg1"/>
                </a:solidFill>
                <a:latin typeface="helvetica neue" charset="0"/>
                <a:cs typeface="GothamHTF-Book"/>
              </a:rPr>
              <a:t>We </a:t>
            </a:r>
            <a:r>
              <a:rPr lang="en-US" sz="2800" dirty="0">
                <a:solidFill>
                  <a:schemeClr val="bg1"/>
                </a:solidFill>
                <a:latin typeface="helvetica neue" charset="0"/>
                <a:cs typeface="GothamHTF-Book"/>
              </a:rPr>
              <a:t>used a </a:t>
            </a:r>
            <a:r>
              <a:rPr lang="en-US" sz="2800" dirty="0" err="1">
                <a:solidFill>
                  <a:schemeClr val="bg1"/>
                </a:solidFill>
                <a:latin typeface="helvetica neue" charset="0"/>
                <a:cs typeface="GothamHTF-Book"/>
              </a:rPr>
              <a:t>borided</a:t>
            </a:r>
            <a:r>
              <a:rPr lang="en-US" sz="2800" dirty="0">
                <a:solidFill>
                  <a:schemeClr val="bg1"/>
                </a:solidFill>
                <a:latin typeface="helvetica neue" charset="0"/>
                <a:cs typeface="GothamHTF-Book"/>
              </a:rPr>
              <a:t> Inconel trim set, standard port, </a:t>
            </a:r>
            <a:r>
              <a:rPr lang="en-US" sz="2800" dirty="0" err="1">
                <a:solidFill>
                  <a:schemeClr val="bg1"/>
                </a:solidFill>
                <a:latin typeface="helvetica neue" charset="0"/>
                <a:cs typeface="GothamHTF-Book"/>
              </a:rPr>
              <a:t>Kinetrol</a:t>
            </a:r>
            <a:r>
              <a:rPr lang="en-US" sz="2800" dirty="0">
                <a:solidFill>
                  <a:schemeClr val="bg1"/>
                </a:solidFill>
                <a:latin typeface="helvetica neue" charset="0"/>
                <a:cs typeface="GothamHTF-Book"/>
              </a:rPr>
              <a:t> act, Fisher positioner.</a:t>
            </a:r>
          </a:p>
          <a:p>
            <a:r>
              <a:rPr lang="en-US" sz="2800" dirty="0">
                <a:solidFill>
                  <a:schemeClr val="bg1"/>
                </a:solidFill>
                <a:latin typeface="helvetica neue" charset="0"/>
                <a:cs typeface="GothamHTF-Book"/>
              </a:rPr>
              <a:t>VTI valve was lasting 3-4 months. Fisher was lasting 5 months (V200). Gosco valve lasted 16 months.</a:t>
            </a:r>
          </a:p>
          <a:p>
            <a:r>
              <a:rPr lang="en-US" sz="2800" dirty="0">
                <a:solidFill>
                  <a:schemeClr val="bg1"/>
                </a:solidFill>
                <a:latin typeface="helvetica neue" charset="0"/>
                <a:cs typeface="GothamHTF-Book"/>
              </a:rPr>
              <a:t>Fisher pricing was about $10,000 and was charging about $5,000 to repair (replace trim set) every 6 months.</a:t>
            </a:r>
          </a:p>
          <a:p>
            <a:endParaRPr lang="en-US" sz="2800" dirty="0">
              <a:solidFill>
                <a:schemeClr val="bg1"/>
              </a:solidFill>
              <a:latin typeface="helvetica neue" charset="0"/>
              <a:cs typeface="GothamHTF-Book"/>
            </a:endParaRPr>
          </a:p>
        </p:txBody>
      </p:sp>
      <p:sp>
        <p:nvSpPr>
          <p:cNvPr id="12"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3"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1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15" name="Picture 14"/>
          <p:cNvPicPr>
            <a:picLocks noChangeAspect="1"/>
          </p:cNvPicPr>
          <p:nvPr/>
        </p:nvPicPr>
        <p:blipFill>
          <a:blip r:embed="rId3"/>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2532161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68202" y="-510796"/>
            <a:ext cx="3443018" cy="9158174"/>
          </a:xfrm>
          <a:prstGeom prst="rect">
            <a:avLst/>
          </a:prstGeom>
          <a:ln>
            <a:noFill/>
          </a:ln>
        </p:spPr>
      </p:pic>
      <p:pic>
        <p:nvPicPr>
          <p:cNvPr id="16" name="Picture 15"/>
          <p:cNvPicPr>
            <a:picLocks noChangeAspect="1"/>
          </p:cNvPicPr>
          <p:nvPr/>
        </p:nvPicPr>
        <p:blipFill>
          <a:blip r:embed="rId3"/>
          <a:stretch>
            <a:fillRect/>
          </a:stretch>
        </p:blipFill>
        <p:spPr>
          <a:xfrm>
            <a:off x="4791649" y="771445"/>
            <a:ext cx="3534056" cy="7178198"/>
          </a:xfrm>
          <a:prstGeom prst="rect">
            <a:avLst/>
          </a:prstGeom>
        </p:spPr>
      </p:pic>
      <p:pic>
        <p:nvPicPr>
          <p:cNvPr id="26" name="Picture 25"/>
          <p:cNvPicPr>
            <a:picLocks noChangeAspect="1"/>
          </p:cNvPicPr>
          <p:nvPr/>
        </p:nvPicPr>
        <p:blipFill>
          <a:blip r:embed="rId4"/>
          <a:stretch>
            <a:fillRect/>
          </a:stretch>
        </p:blipFill>
        <p:spPr>
          <a:xfrm>
            <a:off x="7636020" y="6827051"/>
            <a:ext cx="749300" cy="38100"/>
          </a:xfrm>
          <a:prstGeom prst="rect">
            <a:avLst/>
          </a:prstGeom>
        </p:spPr>
      </p:pic>
      <p:sp>
        <p:nvSpPr>
          <p:cNvPr id="28" name="Rectangle 27"/>
          <p:cNvSpPr/>
          <p:nvPr/>
        </p:nvSpPr>
        <p:spPr>
          <a:xfrm>
            <a:off x="2756199" y="449141"/>
            <a:ext cx="2076733" cy="523220"/>
          </a:xfrm>
          <a:prstGeom prst="rect">
            <a:avLst/>
          </a:prstGeom>
        </p:spPr>
        <p:txBody>
          <a:bodyPr wrap="square">
            <a:spAutoFit/>
          </a:bodyPr>
          <a:lstStyle/>
          <a:p>
            <a:pPr algn="r"/>
            <a:r>
              <a:rPr lang="en-US" sz="1400" dirty="0" smtClean="0">
                <a:solidFill>
                  <a:srgbClr val="006DB3"/>
                </a:solidFill>
                <a:latin typeface="helvetica neue" charset="0"/>
                <a:cs typeface="GothamHTF-Book"/>
              </a:rPr>
              <a:t>Lockable </a:t>
            </a:r>
            <a:r>
              <a:rPr lang="en-US" sz="1400" dirty="0">
                <a:solidFill>
                  <a:srgbClr val="006DB3"/>
                </a:solidFill>
                <a:latin typeface="helvetica neue" charset="0"/>
                <a:cs typeface="GothamHTF-Book"/>
              </a:rPr>
              <a:t>Tee </a:t>
            </a:r>
            <a:r>
              <a:rPr lang="en-US" sz="1400" dirty="0" smtClean="0">
                <a:solidFill>
                  <a:srgbClr val="006DB3"/>
                </a:solidFill>
                <a:latin typeface="helvetica neue" charset="0"/>
                <a:cs typeface="GothamHTF-Book"/>
              </a:rPr>
              <a:t>Handle Option </a:t>
            </a:r>
            <a:endParaRPr lang="en-US" sz="1400" dirty="0">
              <a:solidFill>
                <a:srgbClr val="006DB3"/>
              </a:solidFill>
              <a:latin typeface="helvetica neue" charset="0"/>
              <a:cs typeface="GothamHTF-Book"/>
            </a:endParaRPr>
          </a:p>
        </p:txBody>
      </p:sp>
      <p:cxnSp>
        <p:nvCxnSpPr>
          <p:cNvPr id="30" name="Straight Arrow Connector 29"/>
          <p:cNvCxnSpPr/>
          <p:nvPr/>
        </p:nvCxnSpPr>
        <p:spPr bwMode="auto">
          <a:xfrm flipH="1">
            <a:off x="413933" y="762037"/>
            <a:ext cx="6161964" cy="178749"/>
          </a:xfrm>
          <a:prstGeom prst="straightConnector1">
            <a:avLst/>
          </a:prstGeom>
          <a:blipFill dpi="0" rotWithShape="0">
            <a:blip r:embed="rId5"/>
            <a:srcRect/>
            <a:tile tx="0" ty="0" sx="100000" sy="100000" flip="none" algn="tl"/>
          </a:blipFill>
          <a:ln>
            <a:noFill/>
            <a:tailEnd type="arrow"/>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537" name="Straight Connector 22536"/>
          <p:cNvCxnSpPr>
            <a:stCxn id="16" idx="3"/>
          </p:cNvCxnSpPr>
          <p:nvPr/>
        </p:nvCxnSpPr>
        <p:spPr bwMode="auto">
          <a:xfrm>
            <a:off x="8222223" y="4374655"/>
            <a:ext cx="914400" cy="914400"/>
          </a:xfrm>
          <a:prstGeom prst="line">
            <a:avLst/>
          </a:prstGeom>
          <a:blipFill dpi="0" rotWithShape="0">
            <a:blip r:embed="rId5"/>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538" name="Rectangle 22537"/>
          <p:cNvSpPr/>
          <p:nvPr/>
        </p:nvSpPr>
        <p:spPr>
          <a:xfrm>
            <a:off x="2689396" y="1925205"/>
            <a:ext cx="2143536" cy="307777"/>
          </a:xfrm>
          <a:prstGeom prst="rect">
            <a:avLst/>
          </a:prstGeom>
        </p:spPr>
        <p:txBody>
          <a:bodyPr wrap="none">
            <a:spAutoFit/>
          </a:bodyPr>
          <a:lstStyle/>
          <a:p>
            <a:pPr algn="r"/>
            <a:r>
              <a:rPr lang="en-US" sz="1400" dirty="0" err="1">
                <a:solidFill>
                  <a:srgbClr val="006DB3"/>
                </a:solidFill>
                <a:latin typeface="helvetica neue" charset="0"/>
                <a:cs typeface="GothamHTF-Book"/>
              </a:rPr>
              <a:t>Clearview</a:t>
            </a:r>
            <a:r>
              <a:rPr lang="en-US" sz="1400" dirty="0">
                <a:solidFill>
                  <a:srgbClr val="006DB3"/>
                </a:solidFill>
                <a:latin typeface="helvetica neue" charset="0"/>
                <a:cs typeface="GothamHTF-Book"/>
              </a:rPr>
              <a:t> Mounting Pad</a:t>
            </a:r>
          </a:p>
        </p:txBody>
      </p:sp>
      <p:sp>
        <p:nvSpPr>
          <p:cNvPr id="45" name="Rectangle 44"/>
          <p:cNvSpPr/>
          <p:nvPr/>
        </p:nvSpPr>
        <p:spPr>
          <a:xfrm>
            <a:off x="3152664" y="3389902"/>
            <a:ext cx="1680268" cy="523220"/>
          </a:xfrm>
          <a:prstGeom prst="rect">
            <a:avLst/>
          </a:prstGeom>
        </p:spPr>
        <p:txBody>
          <a:bodyPr wrap="none">
            <a:spAutoFit/>
          </a:bodyPr>
          <a:lstStyle/>
          <a:p>
            <a:pPr algn="r"/>
            <a:r>
              <a:rPr lang="en-US" sz="1400" dirty="0" smtClean="0">
                <a:solidFill>
                  <a:srgbClr val="006DB3"/>
                </a:solidFill>
                <a:latin typeface="helvetica neue" charset="0"/>
                <a:cs typeface="GothamHTF-Book"/>
              </a:rPr>
              <a:t>Upper Shaft Guide</a:t>
            </a:r>
          </a:p>
          <a:p>
            <a:pPr algn="r"/>
            <a:r>
              <a:rPr lang="en-US" sz="1400" dirty="0" smtClean="0">
                <a:solidFill>
                  <a:srgbClr val="006DB3"/>
                </a:solidFill>
                <a:latin typeface="helvetica neue" charset="0"/>
                <a:cs typeface="GothamHTF-Book"/>
              </a:rPr>
              <a:t>(not visible)</a:t>
            </a:r>
            <a:endParaRPr lang="en-US" sz="1400" dirty="0">
              <a:solidFill>
                <a:srgbClr val="006DB3"/>
              </a:solidFill>
              <a:latin typeface="helvetica neue" charset="0"/>
              <a:cs typeface="GothamHTF-Book"/>
            </a:endParaRPr>
          </a:p>
        </p:txBody>
      </p:sp>
      <p:sp>
        <p:nvSpPr>
          <p:cNvPr id="46" name="Rectangle 45"/>
          <p:cNvSpPr/>
          <p:nvPr/>
        </p:nvSpPr>
        <p:spPr>
          <a:xfrm>
            <a:off x="2136361" y="4761460"/>
            <a:ext cx="2696571" cy="523220"/>
          </a:xfrm>
          <a:prstGeom prst="rect">
            <a:avLst/>
          </a:prstGeom>
        </p:spPr>
        <p:txBody>
          <a:bodyPr wrap="none">
            <a:spAutoFit/>
          </a:bodyPr>
          <a:lstStyle/>
          <a:p>
            <a:pPr algn="r"/>
            <a:r>
              <a:rPr lang="en-US" sz="1400" dirty="0" smtClean="0">
                <a:solidFill>
                  <a:srgbClr val="006DB3"/>
                </a:solidFill>
                <a:latin typeface="helvetica neue" charset="0"/>
                <a:cs typeface="GothamHTF-Book"/>
              </a:rPr>
              <a:t>Optional Fugitive Emission Port</a:t>
            </a:r>
          </a:p>
          <a:p>
            <a:pPr algn="r"/>
            <a:r>
              <a:rPr lang="en-US" sz="1400" dirty="0" smtClean="0">
                <a:solidFill>
                  <a:srgbClr val="006DB3"/>
                </a:solidFill>
                <a:latin typeface="helvetica neue" charset="0"/>
                <a:cs typeface="GothamHTF-Book"/>
              </a:rPr>
              <a:t>(not visible)</a:t>
            </a:r>
            <a:endParaRPr lang="en-US" sz="1400" dirty="0">
              <a:solidFill>
                <a:srgbClr val="006DB3"/>
              </a:solidFill>
              <a:latin typeface="helvetica neue" charset="0"/>
              <a:cs typeface="GothamHTF-Book"/>
            </a:endParaRPr>
          </a:p>
        </p:txBody>
      </p:sp>
      <p:sp>
        <p:nvSpPr>
          <p:cNvPr id="47" name="Rectangle 46"/>
          <p:cNvSpPr/>
          <p:nvPr/>
        </p:nvSpPr>
        <p:spPr>
          <a:xfrm>
            <a:off x="2804813" y="5453595"/>
            <a:ext cx="2028119" cy="523220"/>
          </a:xfrm>
          <a:prstGeom prst="rect">
            <a:avLst/>
          </a:prstGeom>
        </p:spPr>
        <p:txBody>
          <a:bodyPr wrap="none">
            <a:spAutoFit/>
          </a:bodyPr>
          <a:lstStyle/>
          <a:p>
            <a:pPr algn="r"/>
            <a:r>
              <a:rPr lang="en-US" sz="1400" dirty="0" smtClean="0">
                <a:solidFill>
                  <a:srgbClr val="006DB3"/>
                </a:solidFill>
                <a:latin typeface="helvetica neue" charset="0"/>
                <a:cs typeface="GothamHTF-Book"/>
              </a:rPr>
              <a:t>Independently Live</a:t>
            </a:r>
          </a:p>
          <a:p>
            <a:pPr algn="r"/>
            <a:r>
              <a:rPr lang="en-US" sz="1400" dirty="0" smtClean="0">
                <a:solidFill>
                  <a:srgbClr val="006DB3"/>
                </a:solidFill>
                <a:latin typeface="helvetica neue" charset="0"/>
                <a:cs typeface="GothamHTF-Book"/>
              </a:rPr>
              <a:t>Loaded Lower Packing</a:t>
            </a:r>
            <a:endParaRPr lang="en-US" sz="1400" dirty="0">
              <a:solidFill>
                <a:srgbClr val="006DB3"/>
              </a:solidFill>
              <a:latin typeface="helvetica neue" charset="0"/>
              <a:cs typeface="GothamHTF-Book"/>
            </a:endParaRPr>
          </a:p>
        </p:txBody>
      </p:sp>
      <p:sp>
        <p:nvSpPr>
          <p:cNvPr id="48" name="Rectangle 47"/>
          <p:cNvSpPr/>
          <p:nvPr/>
        </p:nvSpPr>
        <p:spPr>
          <a:xfrm>
            <a:off x="2353022" y="6062880"/>
            <a:ext cx="2479910" cy="307777"/>
          </a:xfrm>
          <a:prstGeom prst="rect">
            <a:avLst/>
          </a:prstGeom>
        </p:spPr>
        <p:txBody>
          <a:bodyPr wrap="none">
            <a:spAutoFit/>
          </a:bodyPr>
          <a:lstStyle/>
          <a:p>
            <a:pPr algn="r"/>
            <a:r>
              <a:rPr lang="en-US" sz="1400" dirty="0" smtClean="0">
                <a:solidFill>
                  <a:srgbClr val="006DB3"/>
                </a:solidFill>
                <a:latin typeface="helvetica neue" charset="0"/>
                <a:cs typeface="GothamHTF-Book"/>
              </a:rPr>
              <a:t>Wide Variety of Seat Options</a:t>
            </a:r>
            <a:endParaRPr lang="en-US" sz="1400" dirty="0">
              <a:solidFill>
                <a:srgbClr val="006DB3"/>
              </a:solidFill>
              <a:latin typeface="helvetica neue" charset="0"/>
              <a:cs typeface="GothamHTF-Book"/>
            </a:endParaRPr>
          </a:p>
        </p:txBody>
      </p:sp>
      <p:sp>
        <p:nvSpPr>
          <p:cNvPr id="49" name="Rectangle 48"/>
          <p:cNvSpPr/>
          <p:nvPr/>
        </p:nvSpPr>
        <p:spPr>
          <a:xfrm>
            <a:off x="1200997" y="6533065"/>
            <a:ext cx="3631935" cy="523220"/>
          </a:xfrm>
          <a:prstGeom prst="rect">
            <a:avLst/>
          </a:prstGeom>
        </p:spPr>
        <p:txBody>
          <a:bodyPr wrap="square">
            <a:spAutoFit/>
          </a:bodyPr>
          <a:lstStyle/>
          <a:p>
            <a:pPr algn="r"/>
            <a:r>
              <a:rPr lang="en-US" sz="1400" dirty="0" smtClean="0">
                <a:solidFill>
                  <a:srgbClr val="006DB3"/>
                </a:solidFill>
                <a:latin typeface="helvetica neue" charset="0"/>
                <a:cs typeface="GothamHTF-Book"/>
              </a:rPr>
              <a:t>Complete Range of Body &amp; Trim Materials (incl. High alloys)</a:t>
            </a:r>
            <a:endParaRPr lang="en-US" sz="1400" dirty="0">
              <a:solidFill>
                <a:srgbClr val="006DB3"/>
              </a:solidFill>
              <a:latin typeface="helvetica neue" charset="0"/>
              <a:cs typeface="GothamHTF-Book"/>
            </a:endParaRPr>
          </a:p>
        </p:txBody>
      </p:sp>
      <p:sp>
        <p:nvSpPr>
          <p:cNvPr id="50" name="Rectangle 49"/>
          <p:cNvSpPr/>
          <p:nvPr/>
        </p:nvSpPr>
        <p:spPr>
          <a:xfrm>
            <a:off x="1200997" y="7754353"/>
            <a:ext cx="3631935" cy="307777"/>
          </a:xfrm>
          <a:prstGeom prst="rect">
            <a:avLst/>
          </a:prstGeom>
        </p:spPr>
        <p:txBody>
          <a:bodyPr wrap="square">
            <a:spAutoFit/>
          </a:bodyPr>
          <a:lstStyle/>
          <a:p>
            <a:pPr algn="r"/>
            <a:r>
              <a:rPr lang="en-US" sz="1400" dirty="0" smtClean="0">
                <a:solidFill>
                  <a:srgbClr val="006DB3"/>
                </a:solidFill>
                <a:latin typeface="helvetica neue" charset="0"/>
                <a:cs typeface="GothamHTF-Book"/>
              </a:rPr>
              <a:t>Live Loaded Body Studs</a:t>
            </a:r>
            <a:endParaRPr lang="en-US" sz="1400" dirty="0">
              <a:solidFill>
                <a:srgbClr val="006DB3"/>
              </a:solidFill>
              <a:latin typeface="helvetica neue" charset="0"/>
              <a:cs typeface="GothamHTF-Book"/>
            </a:endParaRPr>
          </a:p>
        </p:txBody>
      </p:sp>
      <p:sp>
        <p:nvSpPr>
          <p:cNvPr id="51" name="Rectangle 50"/>
          <p:cNvSpPr/>
          <p:nvPr/>
        </p:nvSpPr>
        <p:spPr>
          <a:xfrm>
            <a:off x="2801607" y="4113786"/>
            <a:ext cx="2031325" cy="523220"/>
          </a:xfrm>
          <a:prstGeom prst="rect">
            <a:avLst/>
          </a:prstGeom>
        </p:spPr>
        <p:txBody>
          <a:bodyPr wrap="none">
            <a:spAutoFit/>
          </a:bodyPr>
          <a:lstStyle/>
          <a:p>
            <a:pPr algn="r"/>
            <a:r>
              <a:rPr lang="en-US" sz="1400" dirty="0" smtClean="0">
                <a:solidFill>
                  <a:srgbClr val="006DB3"/>
                </a:solidFill>
                <a:latin typeface="helvetica neue" charset="0"/>
                <a:cs typeface="GothamHTF-Book"/>
              </a:rPr>
              <a:t>Independently Live</a:t>
            </a:r>
          </a:p>
          <a:p>
            <a:pPr algn="r"/>
            <a:r>
              <a:rPr lang="en-US" sz="1400" dirty="0" smtClean="0">
                <a:solidFill>
                  <a:srgbClr val="006DB3"/>
                </a:solidFill>
                <a:latin typeface="helvetica neue" charset="0"/>
                <a:cs typeface="GothamHTF-Book"/>
              </a:rPr>
              <a:t>Loaded Upper Packing</a:t>
            </a:r>
            <a:endParaRPr lang="en-US" sz="1400" dirty="0">
              <a:solidFill>
                <a:srgbClr val="006DB3"/>
              </a:solidFill>
              <a:latin typeface="helvetica neue" charset="0"/>
              <a:cs typeface="GothamHTF-Book"/>
            </a:endParaRPr>
          </a:p>
        </p:txBody>
      </p:sp>
      <p:sp>
        <p:nvSpPr>
          <p:cNvPr id="52" name="Rectangle 51"/>
          <p:cNvSpPr/>
          <p:nvPr/>
        </p:nvSpPr>
        <p:spPr>
          <a:xfrm>
            <a:off x="8311232" y="4293993"/>
            <a:ext cx="2139171" cy="523220"/>
          </a:xfrm>
          <a:prstGeom prst="rect">
            <a:avLst/>
          </a:prstGeom>
        </p:spPr>
        <p:txBody>
          <a:bodyPr wrap="square">
            <a:spAutoFit/>
          </a:bodyPr>
          <a:lstStyle/>
          <a:p>
            <a:pPr algn="l"/>
            <a:r>
              <a:rPr lang="en-US" sz="1400" dirty="0" smtClean="0">
                <a:solidFill>
                  <a:srgbClr val="006DB3"/>
                </a:solidFill>
                <a:latin typeface="helvetica neue" charset="0"/>
                <a:cs typeface="GothamHTF-Book"/>
              </a:rPr>
              <a:t>Extended Bonnet for Insulation</a:t>
            </a:r>
            <a:endParaRPr lang="en-US" sz="1400" dirty="0">
              <a:solidFill>
                <a:srgbClr val="006DB3"/>
              </a:solidFill>
              <a:latin typeface="helvetica neue" charset="0"/>
              <a:cs typeface="GothamHTF-Book"/>
            </a:endParaRPr>
          </a:p>
        </p:txBody>
      </p:sp>
      <p:sp>
        <p:nvSpPr>
          <p:cNvPr id="53" name="Rectangle 52"/>
          <p:cNvSpPr/>
          <p:nvPr/>
        </p:nvSpPr>
        <p:spPr>
          <a:xfrm>
            <a:off x="8311232" y="5225008"/>
            <a:ext cx="2139171" cy="307777"/>
          </a:xfrm>
          <a:prstGeom prst="rect">
            <a:avLst/>
          </a:prstGeom>
        </p:spPr>
        <p:txBody>
          <a:bodyPr wrap="square">
            <a:spAutoFit/>
          </a:bodyPr>
          <a:lstStyle/>
          <a:p>
            <a:pPr algn="l"/>
            <a:r>
              <a:rPr lang="en-US" sz="1400" dirty="0" smtClean="0">
                <a:solidFill>
                  <a:srgbClr val="006DB3"/>
                </a:solidFill>
                <a:latin typeface="helvetica neue" charset="0"/>
                <a:cs typeface="GothamHTF-Book"/>
              </a:rPr>
              <a:t>Lower </a:t>
            </a:r>
            <a:r>
              <a:rPr lang="en-US" sz="1400" dirty="0" smtClean="0">
                <a:solidFill>
                  <a:srgbClr val="006DB3"/>
                </a:solidFill>
                <a:latin typeface="helvetica neue" charset="0"/>
                <a:cs typeface="GothamHTF-Book"/>
              </a:rPr>
              <a:t>Shaft </a:t>
            </a:r>
            <a:r>
              <a:rPr lang="en-US" sz="1400" dirty="0" smtClean="0">
                <a:solidFill>
                  <a:srgbClr val="006DB3"/>
                </a:solidFill>
                <a:latin typeface="helvetica neue" charset="0"/>
                <a:cs typeface="GothamHTF-Book"/>
              </a:rPr>
              <a:t>Guide</a:t>
            </a:r>
            <a:endParaRPr lang="en-US" sz="1400" dirty="0">
              <a:solidFill>
                <a:srgbClr val="006DB3"/>
              </a:solidFill>
              <a:latin typeface="helvetica neue" charset="0"/>
              <a:cs typeface="GothamHTF-Book"/>
            </a:endParaRPr>
          </a:p>
        </p:txBody>
      </p:sp>
      <p:sp>
        <p:nvSpPr>
          <p:cNvPr id="54" name="Rectangle 53"/>
          <p:cNvSpPr/>
          <p:nvPr/>
        </p:nvSpPr>
        <p:spPr>
          <a:xfrm>
            <a:off x="8311232" y="5641985"/>
            <a:ext cx="2139171" cy="523220"/>
          </a:xfrm>
          <a:prstGeom prst="rect">
            <a:avLst/>
          </a:prstGeom>
        </p:spPr>
        <p:txBody>
          <a:bodyPr wrap="square">
            <a:spAutoFit/>
          </a:bodyPr>
          <a:lstStyle/>
          <a:p>
            <a:pPr algn="l"/>
            <a:r>
              <a:rPr lang="en-US" sz="1400" dirty="0" smtClean="0">
                <a:solidFill>
                  <a:srgbClr val="006DB3"/>
                </a:solidFill>
                <a:latin typeface="helvetica neue" charset="0"/>
                <a:cs typeface="GothamHTF-Book"/>
              </a:rPr>
              <a:t>Fully Encapsulated End Cap Seals</a:t>
            </a:r>
            <a:endParaRPr lang="en-US" sz="1400" dirty="0">
              <a:solidFill>
                <a:srgbClr val="006DB3"/>
              </a:solidFill>
              <a:latin typeface="helvetica neue" charset="0"/>
              <a:cs typeface="GothamHTF-Book"/>
            </a:endParaRPr>
          </a:p>
        </p:txBody>
      </p:sp>
      <p:sp>
        <p:nvSpPr>
          <p:cNvPr id="55" name="Rectangle 54"/>
          <p:cNvSpPr/>
          <p:nvPr/>
        </p:nvSpPr>
        <p:spPr>
          <a:xfrm>
            <a:off x="8311232" y="6217713"/>
            <a:ext cx="3420603" cy="307777"/>
          </a:xfrm>
          <a:prstGeom prst="rect">
            <a:avLst/>
          </a:prstGeom>
        </p:spPr>
        <p:txBody>
          <a:bodyPr wrap="square">
            <a:spAutoFit/>
          </a:bodyPr>
          <a:lstStyle/>
          <a:p>
            <a:pPr algn="l"/>
            <a:r>
              <a:rPr lang="en-US" sz="1400" dirty="0" smtClean="0">
                <a:solidFill>
                  <a:srgbClr val="006DB3"/>
                </a:solidFill>
                <a:latin typeface="helvetica neue" charset="0"/>
                <a:cs typeface="GothamHTF-Book"/>
              </a:rPr>
              <a:t>Fully Grounded </a:t>
            </a:r>
            <a:r>
              <a:rPr lang="en-US" sz="1400" dirty="0" smtClean="0">
                <a:solidFill>
                  <a:srgbClr val="006DB3"/>
                </a:solidFill>
                <a:latin typeface="helvetica neue" charset="0"/>
                <a:cs typeface="GothamHTF-Book"/>
              </a:rPr>
              <a:t>Shaft, </a:t>
            </a:r>
            <a:r>
              <a:rPr lang="en-US" sz="1400" dirty="0" smtClean="0">
                <a:solidFill>
                  <a:srgbClr val="006DB3"/>
                </a:solidFill>
                <a:latin typeface="helvetica neue" charset="0"/>
                <a:cs typeface="GothamHTF-Book"/>
              </a:rPr>
              <a:t>Ball &amp; Body</a:t>
            </a:r>
            <a:endParaRPr lang="en-US" sz="1400" dirty="0">
              <a:solidFill>
                <a:srgbClr val="006DB3"/>
              </a:solidFill>
              <a:latin typeface="helvetica neue" charset="0"/>
              <a:cs typeface="GothamHTF-Book"/>
            </a:endParaRPr>
          </a:p>
        </p:txBody>
      </p:sp>
      <p:sp>
        <p:nvSpPr>
          <p:cNvPr id="56" name="Rectangle 55"/>
          <p:cNvSpPr/>
          <p:nvPr/>
        </p:nvSpPr>
        <p:spPr>
          <a:xfrm>
            <a:off x="8311232" y="6666433"/>
            <a:ext cx="3843917" cy="738664"/>
          </a:xfrm>
          <a:prstGeom prst="rect">
            <a:avLst/>
          </a:prstGeom>
        </p:spPr>
        <p:txBody>
          <a:bodyPr wrap="square">
            <a:spAutoFit/>
          </a:bodyPr>
          <a:lstStyle/>
          <a:p>
            <a:pPr algn="l"/>
            <a:r>
              <a:rPr lang="en-US" sz="1400" dirty="0" smtClean="0">
                <a:solidFill>
                  <a:srgbClr val="006DB3"/>
                </a:solidFill>
                <a:latin typeface="helvetica neue" charset="0"/>
                <a:cs typeface="GothamHTF-Book"/>
              </a:rPr>
              <a:t>Multiple End Connections (incl. flanged, welded, threaded, sanitary or customer specific)</a:t>
            </a:r>
            <a:endParaRPr lang="en-US" sz="1400" dirty="0">
              <a:solidFill>
                <a:srgbClr val="006DB3"/>
              </a:solidFill>
              <a:latin typeface="helvetica neue" charset="0"/>
              <a:cs typeface="GothamHTF-Book"/>
            </a:endParaRPr>
          </a:p>
        </p:txBody>
      </p:sp>
      <p:sp>
        <p:nvSpPr>
          <p:cNvPr id="27"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9"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31"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36" name="Picture 35"/>
          <p:cNvPicPr>
            <a:picLocks noChangeAspect="1"/>
          </p:cNvPicPr>
          <p:nvPr/>
        </p:nvPicPr>
        <p:blipFill>
          <a:blip r:embed="rId6"/>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3850819439"/>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1000"/>
                                        <p:tgtEl>
                                          <p:spTgt spid="2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538"/>
                                        </p:tgtEl>
                                        <p:attrNameLst>
                                          <p:attrName>style.visibility</p:attrName>
                                        </p:attrNameLst>
                                      </p:cBhvr>
                                      <p:to>
                                        <p:strVal val="visible"/>
                                      </p:to>
                                    </p:set>
                                    <p:animEffect transition="in" filter="dissolve">
                                      <p:cBhvr>
                                        <p:cTn id="18" dur="1000"/>
                                        <p:tgtEl>
                                          <p:spTgt spid="2253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dissolve">
                                      <p:cBhvr>
                                        <p:cTn id="21" dur="1000"/>
                                        <p:tgtEl>
                                          <p:spTgt spid="4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dissolve">
                                      <p:cBhvr>
                                        <p:cTn id="24" dur="1000"/>
                                        <p:tgtEl>
                                          <p:spTgt spid="5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dissolve">
                                      <p:cBhvr>
                                        <p:cTn id="27" dur="1000"/>
                                        <p:tgtEl>
                                          <p:spTgt spid="4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ssolve">
                                      <p:cBhvr>
                                        <p:cTn id="30" dur="1000"/>
                                        <p:tgtEl>
                                          <p:spTgt spid="4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dissolve">
                                      <p:cBhvr>
                                        <p:cTn id="33" dur="1000"/>
                                        <p:tgtEl>
                                          <p:spTgt spid="4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dissolve">
                                      <p:cBhvr>
                                        <p:cTn id="36" dur="1000"/>
                                        <p:tgtEl>
                                          <p:spTgt spid="4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dissolve">
                                      <p:cBhvr>
                                        <p:cTn id="39" dur="1000"/>
                                        <p:tgtEl>
                                          <p:spTgt spid="5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dissolve">
                                      <p:cBhvr>
                                        <p:cTn id="42" dur="1000"/>
                                        <p:tgtEl>
                                          <p:spTgt spid="5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dissolve">
                                      <p:cBhvr>
                                        <p:cTn id="45" dur="1000"/>
                                        <p:tgtEl>
                                          <p:spTgt spid="5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dissolve">
                                      <p:cBhvr>
                                        <p:cTn id="48" dur="1000"/>
                                        <p:tgtEl>
                                          <p:spTgt spid="54"/>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dissolve">
                                      <p:cBhvr>
                                        <p:cTn id="51" dur="1000"/>
                                        <p:tgtEl>
                                          <p:spTgt spid="5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dissolve">
                                      <p:cBhvr>
                                        <p:cTn id="5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538"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cutaway standard model cryogenic cutout.tiff"/>
          <p:cNvPicPr>
            <a:picLocks noChangeAspect="1"/>
          </p:cNvPicPr>
          <p:nvPr/>
        </p:nvPicPr>
        <p:blipFill>
          <a:blip r:embed="rId3">
            <a:extLst/>
          </a:blip>
          <a:srcRect l="3688" t="255" b="34693"/>
          <a:stretch>
            <a:fillRect/>
          </a:stretch>
        </p:blipFill>
        <p:spPr>
          <a:xfrm>
            <a:off x="304800" y="1257300"/>
            <a:ext cx="6351677" cy="6477000"/>
          </a:xfrm>
          <a:prstGeom prst="rect">
            <a:avLst/>
          </a:prstGeom>
          <a:ln w="25400">
            <a:miter lim="400000"/>
          </a:ln>
          <a:effectLst>
            <a:reflection stA="50000" endPos="40000" dir="5400000" sy="-100000" algn="bl" rotWithShape="0"/>
          </a:effectLst>
        </p:spPr>
      </p:pic>
      <p:sp>
        <p:nvSpPr>
          <p:cNvPr id="574" name="Shape 574"/>
          <p:cNvSpPr/>
          <p:nvPr/>
        </p:nvSpPr>
        <p:spPr>
          <a:xfrm>
            <a:off x="2197100" y="1120948"/>
            <a:ext cx="12890500"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005C9B"/>
                </a:solidFill>
                <a:latin typeface="Helvetica Neue"/>
                <a:ea typeface="Helvetica Neue"/>
                <a:cs typeface="Helvetica Neue"/>
                <a:sym typeface="Helvetica Neue"/>
              </a:defRPr>
            </a:lvl1pPr>
          </a:lstStyle>
          <a:p>
            <a:r>
              <a:rPr dirty="0">
                <a:solidFill>
                  <a:srgbClr val="006DB3"/>
                </a:solidFill>
                <a:latin typeface="helvetica neue" charset="0"/>
              </a:rPr>
              <a:t>Shaft Sealing System</a:t>
            </a:r>
          </a:p>
        </p:txBody>
      </p:sp>
      <p:sp>
        <p:nvSpPr>
          <p:cNvPr id="575" name="Shape 575"/>
          <p:cNvSpPr/>
          <p:nvPr/>
        </p:nvSpPr>
        <p:spPr>
          <a:xfrm>
            <a:off x="6108700" y="2808865"/>
            <a:ext cx="10274300" cy="5091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950975" indent="-366775" algn="l">
              <a:lnSpc>
                <a:spcPct val="120000"/>
              </a:lnSpc>
              <a:buFont typeface="Arial"/>
              <a:defRPr sz="2800" baseline="10714">
                <a:solidFill>
                  <a:srgbClr val="005C9B"/>
                </a:solidFill>
                <a:latin typeface="Helvetica Neue Light"/>
                <a:ea typeface="Helvetica Neue Light"/>
                <a:cs typeface="Helvetica Neue Light"/>
                <a:sym typeface="Helvetica Neue Light"/>
              </a:defRPr>
            </a:lvl1pPr>
          </a:lstStyle>
          <a:p>
            <a:pPr>
              <a:defRPr sz="3800" baseline="0">
                <a:solidFill>
                  <a:srgbClr val="FFFFFF"/>
                </a:solidFill>
                <a:latin typeface="+mn-lt"/>
                <a:ea typeface="+mn-ea"/>
                <a:cs typeface="+mn-cs"/>
                <a:sym typeface="Gill Sans"/>
              </a:defRPr>
            </a:pPr>
            <a:r>
              <a:rPr sz="3600" baseline="11000" dirty="0">
                <a:solidFill>
                  <a:srgbClr val="006DB3"/>
                </a:solidFill>
                <a:latin typeface="helvetica neue" charset="0"/>
                <a:ea typeface="Helvetica Neue Light"/>
                <a:cs typeface="Helvetica Neue Light"/>
                <a:sym typeface="Helvetica Neue Light"/>
              </a:rPr>
              <a:t>Dual live loaded packing sets</a:t>
            </a:r>
          </a:p>
        </p:txBody>
      </p:sp>
      <p:sp>
        <p:nvSpPr>
          <p:cNvPr id="576" name="Shape 576"/>
          <p:cNvSpPr/>
          <p:nvPr/>
        </p:nvSpPr>
        <p:spPr>
          <a:xfrm>
            <a:off x="6108700" y="4255395"/>
            <a:ext cx="5374869" cy="502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950975" indent="-366775" algn="l">
              <a:lnSpc>
                <a:spcPct val="120000"/>
              </a:lnSpc>
              <a:buFont typeface="Arial"/>
              <a:defRPr sz="2800" baseline="10714">
                <a:solidFill>
                  <a:srgbClr val="005C9B"/>
                </a:solidFill>
                <a:latin typeface="Helvetica Neue Light"/>
                <a:ea typeface="Helvetica Neue Light"/>
                <a:cs typeface="Helvetica Neue Light"/>
                <a:sym typeface="Helvetica Neue Light"/>
              </a:defRPr>
            </a:lvl1pPr>
          </a:lstStyle>
          <a:p>
            <a:pPr>
              <a:defRPr sz="3800" baseline="0">
                <a:latin typeface="+mn-lt"/>
                <a:ea typeface="+mn-ea"/>
                <a:cs typeface="+mn-cs"/>
                <a:sym typeface="Gill Sans"/>
              </a:defRPr>
            </a:pPr>
            <a:r>
              <a:rPr sz="3600" baseline="11000" dirty="0">
                <a:solidFill>
                  <a:srgbClr val="006DB3"/>
                </a:solidFill>
                <a:latin typeface="helvetica neue" charset="0"/>
                <a:ea typeface="Helvetica Neue Light"/>
                <a:cs typeface="Helvetica Neue Light"/>
                <a:sym typeface="Helvetica Neue Light"/>
              </a:rPr>
              <a:t>Independent</a:t>
            </a:r>
            <a:r>
              <a:rPr sz="3600" baseline="10714" dirty="0">
                <a:solidFill>
                  <a:srgbClr val="006DB3"/>
                </a:solidFill>
                <a:latin typeface="helvetica neue" charset="0"/>
                <a:ea typeface="Helvetica Neue Light"/>
                <a:cs typeface="Helvetica Neue Light"/>
                <a:sym typeface="Helvetica Neue Light"/>
              </a:rPr>
              <a:t> </a:t>
            </a:r>
            <a:r>
              <a:rPr sz="3600" baseline="11000" dirty="0">
                <a:solidFill>
                  <a:srgbClr val="006DB3"/>
                </a:solidFill>
                <a:latin typeface="helvetica neue" charset="0"/>
                <a:ea typeface="Helvetica Neue Light"/>
                <a:cs typeface="Helvetica Neue Light"/>
                <a:sym typeface="Helvetica Neue Light"/>
              </a:rPr>
              <a:t>packing </a:t>
            </a:r>
            <a:r>
              <a:rPr sz="3600" baseline="11000" dirty="0" smtClean="0">
                <a:solidFill>
                  <a:srgbClr val="006DB3"/>
                </a:solidFill>
                <a:latin typeface="helvetica neue" charset="0"/>
                <a:ea typeface="Helvetica Neue Light"/>
                <a:cs typeface="Helvetica Neue Light"/>
                <a:sym typeface="Helvetica Neue Light"/>
              </a:rPr>
              <a:t>adjustment</a:t>
            </a:r>
            <a:r>
              <a:rPr lang="en-US" sz="3600" baseline="11000" dirty="0" smtClean="0">
                <a:solidFill>
                  <a:srgbClr val="006DB3"/>
                </a:solidFill>
                <a:latin typeface="helvetica neue" charset="0"/>
                <a:ea typeface="Helvetica Neue Light"/>
                <a:cs typeface="Helvetica Neue Light"/>
                <a:sym typeface="Helvetica Neue Light"/>
              </a:rPr>
              <a:t>s</a:t>
            </a:r>
            <a:endParaRPr sz="3600" baseline="11000" dirty="0">
              <a:solidFill>
                <a:srgbClr val="006DB3"/>
              </a:solidFill>
              <a:latin typeface="helvetica neue" charset="0"/>
              <a:ea typeface="Helvetica Neue Light"/>
              <a:cs typeface="Helvetica Neue Light"/>
              <a:sym typeface="Helvetica Neue Light"/>
            </a:endParaRPr>
          </a:p>
        </p:txBody>
      </p:sp>
      <p:sp>
        <p:nvSpPr>
          <p:cNvPr id="577" name="Shape 577"/>
          <p:cNvSpPr/>
          <p:nvPr/>
        </p:nvSpPr>
        <p:spPr>
          <a:xfrm>
            <a:off x="6108700" y="3532764"/>
            <a:ext cx="4751301" cy="502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950975" indent="-366775" algn="l">
              <a:lnSpc>
                <a:spcPct val="120000"/>
              </a:lnSpc>
              <a:buFont typeface="Arial"/>
              <a:defRPr sz="2800" baseline="10714">
                <a:solidFill>
                  <a:srgbClr val="005C9B"/>
                </a:solidFill>
                <a:latin typeface="Helvetica Neue Light"/>
                <a:ea typeface="Helvetica Neue Light"/>
                <a:cs typeface="Helvetica Neue Light"/>
                <a:sym typeface="Helvetica Neue Light"/>
              </a:defRPr>
            </a:lvl1pPr>
          </a:lstStyle>
          <a:p>
            <a:pPr>
              <a:defRPr sz="3800" baseline="0"/>
            </a:pPr>
            <a:r>
              <a:rPr sz="3600" baseline="11000" dirty="0">
                <a:solidFill>
                  <a:srgbClr val="006DB3"/>
                </a:solidFill>
                <a:latin typeface="helvetica neue" charset="0"/>
              </a:rPr>
              <a:t>Upper and lower shaft guides</a:t>
            </a:r>
          </a:p>
        </p:txBody>
      </p:sp>
      <p:grpSp>
        <p:nvGrpSpPr>
          <p:cNvPr id="580" name="Group 580"/>
          <p:cNvGrpSpPr/>
          <p:nvPr/>
        </p:nvGrpSpPr>
        <p:grpSpPr>
          <a:xfrm>
            <a:off x="3572052" y="4826000"/>
            <a:ext cx="1219201" cy="1816100"/>
            <a:chOff x="0" y="0"/>
            <a:chExt cx="1219200" cy="1816100"/>
          </a:xfrm>
        </p:grpSpPr>
        <p:sp>
          <p:nvSpPr>
            <p:cNvPr id="578" name="Shape 578"/>
            <p:cNvSpPr/>
            <p:nvPr/>
          </p:nvSpPr>
          <p:spPr>
            <a:xfrm>
              <a:off x="0" y="0"/>
              <a:ext cx="1219200" cy="0"/>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579" name="Shape 579"/>
            <p:cNvSpPr/>
            <p:nvPr/>
          </p:nvSpPr>
          <p:spPr>
            <a:xfrm>
              <a:off x="0" y="1816100"/>
              <a:ext cx="1219200" cy="0"/>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grpSp>
        <p:nvGrpSpPr>
          <p:cNvPr id="583" name="Group 583"/>
          <p:cNvGrpSpPr/>
          <p:nvPr/>
        </p:nvGrpSpPr>
        <p:grpSpPr>
          <a:xfrm>
            <a:off x="3439972" y="3733800"/>
            <a:ext cx="1295401" cy="2565400"/>
            <a:chOff x="0" y="0"/>
            <a:chExt cx="1295400" cy="2565400"/>
          </a:xfrm>
        </p:grpSpPr>
        <p:sp>
          <p:nvSpPr>
            <p:cNvPr id="581" name="Shape 581"/>
            <p:cNvSpPr/>
            <p:nvPr/>
          </p:nvSpPr>
          <p:spPr>
            <a:xfrm>
              <a:off x="0" y="0"/>
              <a:ext cx="1295400" cy="0"/>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582" name="Shape 582"/>
            <p:cNvSpPr/>
            <p:nvPr/>
          </p:nvSpPr>
          <p:spPr>
            <a:xfrm>
              <a:off x="0" y="2565400"/>
              <a:ext cx="1295400" cy="0"/>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584" name="Shape 584"/>
          <p:cNvSpPr/>
          <p:nvPr/>
        </p:nvSpPr>
        <p:spPr>
          <a:xfrm>
            <a:off x="3495852" y="3251200"/>
            <a:ext cx="1219201" cy="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85" name="Shape 585"/>
          <p:cNvSpPr/>
          <p:nvPr/>
        </p:nvSpPr>
        <p:spPr>
          <a:xfrm>
            <a:off x="3495852" y="2463800"/>
            <a:ext cx="1219201" cy="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35" name="Rectangle 8"/>
          <p:cNvSpPr>
            <a:spLocks/>
          </p:cNvSpPr>
          <p:nvPr/>
        </p:nvSpPr>
        <p:spPr bwMode="auto">
          <a:xfrm>
            <a:off x="4471650" y="8869024"/>
            <a:ext cx="4360169"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“THE BUCK STOPS HERE”</a:t>
            </a:r>
            <a:endParaRPr lang="en-US" altLang="en-US" sz="2700" i="1" dirty="0">
              <a:solidFill>
                <a:schemeClr val="bg1"/>
              </a:solidFill>
              <a:latin typeface="Helvetica Neue" charset="0"/>
              <a:sym typeface="Helvetica Neue" charset="0"/>
            </a:endParaRPr>
          </a:p>
        </p:txBody>
      </p:sp>
      <p:sp>
        <p:nvSpPr>
          <p:cNvPr id="22"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3"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7" name="Picture 26"/>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791744718"/>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dissolve">
                                      <p:cBhvr>
                                        <p:cTn id="7" dur="1000"/>
                                        <p:tgtEl>
                                          <p:spTgt spid="573"/>
                                        </p:tgtEl>
                                      </p:cBhvr>
                                    </p:animEffect>
                                  </p:childTnLst>
                                </p:cTn>
                              </p:par>
                              <p:par>
                                <p:cTn id="8" presetID="23" presetClass="entr" presetSubtype="16" fill="hold" grpId="0" nodeType="withEffect">
                                  <p:stCondLst>
                                    <p:cond delay="0"/>
                                  </p:stCondLst>
                                  <p:iterate>
                                    <p:tmAbs val="0"/>
                                  </p:iterate>
                                  <p:childTnLst>
                                    <p:set>
                                      <p:cBhvr>
                                        <p:cTn id="9" fill="hold"/>
                                        <p:tgtEl>
                                          <p:spTgt spid="574"/>
                                        </p:tgtEl>
                                        <p:attrNameLst>
                                          <p:attrName>style.visibility</p:attrName>
                                        </p:attrNameLst>
                                      </p:cBhvr>
                                      <p:to>
                                        <p:strVal val="visible"/>
                                      </p:to>
                                    </p:set>
                                    <p:anim calcmode="lin" valueType="num">
                                      <p:cBhvr>
                                        <p:cTn id="10" dur="1000" fill="hold"/>
                                        <p:tgtEl>
                                          <p:spTgt spid="574"/>
                                        </p:tgtEl>
                                        <p:attrNameLst>
                                          <p:attrName>ppt_w</p:attrName>
                                        </p:attrNameLst>
                                      </p:cBhvr>
                                      <p:tavLst>
                                        <p:tav tm="0">
                                          <p:val>
                                            <p:fltVal val="0"/>
                                          </p:val>
                                        </p:tav>
                                        <p:tav tm="100000">
                                          <p:val>
                                            <p:strVal val="#ppt_w"/>
                                          </p:val>
                                        </p:tav>
                                      </p:tavLst>
                                    </p:anim>
                                    <p:anim calcmode="lin" valueType="num">
                                      <p:cBhvr>
                                        <p:cTn id="11" dur="1000" fill="hold"/>
                                        <p:tgtEl>
                                          <p:spTgt spid="574"/>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strVal val="#ppt_w*0.7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animEffect transition="in" filter="fade">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575">
                                            <p:bg/>
                                          </p:spTgt>
                                        </p:tgtEl>
                                        <p:attrNameLst>
                                          <p:attrName>style.visibility</p:attrName>
                                        </p:attrNameLst>
                                      </p:cBhvr>
                                      <p:to>
                                        <p:strVal val="visible"/>
                                      </p:to>
                                    </p:set>
                                    <p:animEffect transition="in" filter="dissolve">
                                      <p:cBhvr>
                                        <p:cTn id="22" dur="1000"/>
                                        <p:tgtEl>
                                          <p:spTgt spid="575">
                                            <p:bg/>
                                          </p:spTgt>
                                        </p:tgtEl>
                                      </p:cBhvr>
                                    </p:animEffect>
                                  </p:childTnLst>
                                </p:cTn>
                              </p:par>
                              <p:par>
                                <p:cTn id="23" presetID="9" presetClass="entr" presetSubtype="0" fill="hold" grpId="0" nodeType="withEffect">
                                  <p:stCondLst>
                                    <p:cond delay="0"/>
                                  </p:stCondLst>
                                  <p:iterate>
                                    <p:tmAbs val="0"/>
                                  </p:iterate>
                                  <p:childTnLst>
                                    <p:set>
                                      <p:cBhvr>
                                        <p:cTn id="24" fill="hold"/>
                                        <p:tgtEl>
                                          <p:spTgt spid="575">
                                            <p:txEl>
                                              <p:pRg st="0" end="0"/>
                                            </p:txEl>
                                          </p:spTgt>
                                        </p:tgtEl>
                                        <p:attrNameLst>
                                          <p:attrName>style.visibility</p:attrName>
                                        </p:attrNameLst>
                                      </p:cBhvr>
                                      <p:to>
                                        <p:strVal val="visible"/>
                                      </p:to>
                                    </p:set>
                                    <p:animEffect transition="in" filter="dissolve">
                                      <p:cBhvr>
                                        <p:cTn id="25" dur="1000"/>
                                        <p:tgtEl>
                                          <p:spTgt spid="575">
                                            <p:txEl>
                                              <p:pRg st="0" end="0"/>
                                            </p:txEl>
                                          </p:spTgt>
                                        </p:tgtEl>
                                      </p:cBhvr>
                                    </p:animEffect>
                                  </p:childTnLst>
                                </p:cTn>
                              </p:par>
                              <p:par>
                                <p:cTn id="26" presetID="2" presetClass="entr" presetSubtype="2" fill="hold" grpId="0" nodeType="withEffect">
                                  <p:stCondLst>
                                    <p:cond delay="500"/>
                                  </p:stCondLst>
                                  <p:childTnLst>
                                    <p:set>
                                      <p:cBhvr>
                                        <p:cTn id="27" dur="1" fill="hold">
                                          <p:stCondLst>
                                            <p:cond delay="0"/>
                                          </p:stCondLst>
                                        </p:cTn>
                                        <p:tgtEl>
                                          <p:spTgt spid="580"/>
                                        </p:tgtEl>
                                        <p:attrNameLst>
                                          <p:attrName>style.visibility</p:attrName>
                                        </p:attrNameLst>
                                      </p:cBhvr>
                                      <p:to>
                                        <p:strVal val="visible"/>
                                      </p:to>
                                    </p:set>
                                    <p:anim calcmode="lin" valueType="num">
                                      <p:cBhvr additive="base">
                                        <p:cTn id="28" dur="1000" fill="hold"/>
                                        <p:tgtEl>
                                          <p:spTgt spid="580"/>
                                        </p:tgtEl>
                                        <p:attrNameLst>
                                          <p:attrName>ppt_x</p:attrName>
                                        </p:attrNameLst>
                                      </p:cBhvr>
                                      <p:tavLst>
                                        <p:tav tm="0">
                                          <p:val>
                                            <p:strVal val="1+#ppt_w/2"/>
                                          </p:val>
                                        </p:tav>
                                        <p:tav tm="100000">
                                          <p:val>
                                            <p:strVal val="#ppt_x"/>
                                          </p:val>
                                        </p:tav>
                                      </p:tavLst>
                                    </p:anim>
                                    <p:anim calcmode="lin" valueType="num">
                                      <p:cBhvr additive="base">
                                        <p:cTn id="29" dur="1000" fill="hold"/>
                                        <p:tgtEl>
                                          <p:spTgt spid="58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580"/>
                                        </p:tgtEl>
                                      </p:cBhvr>
                                    </p:animEffect>
                                    <p:set>
                                      <p:cBhvr>
                                        <p:cTn id="34" dur="1" fill="hold">
                                          <p:stCondLst>
                                            <p:cond delay="499"/>
                                          </p:stCondLst>
                                        </p:cTn>
                                        <p:tgtEl>
                                          <p:spTgt spid="580"/>
                                        </p:tgtEl>
                                        <p:attrNameLst>
                                          <p:attrName>style.visibility</p:attrName>
                                        </p:attrNameLst>
                                      </p:cBhvr>
                                      <p:to>
                                        <p:strVal val="hidden"/>
                                      </p:to>
                                    </p:set>
                                  </p:childTnLst>
                                </p:cTn>
                              </p:par>
                            </p:childTnLst>
                          </p:cTn>
                        </p:par>
                        <p:par>
                          <p:cTn id="35" fill="hold">
                            <p:stCondLst>
                              <p:cond delay="500"/>
                            </p:stCondLst>
                            <p:childTnLst>
                              <p:par>
                                <p:cTn id="36" presetID="9" presetClass="entr" fill="hold" grpId="0" nodeType="afterEffect">
                                  <p:stCondLst>
                                    <p:cond delay="500"/>
                                  </p:stCondLst>
                                  <p:iterate>
                                    <p:tmAbs val="0"/>
                                  </p:iterate>
                                  <p:childTnLst>
                                    <p:set>
                                      <p:cBhvr>
                                        <p:cTn id="37" fill="hold"/>
                                        <p:tgtEl>
                                          <p:spTgt spid="577"/>
                                        </p:tgtEl>
                                        <p:attrNameLst>
                                          <p:attrName>style.visibility</p:attrName>
                                        </p:attrNameLst>
                                      </p:cBhvr>
                                      <p:to>
                                        <p:strVal val="visible"/>
                                      </p:to>
                                    </p:set>
                                    <p:animEffect transition="in" filter="dissolve">
                                      <p:cBhvr>
                                        <p:cTn id="38" dur="1000"/>
                                        <p:tgtEl>
                                          <p:spTgt spid="577"/>
                                        </p:tgtEl>
                                      </p:cBhvr>
                                    </p:animEffect>
                                  </p:childTnLst>
                                </p:cTn>
                              </p:par>
                            </p:childTnLst>
                          </p:cTn>
                        </p:par>
                        <p:par>
                          <p:cTn id="39" fill="hold">
                            <p:stCondLst>
                              <p:cond delay="2000"/>
                            </p:stCondLst>
                            <p:childTnLst>
                              <p:par>
                                <p:cTn id="40" presetID="2" presetClass="entr" presetSubtype="2" fill="hold" grpId="0" nodeType="afterEffect">
                                  <p:stCondLst>
                                    <p:cond delay="0"/>
                                  </p:stCondLst>
                                  <p:childTnLst>
                                    <p:set>
                                      <p:cBhvr>
                                        <p:cTn id="41" dur="1" fill="hold">
                                          <p:stCondLst>
                                            <p:cond delay="0"/>
                                          </p:stCondLst>
                                        </p:cTn>
                                        <p:tgtEl>
                                          <p:spTgt spid="583"/>
                                        </p:tgtEl>
                                        <p:attrNameLst>
                                          <p:attrName>style.visibility</p:attrName>
                                        </p:attrNameLst>
                                      </p:cBhvr>
                                      <p:to>
                                        <p:strVal val="visible"/>
                                      </p:to>
                                    </p:set>
                                    <p:anim calcmode="lin" valueType="num">
                                      <p:cBhvr additive="base">
                                        <p:cTn id="42" dur="1000" fill="hold"/>
                                        <p:tgtEl>
                                          <p:spTgt spid="583"/>
                                        </p:tgtEl>
                                        <p:attrNameLst>
                                          <p:attrName>ppt_x</p:attrName>
                                        </p:attrNameLst>
                                      </p:cBhvr>
                                      <p:tavLst>
                                        <p:tav tm="0">
                                          <p:val>
                                            <p:strVal val="1+#ppt_w/2"/>
                                          </p:val>
                                        </p:tav>
                                        <p:tav tm="100000">
                                          <p:val>
                                            <p:strVal val="#ppt_x"/>
                                          </p:val>
                                        </p:tav>
                                      </p:tavLst>
                                    </p:anim>
                                    <p:anim calcmode="lin" valueType="num">
                                      <p:cBhvr additive="base">
                                        <p:cTn id="43" dur="1000" fill="hold"/>
                                        <p:tgtEl>
                                          <p:spTgt spid="58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583"/>
                                        </p:tgtEl>
                                      </p:cBhvr>
                                    </p:animEffect>
                                    <p:set>
                                      <p:cBhvr>
                                        <p:cTn id="48" dur="1" fill="hold">
                                          <p:stCondLst>
                                            <p:cond delay="499"/>
                                          </p:stCondLst>
                                        </p:cTn>
                                        <p:tgtEl>
                                          <p:spTgt spid="583"/>
                                        </p:tgtEl>
                                        <p:attrNameLst>
                                          <p:attrName>style.visibility</p:attrName>
                                        </p:attrNameLst>
                                      </p:cBhvr>
                                      <p:to>
                                        <p:strVal val="hidden"/>
                                      </p:to>
                                    </p:set>
                                  </p:childTnLst>
                                </p:cTn>
                              </p:par>
                            </p:childTnLst>
                          </p:cTn>
                        </p:par>
                        <p:par>
                          <p:cTn id="49" fill="hold">
                            <p:stCondLst>
                              <p:cond delay="500"/>
                            </p:stCondLst>
                            <p:childTnLst>
                              <p:par>
                                <p:cTn id="50" presetID="9" presetClass="entr" fill="hold" grpId="0" nodeType="afterEffect">
                                  <p:stCondLst>
                                    <p:cond delay="0"/>
                                  </p:stCondLst>
                                  <p:iterate>
                                    <p:tmAbs val="0"/>
                                  </p:iterate>
                                  <p:childTnLst>
                                    <p:set>
                                      <p:cBhvr>
                                        <p:cTn id="51" fill="hold"/>
                                        <p:tgtEl>
                                          <p:spTgt spid="576"/>
                                        </p:tgtEl>
                                        <p:attrNameLst>
                                          <p:attrName>style.visibility</p:attrName>
                                        </p:attrNameLst>
                                      </p:cBhvr>
                                      <p:to>
                                        <p:strVal val="visible"/>
                                      </p:to>
                                    </p:set>
                                    <p:animEffect transition="in" filter="dissolve">
                                      <p:cBhvr>
                                        <p:cTn id="52" dur="1000"/>
                                        <p:tgtEl>
                                          <p:spTgt spid="576"/>
                                        </p:tgtEl>
                                      </p:cBhvr>
                                    </p:animEffect>
                                  </p:childTnLst>
                                </p:cTn>
                              </p:par>
                            </p:childTnLst>
                          </p:cTn>
                        </p:par>
                        <p:par>
                          <p:cTn id="53" fill="hold">
                            <p:stCondLst>
                              <p:cond delay="1500"/>
                            </p:stCondLst>
                            <p:childTnLst>
                              <p:par>
                                <p:cTn id="54" presetID="2" presetClass="entr" presetSubtype="2" fill="hold" grpId="0" nodeType="afterEffect">
                                  <p:stCondLst>
                                    <p:cond delay="0"/>
                                  </p:stCondLst>
                                  <p:childTnLst>
                                    <p:set>
                                      <p:cBhvr>
                                        <p:cTn id="55" dur="1" fill="hold">
                                          <p:stCondLst>
                                            <p:cond delay="0"/>
                                          </p:stCondLst>
                                        </p:cTn>
                                        <p:tgtEl>
                                          <p:spTgt spid="584"/>
                                        </p:tgtEl>
                                        <p:attrNameLst>
                                          <p:attrName>style.visibility</p:attrName>
                                        </p:attrNameLst>
                                      </p:cBhvr>
                                      <p:to>
                                        <p:strVal val="visible"/>
                                      </p:to>
                                    </p:set>
                                    <p:anim calcmode="lin" valueType="num">
                                      <p:cBhvr additive="base">
                                        <p:cTn id="56" dur="1000" fill="hold"/>
                                        <p:tgtEl>
                                          <p:spTgt spid="584"/>
                                        </p:tgtEl>
                                        <p:attrNameLst>
                                          <p:attrName>ppt_x</p:attrName>
                                        </p:attrNameLst>
                                      </p:cBhvr>
                                      <p:tavLst>
                                        <p:tav tm="0">
                                          <p:val>
                                            <p:strVal val="1+#ppt_w/2"/>
                                          </p:val>
                                        </p:tav>
                                        <p:tav tm="100000">
                                          <p:val>
                                            <p:strVal val="#ppt_x"/>
                                          </p:val>
                                        </p:tav>
                                      </p:tavLst>
                                    </p:anim>
                                    <p:anim calcmode="lin" valueType="num">
                                      <p:cBhvr additive="base">
                                        <p:cTn id="57" dur="1000" fill="hold"/>
                                        <p:tgtEl>
                                          <p:spTgt spid="584"/>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585"/>
                                        </p:tgtEl>
                                        <p:attrNameLst>
                                          <p:attrName>style.visibility</p:attrName>
                                        </p:attrNameLst>
                                      </p:cBhvr>
                                      <p:to>
                                        <p:strVal val="visible"/>
                                      </p:to>
                                    </p:set>
                                    <p:anim calcmode="lin" valueType="num">
                                      <p:cBhvr additive="base">
                                        <p:cTn id="60" dur="1000" fill="hold"/>
                                        <p:tgtEl>
                                          <p:spTgt spid="585"/>
                                        </p:tgtEl>
                                        <p:attrNameLst>
                                          <p:attrName>ppt_x</p:attrName>
                                        </p:attrNameLst>
                                      </p:cBhvr>
                                      <p:tavLst>
                                        <p:tav tm="0">
                                          <p:val>
                                            <p:strVal val="1+#ppt_w/2"/>
                                          </p:val>
                                        </p:tav>
                                        <p:tav tm="100000">
                                          <p:val>
                                            <p:strVal val="#ppt_x"/>
                                          </p:val>
                                        </p:tav>
                                      </p:tavLst>
                                    </p:anim>
                                    <p:anim calcmode="lin" valueType="num">
                                      <p:cBhvr additive="base">
                                        <p:cTn id="61" dur="1000" fill="hold"/>
                                        <p:tgtEl>
                                          <p:spTgt spid="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animBg="1" advAuto="0"/>
      <p:bldP spid="575" grpId="0" build="p" bldLvl="5" animBg="1" advAuto="0"/>
      <p:bldP spid="576" grpId="0" animBg="1" advAuto="0"/>
      <p:bldP spid="577" grpId="0" animBg="1" advAuto="0"/>
      <p:bldP spid="580" grpId="0" advAuto="0"/>
      <p:bldP spid="580" grpId="1" advAuto="0"/>
      <p:bldP spid="583" grpId="0" advAuto="0"/>
      <p:bldP spid="583" grpId="1" advAuto="0"/>
      <p:bldP spid="584" grpId="0" animBg="1" advAuto="0"/>
      <p:bldP spid="585" grpId="0" animBg="1" advAuto="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cutaway standard model cryogenic cutout.tiff"/>
          <p:cNvPicPr>
            <a:picLocks noChangeAspect="1"/>
          </p:cNvPicPr>
          <p:nvPr/>
        </p:nvPicPr>
        <p:blipFill>
          <a:blip r:embed="rId3">
            <a:alphaModFix amt="70000"/>
            <a:extLst/>
          </a:blip>
          <a:srcRect l="3688" t="255" b="34693"/>
          <a:stretch>
            <a:fillRect/>
          </a:stretch>
        </p:blipFill>
        <p:spPr>
          <a:xfrm>
            <a:off x="304800" y="1257300"/>
            <a:ext cx="6351677" cy="6477000"/>
          </a:xfrm>
          <a:prstGeom prst="rect">
            <a:avLst/>
          </a:prstGeom>
          <a:ln w="25400">
            <a:miter lim="400000"/>
          </a:ln>
          <a:effectLst>
            <a:reflection stA="50000" endPos="40000" dir="5400000" sy="-100000" algn="bl" rotWithShape="0"/>
          </a:effectLst>
        </p:spPr>
      </p:pic>
      <p:sp>
        <p:nvSpPr>
          <p:cNvPr id="595" name="Shape 595"/>
          <p:cNvSpPr/>
          <p:nvPr/>
        </p:nvSpPr>
        <p:spPr>
          <a:xfrm>
            <a:off x="2955781" y="1543746"/>
            <a:ext cx="12890501"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005C9B"/>
                </a:solidFill>
                <a:latin typeface="Helvetica Neue"/>
                <a:ea typeface="Helvetica Neue"/>
                <a:cs typeface="Helvetica Neue"/>
                <a:sym typeface="Helvetica Neue"/>
              </a:defRPr>
            </a:lvl1pPr>
          </a:lstStyle>
          <a:p>
            <a:r>
              <a:rPr dirty="0">
                <a:solidFill>
                  <a:srgbClr val="006DB3"/>
                </a:solidFill>
                <a:latin typeface="helvetica neue" charset="0"/>
              </a:rPr>
              <a:t>Sealmaster Shaft Seal</a:t>
            </a:r>
          </a:p>
        </p:txBody>
      </p:sp>
      <p:sp>
        <p:nvSpPr>
          <p:cNvPr id="596" name="Shape 596"/>
          <p:cNvSpPr/>
          <p:nvPr/>
        </p:nvSpPr>
        <p:spPr>
          <a:xfrm>
            <a:off x="6159500" y="2804642"/>
            <a:ext cx="8851900" cy="1692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0975" indent="-366775" algn="l">
              <a:lnSpc>
                <a:spcPct val="150000"/>
              </a:lnSpc>
              <a:buFont typeface="Arial"/>
              <a:defRPr sz="3800"/>
            </a:pPr>
            <a:r>
              <a:rPr sz="3600" baseline="11000" dirty="0">
                <a:solidFill>
                  <a:srgbClr val="006DB3"/>
                </a:solidFill>
                <a:latin typeface="helvetica neue" charset="0"/>
                <a:ea typeface="Helvetica Neue Light"/>
                <a:cs typeface="Helvetica Neue Light"/>
                <a:sym typeface="Helvetica Neue Light"/>
              </a:rPr>
              <a:t>Patented </a:t>
            </a:r>
            <a:r>
              <a:rPr sz="3600" baseline="11000" dirty="0" smtClean="0">
                <a:solidFill>
                  <a:srgbClr val="006DB3"/>
                </a:solidFill>
                <a:latin typeface="helvetica neue" charset="0"/>
                <a:ea typeface="Helvetica Neue Light"/>
                <a:cs typeface="Helvetica Neue Light"/>
                <a:sym typeface="Helvetica Neue Light"/>
              </a:rPr>
              <a:t>design</a:t>
            </a:r>
            <a:endParaRPr sz="3600" baseline="11000" dirty="0">
              <a:solidFill>
                <a:srgbClr val="006DB3"/>
              </a:solidFill>
              <a:latin typeface="helvetica neue" charset="0"/>
              <a:ea typeface="Helvetica Neue Light"/>
              <a:cs typeface="Helvetica Neue Light"/>
              <a:sym typeface="Helvetica Neue Light"/>
            </a:endParaRPr>
          </a:p>
          <a:p>
            <a:pPr marL="950975" indent="-366775" algn="l">
              <a:lnSpc>
                <a:spcPct val="150000"/>
              </a:lnSpc>
              <a:buFont typeface="Arial"/>
              <a:defRPr sz="3800"/>
            </a:pPr>
            <a:r>
              <a:rPr sz="3600" baseline="11000" dirty="0">
                <a:solidFill>
                  <a:srgbClr val="006DB3"/>
                </a:solidFill>
                <a:latin typeface="helvetica neue" charset="0"/>
                <a:ea typeface="Helvetica Neue Light"/>
                <a:cs typeface="Helvetica Neue Light"/>
                <a:sym typeface="Helvetica Neue Light"/>
              </a:rPr>
              <a:t>TÜV </a:t>
            </a:r>
            <a:r>
              <a:rPr sz="3600" baseline="11000" dirty="0" smtClean="0">
                <a:solidFill>
                  <a:srgbClr val="006DB3"/>
                </a:solidFill>
                <a:latin typeface="helvetica neue" charset="0"/>
                <a:ea typeface="Helvetica Neue Light"/>
                <a:cs typeface="Helvetica Neue Light"/>
                <a:sym typeface="Helvetica Neue Light"/>
              </a:rPr>
              <a:t>approved</a:t>
            </a:r>
            <a:r>
              <a:rPr lang="en-US" sz="3600" baseline="11000" dirty="0" smtClean="0">
                <a:solidFill>
                  <a:srgbClr val="006DB3"/>
                </a:solidFill>
                <a:latin typeface="helvetica neue" charset="0"/>
                <a:ea typeface="Helvetica Neue Light"/>
                <a:cs typeface="Helvetica Neue Light"/>
                <a:sym typeface="Helvetica Neue Light"/>
              </a:rPr>
              <a:t> for fugitive emissions</a:t>
            </a:r>
            <a:endParaRPr sz="3600" baseline="11000" dirty="0">
              <a:solidFill>
                <a:srgbClr val="006DB3"/>
              </a:solidFill>
              <a:latin typeface="helvetica neue" charset="0"/>
              <a:ea typeface="Helvetica Neue Light"/>
              <a:cs typeface="Helvetica Neue Light"/>
              <a:sym typeface="Helvetica Neue Light"/>
            </a:endParaRPr>
          </a:p>
          <a:p>
            <a:pPr marL="950975" indent="-366775" algn="l">
              <a:lnSpc>
                <a:spcPct val="150000"/>
              </a:lnSpc>
              <a:buFont typeface="Arial"/>
              <a:defRPr sz="3800"/>
            </a:pPr>
            <a:r>
              <a:rPr sz="3600" baseline="11000" dirty="0">
                <a:solidFill>
                  <a:srgbClr val="006DB3"/>
                </a:solidFill>
                <a:latin typeface="helvetica neue" charset="0"/>
                <a:ea typeface="Helvetica Neue Light"/>
                <a:cs typeface="Helvetica Neue Light"/>
                <a:sym typeface="Helvetica Neue Light"/>
              </a:rPr>
              <a:t>1,000,000 cycle guarantee</a:t>
            </a:r>
          </a:p>
        </p:txBody>
      </p:sp>
      <p:pic>
        <p:nvPicPr>
          <p:cNvPr id="597" name="zoomed sealmaster.png"/>
          <p:cNvPicPr>
            <a:picLocks noChangeAspect="1"/>
          </p:cNvPicPr>
          <p:nvPr/>
        </p:nvPicPr>
        <p:blipFill>
          <a:blip r:embed="rId4">
            <a:extLst/>
          </a:blip>
          <a:stretch>
            <a:fillRect/>
          </a:stretch>
        </p:blipFill>
        <p:spPr>
          <a:xfrm>
            <a:off x="939800" y="4292600"/>
            <a:ext cx="4407409" cy="4414317"/>
          </a:xfrm>
          <a:prstGeom prst="rect">
            <a:avLst/>
          </a:prstGeom>
          <a:ln w="12700">
            <a:miter lim="400000"/>
          </a:ln>
        </p:spPr>
      </p:pic>
      <p:grpSp>
        <p:nvGrpSpPr>
          <p:cNvPr id="608" name="Group 608"/>
          <p:cNvGrpSpPr/>
          <p:nvPr/>
        </p:nvGrpSpPr>
        <p:grpSpPr>
          <a:xfrm>
            <a:off x="1727200" y="5880100"/>
            <a:ext cx="457200" cy="292100"/>
            <a:chOff x="0" y="0"/>
            <a:chExt cx="457198" cy="292099"/>
          </a:xfrm>
        </p:grpSpPr>
        <p:sp>
          <p:nvSpPr>
            <p:cNvPr id="605" name="Shape 605"/>
            <p:cNvSpPr/>
            <p:nvPr/>
          </p:nvSpPr>
          <p:spPr>
            <a:xfrm flipH="1">
              <a:off x="0" y="0"/>
              <a:ext cx="391886" cy="162278"/>
            </a:xfrm>
            <a:prstGeom prst="line">
              <a:avLst/>
            </a:prstGeom>
            <a:noFill/>
            <a:ln w="6350" cap="flat">
              <a:solidFill>
                <a:srgbClr val="FFFFFF"/>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606" name="Shape 606"/>
            <p:cNvSpPr/>
            <p:nvPr/>
          </p:nvSpPr>
          <p:spPr>
            <a:xfrm flipH="1">
              <a:off x="32657" y="64911"/>
              <a:ext cx="391886" cy="162278"/>
            </a:xfrm>
            <a:prstGeom prst="line">
              <a:avLst/>
            </a:prstGeom>
            <a:noFill/>
            <a:ln w="6350" cap="flat">
              <a:solidFill>
                <a:srgbClr val="FFFFFF"/>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607" name="Shape 607"/>
            <p:cNvSpPr/>
            <p:nvPr/>
          </p:nvSpPr>
          <p:spPr>
            <a:xfrm flipH="1">
              <a:off x="65315" y="129822"/>
              <a:ext cx="391885" cy="162278"/>
            </a:xfrm>
            <a:prstGeom prst="line">
              <a:avLst/>
            </a:prstGeom>
            <a:noFill/>
            <a:ln w="6350" cap="flat">
              <a:solidFill>
                <a:srgbClr val="FFFFFF"/>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grpSp>
        <p:nvGrpSpPr>
          <p:cNvPr id="612" name="Group 612"/>
          <p:cNvGrpSpPr/>
          <p:nvPr/>
        </p:nvGrpSpPr>
        <p:grpSpPr>
          <a:xfrm flipH="1">
            <a:off x="4089399" y="5880100"/>
            <a:ext cx="457200" cy="292100"/>
            <a:chOff x="0" y="0"/>
            <a:chExt cx="457198" cy="292099"/>
          </a:xfrm>
        </p:grpSpPr>
        <p:sp>
          <p:nvSpPr>
            <p:cNvPr id="609" name="Shape 609"/>
            <p:cNvSpPr/>
            <p:nvPr/>
          </p:nvSpPr>
          <p:spPr>
            <a:xfrm flipH="1">
              <a:off x="0" y="0"/>
              <a:ext cx="391886" cy="162278"/>
            </a:xfrm>
            <a:prstGeom prst="line">
              <a:avLst/>
            </a:prstGeom>
            <a:noFill/>
            <a:ln w="6350" cap="flat">
              <a:solidFill>
                <a:srgbClr val="FFFFFF"/>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610" name="Shape 610"/>
            <p:cNvSpPr/>
            <p:nvPr/>
          </p:nvSpPr>
          <p:spPr>
            <a:xfrm flipH="1">
              <a:off x="32657" y="64911"/>
              <a:ext cx="391886" cy="162278"/>
            </a:xfrm>
            <a:prstGeom prst="line">
              <a:avLst/>
            </a:prstGeom>
            <a:noFill/>
            <a:ln w="6350" cap="flat">
              <a:solidFill>
                <a:srgbClr val="FFFFFF"/>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611" name="Shape 611"/>
            <p:cNvSpPr/>
            <p:nvPr/>
          </p:nvSpPr>
          <p:spPr>
            <a:xfrm flipH="1">
              <a:off x="65315" y="129822"/>
              <a:ext cx="391885" cy="162278"/>
            </a:xfrm>
            <a:prstGeom prst="line">
              <a:avLst/>
            </a:prstGeom>
            <a:noFill/>
            <a:ln w="6350" cap="flat">
              <a:solidFill>
                <a:srgbClr val="FFFFFF"/>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37" name="Rectangle 8"/>
          <p:cNvSpPr>
            <a:spLocks/>
          </p:cNvSpPr>
          <p:nvPr/>
        </p:nvSpPr>
        <p:spPr bwMode="auto">
          <a:xfrm>
            <a:off x="4471650" y="8869024"/>
            <a:ext cx="4360169"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“THE BUCK STOPS HERE”</a:t>
            </a:r>
            <a:endParaRPr lang="en-US" altLang="en-US" sz="2700" i="1" dirty="0">
              <a:solidFill>
                <a:schemeClr val="bg1"/>
              </a:solidFill>
              <a:latin typeface="Helvetica Neue" charset="0"/>
              <a:sym typeface="Helvetica Neue" charset="0"/>
            </a:endParaRPr>
          </a:p>
        </p:txBody>
      </p:sp>
      <p:grpSp>
        <p:nvGrpSpPr>
          <p:cNvPr id="604" name="Group 604"/>
          <p:cNvGrpSpPr/>
          <p:nvPr/>
        </p:nvGrpSpPr>
        <p:grpSpPr>
          <a:xfrm>
            <a:off x="4432300" y="5393434"/>
            <a:ext cx="8493125" cy="1209043"/>
            <a:chOff x="0" y="-91441"/>
            <a:chExt cx="8493124" cy="1209041"/>
          </a:xfrm>
        </p:grpSpPr>
        <p:sp>
          <p:nvSpPr>
            <p:cNvPr id="598" name="Shape 598"/>
            <p:cNvSpPr/>
            <p:nvPr/>
          </p:nvSpPr>
          <p:spPr>
            <a:xfrm>
              <a:off x="2549763" y="-91441"/>
              <a:ext cx="5660785" cy="6586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600">
                  <a:solidFill>
                    <a:srgbClr val="005C9B"/>
                  </a:solidFill>
                  <a:latin typeface="Helvetica Neue Light"/>
                  <a:ea typeface="Helvetica Neue Light"/>
                  <a:cs typeface="Helvetica Neue Light"/>
                  <a:sym typeface="Helvetica Neue Light"/>
                </a:defRPr>
              </a:lvl1pPr>
            </a:lstStyle>
            <a:p>
              <a:pPr>
                <a:defRPr>
                  <a:latin typeface="+mn-lt"/>
                  <a:ea typeface="+mn-ea"/>
                  <a:cs typeface="+mn-cs"/>
                  <a:sym typeface="Gill Sans"/>
                </a:defRPr>
              </a:pPr>
              <a:r>
                <a:rPr sz="2000" dirty="0" smtClean="0">
                  <a:solidFill>
                    <a:srgbClr val="006DB3"/>
                  </a:solidFill>
                  <a:latin typeface="helvetica neue" charset="0"/>
                  <a:sym typeface="Helvetica Neue Light"/>
                </a:rPr>
                <a:t>Upper Shaft Seal </a:t>
              </a:r>
              <a:r>
                <a:rPr lang="en-US" sz="2000" dirty="0" smtClean="0">
                  <a:solidFill>
                    <a:srgbClr val="006DB3"/>
                  </a:solidFill>
                  <a:latin typeface="helvetica neue" charset="0"/>
                  <a:sym typeface="Helvetica Neue Light"/>
                </a:rPr>
                <a:t>(Teflon, Devlon or PEEK)</a:t>
              </a:r>
              <a:endParaRPr sz="2000" dirty="0">
                <a:solidFill>
                  <a:srgbClr val="006DB3"/>
                </a:solidFill>
                <a:latin typeface="helvetica neue" charset="0"/>
                <a:ea typeface="Arial"/>
                <a:cs typeface="Arial"/>
                <a:sym typeface="Arial"/>
              </a:endParaRPr>
            </a:p>
          </p:txBody>
        </p:sp>
        <p:sp>
          <p:nvSpPr>
            <p:cNvPr id="599" name="Shape 599"/>
            <p:cNvSpPr/>
            <p:nvPr/>
          </p:nvSpPr>
          <p:spPr>
            <a:xfrm>
              <a:off x="10293" y="232921"/>
              <a:ext cx="2370173" cy="1"/>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600" name="Shape 600"/>
            <p:cNvSpPr/>
            <p:nvPr/>
          </p:nvSpPr>
          <p:spPr>
            <a:xfrm>
              <a:off x="2534161" y="383003"/>
              <a:ext cx="3774109" cy="392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600">
                  <a:solidFill>
                    <a:srgbClr val="005C9B"/>
                  </a:solidFill>
                  <a:latin typeface="Helvetica Neue Light"/>
                  <a:ea typeface="Helvetica Neue Light"/>
                  <a:cs typeface="Helvetica Neue Light"/>
                  <a:sym typeface="Helvetica Neue Light"/>
                </a:defRPr>
              </a:lvl1pPr>
            </a:lstStyle>
            <a:p>
              <a:r>
                <a:rPr sz="2000" dirty="0">
                  <a:solidFill>
                    <a:srgbClr val="006DB3"/>
                  </a:solidFill>
                  <a:latin typeface="helvetica neue" charset="0"/>
                </a:rPr>
                <a:t>Compression </a:t>
              </a:r>
              <a:r>
                <a:rPr sz="2000" dirty="0" smtClean="0">
                  <a:solidFill>
                    <a:srgbClr val="006DB3"/>
                  </a:solidFill>
                  <a:latin typeface="helvetica neue" charset="0"/>
                </a:rPr>
                <a:t>Ring</a:t>
              </a:r>
              <a:r>
                <a:rPr lang="en-US" sz="2000" dirty="0" smtClean="0">
                  <a:solidFill>
                    <a:srgbClr val="006DB3"/>
                  </a:solidFill>
                  <a:latin typeface="helvetica neue" charset="0"/>
                </a:rPr>
                <a:t> (metal)</a:t>
              </a:r>
              <a:endParaRPr sz="2000" dirty="0">
                <a:solidFill>
                  <a:srgbClr val="006DB3"/>
                </a:solidFill>
                <a:latin typeface="helvetica neue" charset="0"/>
              </a:endParaRPr>
            </a:p>
          </p:txBody>
        </p:sp>
        <p:sp>
          <p:nvSpPr>
            <p:cNvPr id="601" name="Shape 601"/>
            <p:cNvSpPr/>
            <p:nvPr/>
          </p:nvSpPr>
          <p:spPr>
            <a:xfrm>
              <a:off x="0" y="579318"/>
              <a:ext cx="2365956" cy="1"/>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sp>
          <p:nvSpPr>
            <p:cNvPr id="602" name="Shape 602"/>
            <p:cNvSpPr/>
            <p:nvPr/>
          </p:nvSpPr>
          <p:spPr>
            <a:xfrm>
              <a:off x="2528098" y="724970"/>
              <a:ext cx="5965026" cy="392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600">
                  <a:solidFill>
                    <a:srgbClr val="005C9B"/>
                  </a:solidFill>
                  <a:latin typeface="Helvetica Neue Light"/>
                  <a:ea typeface="Helvetica Neue Light"/>
                  <a:cs typeface="Helvetica Neue Light"/>
                  <a:sym typeface="Helvetica Neue Light"/>
                </a:defRPr>
              </a:lvl1pPr>
            </a:lstStyle>
            <a:p>
              <a:r>
                <a:rPr lang="en-US" sz="2000" dirty="0" smtClean="0">
                  <a:solidFill>
                    <a:srgbClr val="006DB3"/>
                  </a:solidFill>
                  <a:latin typeface="helvetica neue" charset="0"/>
                </a:rPr>
                <a:t>Lower </a:t>
              </a:r>
              <a:r>
                <a:rPr sz="2000" dirty="0" smtClean="0">
                  <a:solidFill>
                    <a:srgbClr val="006DB3"/>
                  </a:solidFill>
                  <a:latin typeface="helvetica neue" charset="0"/>
                </a:rPr>
                <a:t>Thrust Seal</a:t>
              </a:r>
              <a:r>
                <a:rPr lang="en-US" sz="2000" dirty="0" smtClean="0">
                  <a:solidFill>
                    <a:srgbClr val="006DB3"/>
                  </a:solidFill>
                  <a:latin typeface="helvetica neue" charset="0"/>
                </a:rPr>
                <a:t> (Teflon, </a:t>
              </a:r>
              <a:r>
                <a:rPr lang="en-US" sz="2000" dirty="0" err="1" smtClean="0">
                  <a:solidFill>
                    <a:srgbClr val="006DB3"/>
                  </a:solidFill>
                  <a:latin typeface="helvetica neue" charset="0"/>
                </a:rPr>
                <a:t>Devlon</a:t>
              </a:r>
              <a:r>
                <a:rPr lang="en-US" sz="2000" dirty="0" smtClean="0">
                  <a:solidFill>
                    <a:srgbClr val="006DB3"/>
                  </a:solidFill>
                  <a:latin typeface="helvetica neue" charset="0"/>
                </a:rPr>
                <a:t> or PEEK)</a:t>
              </a:r>
              <a:endParaRPr sz="2000" dirty="0">
                <a:solidFill>
                  <a:srgbClr val="006DB3"/>
                </a:solidFill>
                <a:latin typeface="helvetica neue" charset="0"/>
              </a:endParaRPr>
            </a:p>
          </p:txBody>
        </p:sp>
        <p:sp>
          <p:nvSpPr>
            <p:cNvPr id="603" name="Shape 603"/>
            <p:cNvSpPr/>
            <p:nvPr/>
          </p:nvSpPr>
          <p:spPr>
            <a:xfrm>
              <a:off x="10293" y="921285"/>
              <a:ext cx="2370173" cy="20038"/>
            </a:xfrm>
            <a:prstGeom prst="line">
              <a:avLst/>
            </a:prstGeom>
            <a:noFill/>
            <a:ln w="38100" cap="flat">
              <a:solidFill>
                <a:srgbClr val="006DB3"/>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solidFill>
                  <a:srgbClr val="006DB3"/>
                </a:solidFill>
                <a:latin typeface="helvetica neue" charset="0"/>
              </a:endParaRPr>
            </a:p>
          </p:txBody>
        </p:sp>
      </p:grpSp>
      <p:sp>
        <p:nvSpPr>
          <p:cNvPr id="29"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31"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32" name="Picture 31"/>
          <p:cNvPicPr>
            <a:picLocks noChangeAspect="1"/>
          </p:cNvPicPr>
          <p:nvPr/>
        </p:nvPicPr>
        <p:blipFill>
          <a:blip r:embed="rId5"/>
          <a:stretch>
            <a:fillRect/>
          </a:stretch>
        </p:blipFill>
        <p:spPr>
          <a:xfrm>
            <a:off x="10757173" y="8847637"/>
            <a:ext cx="1693288" cy="675413"/>
          </a:xfrm>
          <a:prstGeom prst="rect">
            <a:avLst/>
          </a:prstGeom>
        </p:spPr>
      </p:pic>
      <p:sp>
        <p:nvSpPr>
          <p:cNvPr id="3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Tree>
    <p:extLst>
      <p:ext uri="{BB962C8B-B14F-4D97-AF65-F5344CB8AC3E}">
        <p14:creationId xmlns:p14="http://schemas.microsoft.com/office/powerpoint/2010/main" val="2009269346"/>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dissolve">
                                      <p:cBhvr>
                                        <p:cTn id="7" dur="1000"/>
                                        <p:tgtEl>
                                          <p:spTgt spid="591"/>
                                        </p:tgtEl>
                                      </p:cBhvr>
                                    </p:animEffect>
                                  </p:childTnLst>
                                </p:cTn>
                              </p:par>
                              <p:par>
                                <p:cTn id="8" presetID="23" presetClass="entr" presetSubtype="16" fill="hold" grpId="0" nodeType="withEffect">
                                  <p:stCondLst>
                                    <p:cond delay="0"/>
                                  </p:stCondLst>
                                  <p:iterate>
                                    <p:tmAbs val="0"/>
                                  </p:iterate>
                                  <p:childTnLst>
                                    <p:set>
                                      <p:cBhvr>
                                        <p:cTn id="9" fill="hold"/>
                                        <p:tgtEl>
                                          <p:spTgt spid="595"/>
                                        </p:tgtEl>
                                        <p:attrNameLst>
                                          <p:attrName>style.visibility</p:attrName>
                                        </p:attrNameLst>
                                      </p:cBhvr>
                                      <p:to>
                                        <p:strVal val="visible"/>
                                      </p:to>
                                    </p:set>
                                    <p:anim calcmode="lin" valueType="num">
                                      <p:cBhvr>
                                        <p:cTn id="10" dur="1000" fill="hold"/>
                                        <p:tgtEl>
                                          <p:spTgt spid="595"/>
                                        </p:tgtEl>
                                        <p:attrNameLst>
                                          <p:attrName>ppt_w</p:attrName>
                                        </p:attrNameLst>
                                      </p:cBhvr>
                                      <p:tavLst>
                                        <p:tav tm="0">
                                          <p:val>
                                            <p:fltVal val="0"/>
                                          </p:val>
                                        </p:tav>
                                        <p:tav tm="100000">
                                          <p:val>
                                            <p:strVal val="#ppt_w"/>
                                          </p:val>
                                        </p:tav>
                                      </p:tavLst>
                                    </p:anim>
                                    <p:anim calcmode="lin" valueType="num">
                                      <p:cBhvr>
                                        <p:cTn id="11" dur="1000" fill="hold"/>
                                        <p:tgtEl>
                                          <p:spTgt spid="595"/>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1000" fill="hold"/>
                                        <p:tgtEl>
                                          <p:spTgt spid="37"/>
                                        </p:tgtEl>
                                        <p:attrNameLst>
                                          <p:attrName>ppt_w</p:attrName>
                                        </p:attrNameLst>
                                      </p:cBhvr>
                                      <p:tavLst>
                                        <p:tav tm="0">
                                          <p:val>
                                            <p:strVal val="#ppt_w*0.70"/>
                                          </p:val>
                                        </p:tav>
                                        <p:tav tm="100000">
                                          <p:val>
                                            <p:strVal val="#ppt_w"/>
                                          </p:val>
                                        </p:tav>
                                      </p:tavLst>
                                    </p:anim>
                                    <p:anim calcmode="lin" valueType="num">
                                      <p:cBhvr>
                                        <p:cTn id="16" dur="1000" fill="hold"/>
                                        <p:tgtEl>
                                          <p:spTgt spid="37"/>
                                        </p:tgtEl>
                                        <p:attrNameLst>
                                          <p:attrName>ppt_h</p:attrName>
                                        </p:attrNameLst>
                                      </p:cBhvr>
                                      <p:tavLst>
                                        <p:tav tm="0">
                                          <p:val>
                                            <p:strVal val="#ppt_h"/>
                                          </p:val>
                                        </p:tav>
                                        <p:tav tm="100000">
                                          <p:val>
                                            <p:strVal val="#ppt_h"/>
                                          </p:val>
                                        </p:tav>
                                      </p:tavLst>
                                    </p:anim>
                                    <p:animEffect transition="in" filter="fade">
                                      <p:cBhvr>
                                        <p:cTn id="17" dur="1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iterate>
                                    <p:tmAbs val="0"/>
                                  </p:iterate>
                                  <p:childTnLst>
                                    <p:set>
                                      <p:cBhvr>
                                        <p:cTn id="21" fill="hold"/>
                                        <p:tgtEl>
                                          <p:spTgt spid="597"/>
                                        </p:tgtEl>
                                        <p:attrNameLst>
                                          <p:attrName>style.visibility</p:attrName>
                                        </p:attrNameLst>
                                      </p:cBhvr>
                                      <p:to>
                                        <p:strVal val="visible"/>
                                      </p:to>
                                    </p:set>
                                    <p:anim calcmode="lin" valueType="num">
                                      <p:cBhvr>
                                        <p:cTn id="22" dur="2000" fill="hold"/>
                                        <p:tgtEl>
                                          <p:spTgt spid="597"/>
                                        </p:tgtEl>
                                        <p:attrNameLst>
                                          <p:attrName>ppt_w</p:attrName>
                                        </p:attrNameLst>
                                      </p:cBhvr>
                                      <p:tavLst>
                                        <p:tav tm="0">
                                          <p:val>
                                            <p:fltVal val="0"/>
                                          </p:val>
                                        </p:tav>
                                        <p:tav tm="100000">
                                          <p:val>
                                            <p:strVal val="#ppt_w"/>
                                          </p:val>
                                        </p:tav>
                                      </p:tavLst>
                                    </p:anim>
                                    <p:anim calcmode="lin" valueType="num">
                                      <p:cBhvr>
                                        <p:cTn id="23" dur="2000" fill="hold"/>
                                        <p:tgtEl>
                                          <p:spTgt spid="59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fill="hold"/>
                                        <p:tgtEl>
                                          <p:spTgt spid="604">
                                            <p:bg/>
                                          </p:spTgt>
                                        </p:tgtEl>
                                        <p:attrNameLst>
                                          <p:attrName>style.visibility</p:attrName>
                                        </p:attrNameLst>
                                      </p:cBhvr>
                                      <p:to>
                                        <p:strVal val="visible"/>
                                      </p:to>
                                    </p:set>
                                    <p:anim calcmode="lin" valueType="num">
                                      <p:cBhvr>
                                        <p:cTn id="27" dur="1000" fill="hold"/>
                                        <p:tgtEl>
                                          <p:spTgt spid="604">
                                            <p:bg/>
                                          </p:spTgt>
                                        </p:tgtEl>
                                        <p:attrNameLst>
                                          <p:attrName>ppt_x</p:attrName>
                                        </p:attrNameLst>
                                      </p:cBhvr>
                                      <p:tavLst>
                                        <p:tav tm="0">
                                          <p:val>
                                            <p:strVal val="1+#ppt_w/2"/>
                                          </p:val>
                                        </p:tav>
                                        <p:tav tm="100000">
                                          <p:val>
                                            <p:strVal val="#ppt_x"/>
                                          </p:val>
                                        </p:tav>
                                      </p:tavLst>
                                    </p:anim>
                                    <p:anim calcmode="lin" valueType="num">
                                      <p:cBhvr>
                                        <p:cTn id="28" dur="1000" fill="hold"/>
                                        <p:tgtEl>
                                          <p:spTgt spid="604">
                                            <p:bg/>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iterate>
                                    <p:tmAbs val="0"/>
                                  </p:iterate>
                                  <p:childTnLst>
                                    <p:set>
                                      <p:cBhvr>
                                        <p:cTn id="32" fill="hold"/>
                                        <p:tgtEl>
                                          <p:spTgt spid="608"/>
                                        </p:tgtEl>
                                        <p:attrNameLst>
                                          <p:attrName>style.visibility</p:attrName>
                                        </p:attrNameLst>
                                      </p:cBhvr>
                                      <p:to>
                                        <p:strVal val="visible"/>
                                      </p:to>
                                    </p:set>
                                    <p:anim calcmode="lin" valueType="num">
                                      <p:cBhvr>
                                        <p:cTn id="33" dur="1000" fill="hold"/>
                                        <p:tgtEl>
                                          <p:spTgt spid="608"/>
                                        </p:tgtEl>
                                        <p:attrNameLst>
                                          <p:attrName>ppt_x</p:attrName>
                                        </p:attrNameLst>
                                      </p:cBhvr>
                                      <p:tavLst>
                                        <p:tav tm="0">
                                          <p:val>
                                            <p:strVal val="0-#ppt_w/2"/>
                                          </p:val>
                                        </p:tav>
                                        <p:tav tm="100000">
                                          <p:val>
                                            <p:strVal val="#ppt_x"/>
                                          </p:val>
                                        </p:tav>
                                      </p:tavLst>
                                    </p:anim>
                                    <p:anim calcmode="lin" valueType="num">
                                      <p:cBhvr>
                                        <p:cTn id="34" dur="1000" fill="hold"/>
                                        <p:tgtEl>
                                          <p:spTgt spid="608"/>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iterate>
                                    <p:tmAbs val="0"/>
                                  </p:iterate>
                                  <p:childTnLst>
                                    <p:set>
                                      <p:cBhvr>
                                        <p:cTn id="36" fill="hold"/>
                                        <p:tgtEl>
                                          <p:spTgt spid="612"/>
                                        </p:tgtEl>
                                        <p:attrNameLst>
                                          <p:attrName>style.visibility</p:attrName>
                                        </p:attrNameLst>
                                      </p:cBhvr>
                                      <p:to>
                                        <p:strVal val="visible"/>
                                      </p:to>
                                    </p:set>
                                    <p:anim calcmode="lin" valueType="num">
                                      <p:cBhvr>
                                        <p:cTn id="37" dur="1000" fill="hold"/>
                                        <p:tgtEl>
                                          <p:spTgt spid="612"/>
                                        </p:tgtEl>
                                        <p:attrNameLst>
                                          <p:attrName>ppt_x</p:attrName>
                                        </p:attrNameLst>
                                      </p:cBhvr>
                                      <p:tavLst>
                                        <p:tav tm="0">
                                          <p:val>
                                            <p:strVal val="1+#ppt_w/2"/>
                                          </p:val>
                                        </p:tav>
                                        <p:tav tm="100000">
                                          <p:val>
                                            <p:strVal val="#ppt_x"/>
                                          </p:val>
                                        </p:tav>
                                      </p:tavLst>
                                    </p:anim>
                                    <p:anim calcmode="lin" valueType="num">
                                      <p:cBhvr>
                                        <p:cTn id="38" dur="1000" fill="hold"/>
                                        <p:tgtEl>
                                          <p:spTgt spid="6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fill="hold" grpId="0" nodeType="clickEffect">
                                  <p:stCondLst>
                                    <p:cond delay="0"/>
                                  </p:stCondLst>
                                  <p:iterate>
                                    <p:tmAbs val="0"/>
                                  </p:iterate>
                                  <p:childTnLst>
                                    <p:set>
                                      <p:cBhvr>
                                        <p:cTn id="42" fill="hold"/>
                                        <p:tgtEl>
                                          <p:spTgt spid="596">
                                            <p:bg/>
                                          </p:spTgt>
                                        </p:tgtEl>
                                        <p:attrNameLst>
                                          <p:attrName>style.visibility</p:attrName>
                                        </p:attrNameLst>
                                      </p:cBhvr>
                                      <p:to>
                                        <p:strVal val="visible"/>
                                      </p:to>
                                    </p:set>
                                    <p:animEffect transition="in" filter="dissolve">
                                      <p:cBhvr>
                                        <p:cTn id="43" dur="1000"/>
                                        <p:tgtEl>
                                          <p:spTgt spid="596">
                                            <p:bg/>
                                          </p:spTgt>
                                        </p:tgtEl>
                                      </p:cBhvr>
                                    </p:animEffect>
                                  </p:childTnLst>
                                </p:cTn>
                              </p:par>
                              <p:par>
                                <p:cTn id="44" presetID="9" presetClass="entr" presetSubtype="0" fill="hold" grpId="0" nodeType="withEffect">
                                  <p:stCondLst>
                                    <p:cond delay="0"/>
                                  </p:stCondLst>
                                  <p:iterate>
                                    <p:tmAbs val="0"/>
                                  </p:iterate>
                                  <p:childTnLst>
                                    <p:set>
                                      <p:cBhvr>
                                        <p:cTn id="45" fill="hold"/>
                                        <p:tgtEl>
                                          <p:spTgt spid="596">
                                            <p:txEl>
                                              <p:pRg st="0" end="0"/>
                                            </p:txEl>
                                          </p:spTgt>
                                        </p:tgtEl>
                                        <p:attrNameLst>
                                          <p:attrName>style.visibility</p:attrName>
                                        </p:attrNameLst>
                                      </p:cBhvr>
                                      <p:to>
                                        <p:strVal val="visible"/>
                                      </p:to>
                                    </p:set>
                                    <p:animEffect transition="in" filter="dissolve">
                                      <p:cBhvr>
                                        <p:cTn id="46" dur="1000"/>
                                        <p:tgtEl>
                                          <p:spTgt spid="59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fill="hold" grpId="0" nodeType="clickEffect">
                                  <p:stCondLst>
                                    <p:cond delay="0"/>
                                  </p:stCondLst>
                                  <p:iterate>
                                    <p:tmAbs val="0"/>
                                  </p:iterate>
                                  <p:childTnLst>
                                    <p:set>
                                      <p:cBhvr>
                                        <p:cTn id="50" fill="hold"/>
                                        <p:tgtEl>
                                          <p:spTgt spid="596">
                                            <p:txEl>
                                              <p:pRg st="1" end="1"/>
                                            </p:txEl>
                                          </p:spTgt>
                                        </p:tgtEl>
                                        <p:attrNameLst>
                                          <p:attrName>style.visibility</p:attrName>
                                        </p:attrNameLst>
                                      </p:cBhvr>
                                      <p:to>
                                        <p:strVal val="visible"/>
                                      </p:to>
                                    </p:set>
                                    <p:animEffect transition="in" filter="dissolve">
                                      <p:cBhvr>
                                        <p:cTn id="51" dur="1000"/>
                                        <p:tgtEl>
                                          <p:spTgt spid="596">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fill="hold" grpId="0" nodeType="clickEffect">
                                  <p:stCondLst>
                                    <p:cond delay="0"/>
                                  </p:stCondLst>
                                  <p:iterate>
                                    <p:tmAbs val="0"/>
                                  </p:iterate>
                                  <p:childTnLst>
                                    <p:set>
                                      <p:cBhvr>
                                        <p:cTn id="55" fill="hold"/>
                                        <p:tgtEl>
                                          <p:spTgt spid="596">
                                            <p:txEl>
                                              <p:pRg st="2" end="2"/>
                                            </p:txEl>
                                          </p:spTgt>
                                        </p:tgtEl>
                                        <p:attrNameLst>
                                          <p:attrName>style.visibility</p:attrName>
                                        </p:attrNameLst>
                                      </p:cBhvr>
                                      <p:to>
                                        <p:strVal val="visible"/>
                                      </p:to>
                                    </p:set>
                                    <p:animEffect transition="in" filter="dissolve">
                                      <p:cBhvr>
                                        <p:cTn id="56" dur="1000"/>
                                        <p:tgtEl>
                                          <p:spTgt spid="5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animBg="1" advAuto="0"/>
      <p:bldP spid="596" grpId="0" build="p" bldLvl="5" animBg="1" advAuto="0"/>
      <p:bldP spid="597" grpId="0" animBg="1" advAuto="0"/>
      <p:bldP spid="608" grpId="0" animBg="1" advAuto="0"/>
      <p:bldP spid="612" grpId="0" animBg="1" advAuto="0"/>
      <p:bldP spid="37" grpId="0"/>
      <p:bldP spid="604"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cutout fugitive emissions port.png"/>
          <p:cNvPicPr>
            <a:picLocks noChangeAspect="1"/>
          </p:cNvPicPr>
          <p:nvPr/>
        </p:nvPicPr>
        <p:blipFill>
          <a:blip r:embed="rId3">
            <a:extLst/>
          </a:blip>
          <a:srcRect l="7429" t="14446" r="8587" b="3333"/>
          <a:stretch>
            <a:fillRect/>
          </a:stretch>
        </p:blipFill>
        <p:spPr>
          <a:xfrm>
            <a:off x="889000" y="1866900"/>
            <a:ext cx="3822700" cy="5588000"/>
          </a:xfrm>
          <a:prstGeom prst="rect">
            <a:avLst/>
          </a:prstGeom>
          <a:ln w="25400">
            <a:miter lim="400000"/>
          </a:ln>
          <a:effectLst>
            <a:reflection stA="50000" endPos="40000" dir="5400000" sy="-100000" algn="bl" rotWithShape="0"/>
          </a:effectLst>
        </p:spPr>
      </p:pic>
      <p:sp>
        <p:nvSpPr>
          <p:cNvPr id="633" name="Shape 633"/>
          <p:cNvSpPr/>
          <p:nvPr/>
        </p:nvSpPr>
        <p:spPr>
          <a:xfrm>
            <a:off x="2552700" y="1886646"/>
            <a:ext cx="12839700"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005C9B"/>
                </a:solidFill>
                <a:latin typeface="Helvetica Neue"/>
                <a:ea typeface="Helvetica Neue"/>
                <a:cs typeface="Helvetica Neue"/>
                <a:sym typeface="Helvetica Neue"/>
              </a:defRPr>
            </a:lvl1pPr>
          </a:lstStyle>
          <a:p>
            <a:r>
              <a:rPr dirty="0">
                <a:solidFill>
                  <a:srgbClr val="006DB3"/>
                </a:solidFill>
                <a:latin typeface="helvetica neue" charset="0"/>
              </a:rPr>
              <a:t>Fugitive Emissions Port</a:t>
            </a:r>
          </a:p>
        </p:txBody>
      </p:sp>
      <p:sp>
        <p:nvSpPr>
          <p:cNvPr id="634" name="Shape 634"/>
          <p:cNvSpPr/>
          <p:nvPr/>
        </p:nvSpPr>
        <p:spPr>
          <a:xfrm>
            <a:off x="5549900" y="3468344"/>
            <a:ext cx="6934200" cy="1692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0975" indent="-366775" algn="l">
              <a:lnSpc>
                <a:spcPct val="15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Located between upper/lower packing</a:t>
            </a:r>
          </a:p>
          <a:p>
            <a:pPr marL="950975" indent="-366775" algn="l">
              <a:lnSpc>
                <a:spcPct val="15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Emission level monitoring</a:t>
            </a:r>
          </a:p>
          <a:p>
            <a:pPr marL="950975" indent="-366775" algn="l">
              <a:lnSpc>
                <a:spcPct val="150000"/>
              </a:lnSpc>
              <a:buFont typeface="Arial"/>
              <a:defRPr sz="3800">
                <a:solidFill>
                  <a:srgbClr val="FFFFFF"/>
                </a:solidFill>
              </a:defRPr>
            </a:pPr>
            <a:r>
              <a:rPr sz="3600" baseline="11000" dirty="0">
                <a:solidFill>
                  <a:srgbClr val="006DB3"/>
                </a:solidFill>
                <a:latin typeface="helvetica neue" charset="0"/>
                <a:ea typeface="Helvetica Neue Light"/>
                <a:cs typeface="Helvetica Neue Light"/>
                <a:sym typeface="Helvetica Neue Light"/>
              </a:rPr>
              <a:t>Purgeable</a:t>
            </a:r>
          </a:p>
        </p:txBody>
      </p:sp>
      <p:sp>
        <p:nvSpPr>
          <p:cNvPr id="635" name="Shape 635"/>
          <p:cNvSpPr/>
          <p:nvPr/>
        </p:nvSpPr>
        <p:spPr>
          <a:xfrm>
            <a:off x="2810560" y="6976871"/>
            <a:ext cx="1659840" cy="4500"/>
          </a:xfrm>
          <a:prstGeom prst="line">
            <a:avLst/>
          </a:prstGeom>
          <a:ln w="254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9" name="Rectangle 8"/>
          <p:cNvSpPr>
            <a:spLocks/>
          </p:cNvSpPr>
          <p:nvPr/>
        </p:nvSpPr>
        <p:spPr bwMode="auto">
          <a:xfrm>
            <a:off x="4898050" y="8869024"/>
            <a:ext cx="3507370"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“TEST THE WATERS”</a:t>
            </a:r>
            <a:endParaRPr lang="en-US" altLang="en-US" sz="2700" i="1" dirty="0">
              <a:solidFill>
                <a:schemeClr val="bg1"/>
              </a:solidFill>
              <a:latin typeface="Helvetica Neue" charset="0"/>
              <a:sym typeface="Helvetica Neue" charset="0"/>
            </a:endParaRPr>
          </a:p>
        </p:txBody>
      </p:sp>
      <p:sp>
        <p:nvSpPr>
          <p:cNvPr id="13"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Tree>
    <p:extLst>
      <p:ext uri="{BB962C8B-B14F-4D97-AF65-F5344CB8AC3E}">
        <p14:creationId xmlns:p14="http://schemas.microsoft.com/office/powerpoint/2010/main" val="1174411193"/>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dissolve">
                                      <p:cBhvr>
                                        <p:cTn id="7" dur="1000"/>
                                        <p:tgtEl>
                                          <p:spTgt spid="632"/>
                                        </p:tgtEl>
                                      </p:cBhvr>
                                    </p:animEffect>
                                  </p:childTnLst>
                                </p:cTn>
                              </p:par>
                              <p:par>
                                <p:cTn id="8" presetID="23" presetClass="entr" presetSubtype="16" fill="hold" grpId="0" nodeType="withEffect">
                                  <p:stCondLst>
                                    <p:cond delay="0"/>
                                  </p:stCondLst>
                                  <p:iterate>
                                    <p:tmAbs val="0"/>
                                  </p:iterate>
                                  <p:childTnLst>
                                    <p:set>
                                      <p:cBhvr>
                                        <p:cTn id="9" fill="hold"/>
                                        <p:tgtEl>
                                          <p:spTgt spid="633"/>
                                        </p:tgtEl>
                                        <p:attrNameLst>
                                          <p:attrName>style.visibility</p:attrName>
                                        </p:attrNameLst>
                                      </p:cBhvr>
                                      <p:to>
                                        <p:strVal val="visible"/>
                                      </p:to>
                                    </p:set>
                                    <p:anim calcmode="lin" valueType="num">
                                      <p:cBhvr>
                                        <p:cTn id="10" dur="1000" fill="hold"/>
                                        <p:tgtEl>
                                          <p:spTgt spid="633"/>
                                        </p:tgtEl>
                                        <p:attrNameLst>
                                          <p:attrName>ppt_w</p:attrName>
                                        </p:attrNameLst>
                                      </p:cBhvr>
                                      <p:tavLst>
                                        <p:tav tm="0">
                                          <p:val>
                                            <p:fltVal val="0"/>
                                          </p:val>
                                        </p:tav>
                                        <p:tav tm="100000">
                                          <p:val>
                                            <p:strVal val="#ppt_w"/>
                                          </p:val>
                                        </p:tav>
                                      </p:tavLst>
                                    </p:anim>
                                    <p:anim calcmode="lin" valueType="num">
                                      <p:cBhvr>
                                        <p:cTn id="11" dur="1000" fill="hold"/>
                                        <p:tgtEl>
                                          <p:spTgt spid="633"/>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strVal val="#ppt_w*0.70"/>
                                          </p:val>
                                        </p:tav>
                                        <p:tav tm="100000">
                                          <p:val>
                                            <p:strVal val="#ppt_w"/>
                                          </p:val>
                                        </p:tav>
                                      </p:tavLst>
                                    </p:anim>
                                    <p:anim calcmode="lin" valueType="num">
                                      <p:cBhvr>
                                        <p:cTn id="16" dur="1000" fill="hold"/>
                                        <p:tgtEl>
                                          <p:spTgt spid="19"/>
                                        </p:tgtEl>
                                        <p:attrNameLst>
                                          <p:attrName>ppt_h</p:attrName>
                                        </p:attrNameLst>
                                      </p:cBhvr>
                                      <p:tavLst>
                                        <p:tav tm="0">
                                          <p:val>
                                            <p:strVal val="#ppt_h"/>
                                          </p:val>
                                        </p:tav>
                                        <p:tav tm="100000">
                                          <p:val>
                                            <p:strVal val="#ppt_h"/>
                                          </p:val>
                                        </p:tav>
                                      </p:tavLst>
                                    </p:anim>
                                    <p:animEffect transition="in" filter="fade">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634">
                                            <p:bg/>
                                          </p:spTgt>
                                        </p:tgtEl>
                                        <p:attrNameLst>
                                          <p:attrName>style.visibility</p:attrName>
                                        </p:attrNameLst>
                                      </p:cBhvr>
                                      <p:to>
                                        <p:strVal val="visible"/>
                                      </p:to>
                                    </p:set>
                                    <p:animEffect transition="in" filter="dissolve">
                                      <p:cBhvr>
                                        <p:cTn id="22" dur="1000"/>
                                        <p:tgtEl>
                                          <p:spTgt spid="634">
                                            <p:bg/>
                                          </p:spTgt>
                                        </p:tgtEl>
                                      </p:cBhvr>
                                    </p:animEffect>
                                  </p:childTnLst>
                                </p:cTn>
                              </p:par>
                              <p:par>
                                <p:cTn id="23" presetID="9" presetClass="entr" presetSubtype="0" fill="hold" grpId="0" nodeType="withEffect">
                                  <p:stCondLst>
                                    <p:cond delay="0"/>
                                  </p:stCondLst>
                                  <p:iterate>
                                    <p:tmAbs val="0"/>
                                  </p:iterate>
                                  <p:childTnLst>
                                    <p:set>
                                      <p:cBhvr>
                                        <p:cTn id="24" fill="hold"/>
                                        <p:tgtEl>
                                          <p:spTgt spid="634">
                                            <p:txEl>
                                              <p:pRg st="0" end="0"/>
                                            </p:txEl>
                                          </p:spTgt>
                                        </p:tgtEl>
                                        <p:attrNameLst>
                                          <p:attrName>style.visibility</p:attrName>
                                        </p:attrNameLst>
                                      </p:cBhvr>
                                      <p:to>
                                        <p:strVal val="visible"/>
                                      </p:to>
                                    </p:set>
                                    <p:animEffect transition="in" filter="dissolve">
                                      <p:cBhvr>
                                        <p:cTn id="25" dur="1000"/>
                                        <p:tgtEl>
                                          <p:spTgt spid="634">
                                            <p:txEl>
                                              <p:pRg st="0" end="0"/>
                                            </p:txEl>
                                          </p:spTgt>
                                        </p:tgtEl>
                                      </p:cBhvr>
                                    </p:animEffect>
                                  </p:childTnLst>
                                </p:cTn>
                              </p:par>
                            </p:childTnLst>
                          </p:cTn>
                        </p:par>
                        <p:par>
                          <p:cTn id="26" fill="hold">
                            <p:stCondLst>
                              <p:cond delay="1000"/>
                            </p:stCondLst>
                            <p:childTnLst>
                              <p:par>
                                <p:cTn id="27" presetID="2" presetClass="entr" presetSubtype="2" fill="hold" grpId="0" nodeType="afterEffect">
                                  <p:stCondLst>
                                    <p:cond delay="0"/>
                                  </p:stCondLst>
                                  <p:iterate>
                                    <p:tmAbs val="0"/>
                                  </p:iterate>
                                  <p:childTnLst>
                                    <p:set>
                                      <p:cBhvr>
                                        <p:cTn id="28" fill="hold"/>
                                        <p:tgtEl>
                                          <p:spTgt spid="635"/>
                                        </p:tgtEl>
                                        <p:attrNameLst>
                                          <p:attrName>style.visibility</p:attrName>
                                        </p:attrNameLst>
                                      </p:cBhvr>
                                      <p:to>
                                        <p:strVal val="visible"/>
                                      </p:to>
                                    </p:set>
                                    <p:anim calcmode="lin" valueType="num">
                                      <p:cBhvr>
                                        <p:cTn id="29" dur="1000" fill="hold"/>
                                        <p:tgtEl>
                                          <p:spTgt spid="635"/>
                                        </p:tgtEl>
                                        <p:attrNameLst>
                                          <p:attrName>ppt_x</p:attrName>
                                        </p:attrNameLst>
                                      </p:cBhvr>
                                      <p:tavLst>
                                        <p:tav tm="0">
                                          <p:val>
                                            <p:strVal val="1+#ppt_w/2"/>
                                          </p:val>
                                        </p:tav>
                                        <p:tav tm="100000">
                                          <p:val>
                                            <p:strVal val="#ppt_x"/>
                                          </p:val>
                                        </p:tav>
                                      </p:tavLst>
                                    </p:anim>
                                    <p:anim calcmode="lin" valueType="num">
                                      <p:cBhvr>
                                        <p:cTn id="30" dur="1000" fill="hold"/>
                                        <p:tgtEl>
                                          <p:spTgt spid="63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1000"/>
                                        <p:tgtEl>
                                          <p:spTgt spid="635"/>
                                        </p:tgtEl>
                                      </p:cBhvr>
                                    </p:animEffect>
                                    <p:set>
                                      <p:cBhvr>
                                        <p:cTn id="35" dur="1" fill="hold">
                                          <p:stCondLst>
                                            <p:cond delay="999"/>
                                          </p:stCondLst>
                                        </p:cTn>
                                        <p:tgtEl>
                                          <p:spTgt spid="635"/>
                                        </p:tgtEl>
                                        <p:attrNameLst>
                                          <p:attrName>style.visibility</p:attrName>
                                        </p:attrNameLst>
                                      </p:cBhvr>
                                      <p:to>
                                        <p:strVal val="hidden"/>
                                      </p:to>
                                    </p:set>
                                  </p:childTnLst>
                                </p:cTn>
                              </p:par>
                            </p:childTnLst>
                          </p:cTn>
                        </p:par>
                        <p:par>
                          <p:cTn id="36" fill="hold">
                            <p:stCondLst>
                              <p:cond delay="1000"/>
                            </p:stCondLst>
                            <p:childTnLst>
                              <p:par>
                                <p:cTn id="37" presetID="9" presetClass="entr" fill="hold" grpId="0" nodeType="afterEffect">
                                  <p:stCondLst>
                                    <p:cond delay="0"/>
                                  </p:stCondLst>
                                  <p:iterate>
                                    <p:tmAbs val="0"/>
                                  </p:iterate>
                                  <p:childTnLst>
                                    <p:set>
                                      <p:cBhvr>
                                        <p:cTn id="38" fill="hold"/>
                                        <p:tgtEl>
                                          <p:spTgt spid="634">
                                            <p:txEl>
                                              <p:pRg st="1" end="1"/>
                                            </p:txEl>
                                          </p:spTgt>
                                        </p:tgtEl>
                                        <p:attrNameLst>
                                          <p:attrName>style.visibility</p:attrName>
                                        </p:attrNameLst>
                                      </p:cBhvr>
                                      <p:to>
                                        <p:strVal val="visible"/>
                                      </p:to>
                                    </p:set>
                                    <p:animEffect transition="in" filter="dissolve">
                                      <p:cBhvr>
                                        <p:cTn id="39" dur="1000"/>
                                        <p:tgtEl>
                                          <p:spTgt spid="6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0" nodeType="clickEffect">
                                  <p:stCondLst>
                                    <p:cond delay="0"/>
                                  </p:stCondLst>
                                  <p:iterate>
                                    <p:tmAbs val="0"/>
                                  </p:iterate>
                                  <p:childTnLst>
                                    <p:set>
                                      <p:cBhvr>
                                        <p:cTn id="43" fill="hold"/>
                                        <p:tgtEl>
                                          <p:spTgt spid="634">
                                            <p:txEl>
                                              <p:pRg st="2" end="2"/>
                                            </p:txEl>
                                          </p:spTgt>
                                        </p:tgtEl>
                                        <p:attrNameLst>
                                          <p:attrName>style.visibility</p:attrName>
                                        </p:attrNameLst>
                                      </p:cBhvr>
                                      <p:to>
                                        <p:strVal val="visible"/>
                                      </p:to>
                                    </p:set>
                                    <p:animEffect transition="in" filter="dissolve">
                                      <p:cBhvr>
                                        <p:cTn id="44" dur="1000"/>
                                        <p:tgtEl>
                                          <p:spTgt spid="6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advAuto="0"/>
      <p:bldP spid="634" grpId="0" build="p" bldLvl="5" animBg="1" advAuto="0"/>
      <p:bldP spid="635" grpId="0" animBg="1" advAuto="0"/>
      <p:bldP spid="635" grpId="1"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p:nvPr/>
        </p:nvSpPr>
        <p:spPr>
          <a:xfrm>
            <a:off x="88900" y="1137346"/>
            <a:ext cx="12839700"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a:solidFill>
                  <a:srgbClr val="005C9B"/>
                </a:solidFill>
                <a:latin typeface="Helvetica Neue"/>
                <a:ea typeface="Helvetica Neue"/>
                <a:cs typeface="Helvetica Neue"/>
                <a:sym typeface="Helvetica Neue"/>
              </a:defRPr>
            </a:lvl1pPr>
          </a:lstStyle>
          <a:p>
            <a:r>
              <a:rPr dirty="0">
                <a:solidFill>
                  <a:srgbClr val="006DB3"/>
                </a:solidFill>
                <a:latin typeface="helvetica neue" charset="0"/>
              </a:rPr>
              <a:t>Extended Bonnet</a:t>
            </a:r>
          </a:p>
        </p:txBody>
      </p:sp>
      <p:sp>
        <p:nvSpPr>
          <p:cNvPr id="658" name="Shape 658"/>
          <p:cNvSpPr/>
          <p:nvPr/>
        </p:nvSpPr>
        <p:spPr>
          <a:xfrm>
            <a:off x="4789106" y="4157280"/>
            <a:ext cx="9117410" cy="217085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950975" indent="-366775" algn="l">
              <a:lnSpc>
                <a:spcPct val="140000"/>
              </a:lnSpc>
              <a:buFont typeface="Arial"/>
              <a:defRPr sz="3800">
                <a:solidFill>
                  <a:srgbClr val="FFFFFF"/>
                </a:solidFill>
              </a:defRPr>
            </a:pPr>
            <a:r>
              <a:rPr sz="3600" baseline="14000" dirty="0">
                <a:solidFill>
                  <a:srgbClr val="006DB3"/>
                </a:solidFill>
                <a:latin typeface="helvetica neue" charset="0"/>
                <a:ea typeface="Helvetica Neue Light"/>
                <a:cs typeface="Helvetica Neue Light"/>
                <a:sym typeface="Helvetica Neue Light"/>
              </a:rPr>
              <a:t>Handle / actuator is outside the insulation</a:t>
            </a:r>
          </a:p>
          <a:p>
            <a:pPr marL="950975" indent="-366775" algn="l">
              <a:lnSpc>
                <a:spcPct val="140000"/>
              </a:lnSpc>
              <a:buFont typeface="Arial"/>
              <a:defRPr sz="3800">
                <a:solidFill>
                  <a:srgbClr val="FFFFFF"/>
                </a:solidFill>
              </a:defRPr>
            </a:pPr>
            <a:r>
              <a:rPr sz="3600" baseline="14000" dirty="0">
                <a:solidFill>
                  <a:srgbClr val="006DB3"/>
                </a:solidFill>
                <a:latin typeface="helvetica neue" charset="0"/>
                <a:ea typeface="Helvetica Neue Light"/>
                <a:cs typeface="Helvetica Neue Light"/>
                <a:sym typeface="Helvetica Neue Light"/>
              </a:rPr>
              <a:t>Packing adjustments are outside the insulation</a:t>
            </a:r>
          </a:p>
          <a:p>
            <a:pPr marL="950975" indent="-366775" algn="l">
              <a:lnSpc>
                <a:spcPct val="140000"/>
              </a:lnSpc>
              <a:buFont typeface="Arial"/>
              <a:defRPr sz="3800">
                <a:solidFill>
                  <a:srgbClr val="FFFFFF"/>
                </a:solidFill>
              </a:defRPr>
            </a:pPr>
            <a:r>
              <a:rPr lang="en-US" sz="3600" baseline="14000" dirty="0" smtClean="0">
                <a:solidFill>
                  <a:srgbClr val="006DB3"/>
                </a:solidFill>
                <a:latin typeface="helvetica neue" charset="0"/>
                <a:ea typeface="Helvetica Neue Light"/>
                <a:cs typeface="Helvetica Neue Light"/>
                <a:sym typeface="Helvetica Neue Light"/>
              </a:rPr>
              <a:t>IF the packing leaks, it is visible (outside the insulation)</a:t>
            </a:r>
          </a:p>
          <a:p>
            <a:pPr marL="950975" indent="-366775" algn="l">
              <a:lnSpc>
                <a:spcPct val="140000"/>
              </a:lnSpc>
              <a:buFont typeface="Arial"/>
              <a:defRPr sz="3800">
                <a:solidFill>
                  <a:srgbClr val="FFFFFF"/>
                </a:solidFill>
              </a:defRPr>
            </a:pPr>
            <a:r>
              <a:rPr lang="en-US" sz="3600" baseline="14000" dirty="0" smtClean="0">
                <a:solidFill>
                  <a:srgbClr val="006DB3"/>
                </a:solidFill>
                <a:latin typeface="helvetica neue" charset="0"/>
                <a:ea typeface="Helvetica Neue Light"/>
                <a:cs typeface="Helvetica Neue Light"/>
                <a:sym typeface="Helvetica Neue Light"/>
              </a:rPr>
              <a:t>Protects the operator</a:t>
            </a:r>
            <a:endParaRPr sz="3600" baseline="14000" dirty="0">
              <a:solidFill>
                <a:srgbClr val="006DB3"/>
              </a:solidFill>
              <a:latin typeface="helvetica neue" charset="0"/>
              <a:ea typeface="Helvetica Neue Light"/>
              <a:cs typeface="Helvetica Neue Light"/>
              <a:sym typeface="Helvetica Neue Light"/>
            </a:endParaRPr>
          </a:p>
        </p:txBody>
      </p:sp>
      <p:pic>
        <p:nvPicPr>
          <p:cNvPr id="659" name="cutout insulation drawing with shadow.tiff"/>
          <p:cNvPicPr>
            <a:picLocks noChangeAspect="1"/>
          </p:cNvPicPr>
          <p:nvPr/>
        </p:nvPicPr>
        <p:blipFill>
          <a:blip r:embed="rId3">
            <a:extLst/>
          </a:blip>
          <a:stretch>
            <a:fillRect/>
          </a:stretch>
        </p:blipFill>
        <p:spPr>
          <a:xfrm>
            <a:off x="310656" y="2772229"/>
            <a:ext cx="4673600" cy="5728210"/>
          </a:xfrm>
          <a:prstGeom prst="rect">
            <a:avLst/>
          </a:prstGeom>
          <a:ln w="12700">
            <a:miter lim="400000"/>
          </a:ln>
        </p:spPr>
      </p:pic>
      <p:grpSp>
        <p:nvGrpSpPr>
          <p:cNvPr id="662" name="Group 662"/>
          <p:cNvGrpSpPr/>
          <p:nvPr/>
        </p:nvGrpSpPr>
        <p:grpSpPr>
          <a:xfrm>
            <a:off x="2647455" y="3713982"/>
            <a:ext cx="2336801" cy="2336800"/>
            <a:chOff x="-812798" y="-130626"/>
            <a:chExt cx="2336800" cy="2336800"/>
          </a:xfrm>
        </p:grpSpPr>
        <p:sp>
          <p:nvSpPr>
            <p:cNvPr id="660" name="Shape 660"/>
            <p:cNvSpPr/>
            <p:nvPr/>
          </p:nvSpPr>
          <p:spPr>
            <a:xfrm>
              <a:off x="-812798" y="-130626"/>
              <a:ext cx="2336800" cy="2336800"/>
            </a:xfrm>
            <a:prstGeom prst="ellipse">
              <a:avLst/>
            </a:prstGeom>
            <a:noFill/>
            <a:ln w="152400" cap="flat">
              <a:solidFill>
                <a:srgbClr val="FF2600">
                  <a:alpha val="60000"/>
                </a:srgbClr>
              </a:solidFill>
              <a:prstDash val="solid"/>
              <a:miter lim="400000"/>
            </a:ln>
            <a:effectLst/>
          </p:spPr>
          <p:txBody>
            <a:bodyPr wrap="square" lIns="50800" tIns="50800" rIns="50800" bIns="50800" numCol="1" anchor="ctr">
              <a:noAutofit/>
            </a:bodyPr>
            <a:lstStyle/>
            <a:p>
              <a:pPr>
                <a:defRPr sz="3400">
                  <a:solidFill>
                    <a:srgbClr val="FFFFFF"/>
                  </a:solidFill>
                  <a:effectLst>
                    <a:outerShdw blurRad="38100" dist="12700" dir="5400000" rotWithShape="0">
                      <a:srgbClr val="000000">
                        <a:alpha val="50000"/>
                      </a:srgbClr>
                    </a:outerShdw>
                  </a:effectLst>
                </a:defRPr>
              </a:pPr>
              <a:endParaRPr/>
            </a:p>
          </p:txBody>
        </p:sp>
        <p:sp>
          <p:nvSpPr>
            <p:cNvPr id="661" name="Shape 661"/>
            <p:cNvSpPr/>
            <p:nvPr/>
          </p:nvSpPr>
          <p:spPr>
            <a:xfrm>
              <a:off x="-375164" y="158377"/>
              <a:ext cx="1486305" cy="1684478"/>
            </a:xfrm>
            <a:prstGeom prst="line">
              <a:avLst/>
            </a:prstGeom>
            <a:noFill/>
            <a:ln w="152400" cap="flat">
              <a:solidFill>
                <a:srgbClr val="FF2600">
                  <a:alpha val="60000"/>
                </a:srgbClr>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20" name="Rectangle 8"/>
          <p:cNvSpPr>
            <a:spLocks/>
          </p:cNvSpPr>
          <p:nvPr/>
        </p:nvSpPr>
        <p:spPr bwMode="auto">
          <a:xfrm>
            <a:off x="4381886" y="8869024"/>
            <a:ext cx="4539705"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“A TALL DRINK OF WATER”</a:t>
            </a:r>
            <a:endParaRPr lang="en-US" altLang="en-US" sz="2700" i="1" dirty="0">
              <a:solidFill>
                <a:schemeClr val="bg1"/>
              </a:solidFill>
              <a:latin typeface="Helvetica Neue" charset="0"/>
              <a:sym typeface="Helvetica Neue" charset="0"/>
            </a:endParaRPr>
          </a:p>
        </p:txBody>
      </p:sp>
      <p:sp>
        <p:nvSpPr>
          <p:cNvPr id="15" name="Shape 635"/>
          <p:cNvSpPr/>
          <p:nvPr/>
        </p:nvSpPr>
        <p:spPr>
          <a:xfrm>
            <a:off x="1747172" y="3395464"/>
            <a:ext cx="1659840" cy="4950"/>
          </a:xfrm>
          <a:prstGeom prst="line">
            <a:avLst/>
          </a:prstGeom>
          <a:ln w="254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6" name="Shape 635"/>
          <p:cNvSpPr/>
          <p:nvPr/>
        </p:nvSpPr>
        <p:spPr>
          <a:xfrm>
            <a:off x="1773993" y="3921297"/>
            <a:ext cx="1659840" cy="4500"/>
          </a:xfrm>
          <a:prstGeom prst="line">
            <a:avLst/>
          </a:prstGeom>
          <a:ln w="254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17" name="Shape 635"/>
          <p:cNvSpPr/>
          <p:nvPr/>
        </p:nvSpPr>
        <p:spPr>
          <a:xfrm>
            <a:off x="1773993" y="3723611"/>
            <a:ext cx="1659840" cy="4500"/>
          </a:xfrm>
          <a:prstGeom prst="line">
            <a:avLst/>
          </a:prstGeom>
          <a:ln w="254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21" name="Shape 635"/>
          <p:cNvSpPr/>
          <p:nvPr/>
        </p:nvSpPr>
        <p:spPr>
          <a:xfrm>
            <a:off x="1817535" y="4045437"/>
            <a:ext cx="1659840" cy="4500"/>
          </a:xfrm>
          <a:prstGeom prst="line">
            <a:avLst/>
          </a:prstGeom>
          <a:ln w="25400">
            <a:solidFill>
              <a:schemeClr val="tx1"/>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22"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3"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4"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5" name="Picture 24"/>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813266923"/>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dissolve">
                                      <p:cBhvr>
                                        <p:cTn id="7" dur="1000"/>
                                        <p:tgtEl>
                                          <p:spTgt spid="659"/>
                                        </p:tgtEl>
                                      </p:cBhvr>
                                    </p:animEffect>
                                  </p:childTnLst>
                                </p:cTn>
                              </p:par>
                              <p:par>
                                <p:cTn id="8" presetID="23" presetClass="entr" presetSubtype="16" fill="hold" grpId="0" nodeType="withEffect">
                                  <p:stCondLst>
                                    <p:cond delay="0"/>
                                  </p:stCondLst>
                                  <p:iterate>
                                    <p:tmAbs val="0"/>
                                  </p:iterate>
                                  <p:childTnLst>
                                    <p:set>
                                      <p:cBhvr>
                                        <p:cTn id="9" fill="hold"/>
                                        <p:tgtEl>
                                          <p:spTgt spid="657"/>
                                        </p:tgtEl>
                                        <p:attrNameLst>
                                          <p:attrName>style.visibility</p:attrName>
                                        </p:attrNameLst>
                                      </p:cBhvr>
                                      <p:to>
                                        <p:strVal val="visible"/>
                                      </p:to>
                                    </p:set>
                                    <p:anim calcmode="lin" valueType="num">
                                      <p:cBhvr>
                                        <p:cTn id="10" dur="1000" fill="hold"/>
                                        <p:tgtEl>
                                          <p:spTgt spid="657"/>
                                        </p:tgtEl>
                                        <p:attrNameLst>
                                          <p:attrName>ppt_w</p:attrName>
                                        </p:attrNameLst>
                                      </p:cBhvr>
                                      <p:tavLst>
                                        <p:tav tm="0">
                                          <p:val>
                                            <p:fltVal val="0"/>
                                          </p:val>
                                        </p:tav>
                                        <p:tav tm="100000">
                                          <p:val>
                                            <p:strVal val="#ppt_w"/>
                                          </p:val>
                                        </p:tav>
                                      </p:tavLst>
                                    </p:anim>
                                    <p:anim calcmode="lin" valueType="num">
                                      <p:cBhvr>
                                        <p:cTn id="11" dur="1000" fill="hold"/>
                                        <p:tgtEl>
                                          <p:spTgt spid="657"/>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ppt_w*0.70"/>
                                          </p:val>
                                        </p:tav>
                                        <p:tav tm="100000">
                                          <p:val>
                                            <p:strVal val="#ppt_w"/>
                                          </p:val>
                                        </p:tav>
                                      </p:tavLst>
                                    </p:anim>
                                    <p:anim calcmode="lin" valueType="num">
                                      <p:cBhvr>
                                        <p:cTn id="16" dur="1000" fill="hold"/>
                                        <p:tgtEl>
                                          <p:spTgt spid="20"/>
                                        </p:tgtEl>
                                        <p:attrNameLst>
                                          <p:attrName>ppt_h</p:attrName>
                                        </p:attrNameLst>
                                      </p:cBhvr>
                                      <p:tavLst>
                                        <p:tav tm="0">
                                          <p:val>
                                            <p:strVal val="#ppt_h"/>
                                          </p:val>
                                        </p:tav>
                                        <p:tav tm="100000">
                                          <p:val>
                                            <p:strVal val="#ppt_h"/>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iterate>
                                    <p:tmAbs val="0"/>
                                  </p:iterate>
                                  <p:childTnLst>
                                    <p:set>
                                      <p:cBhvr>
                                        <p:cTn id="21" fill="hold"/>
                                        <p:tgtEl>
                                          <p:spTgt spid="662"/>
                                        </p:tgtEl>
                                        <p:attrNameLst>
                                          <p:attrName>style.visibility</p:attrName>
                                        </p:attrNameLst>
                                      </p:cBhvr>
                                      <p:to>
                                        <p:strVal val="visible"/>
                                      </p:to>
                                    </p:set>
                                    <p:anim calcmode="lin" valueType="num">
                                      <p:cBhvr>
                                        <p:cTn id="22" dur="1000" fill="hold"/>
                                        <p:tgtEl>
                                          <p:spTgt spid="662"/>
                                        </p:tgtEl>
                                        <p:attrNameLst>
                                          <p:attrName>ppt_w</p:attrName>
                                        </p:attrNameLst>
                                      </p:cBhvr>
                                      <p:tavLst>
                                        <p:tav tm="0">
                                          <p:val>
                                            <p:strVal val="4*#ppt_w"/>
                                          </p:val>
                                        </p:tav>
                                        <p:tav tm="100000">
                                          <p:val>
                                            <p:strVal val="#ppt_w"/>
                                          </p:val>
                                        </p:tav>
                                      </p:tavLst>
                                    </p:anim>
                                    <p:anim calcmode="lin" valueType="num">
                                      <p:cBhvr>
                                        <p:cTn id="23" dur="1000" fill="hold"/>
                                        <p:tgtEl>
                                          <p:spTgt spid="662"/>
                                        </p:tgtEl>
                                        <p:attrNameLst>
                                          <p:attrName>ppt_h</p:attrName>
                                        </p:attrNameLst>
                                      </p:cBhvr>
                                      <p:tavLst>
                                        <p:tav tm="0">
                                          <p:val>
                                            <p:strVal val="4*#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58">
                                            <p:bg/>
                                          </p:spTgt>
                                        </p:tgtEl>
                                        <p:attrNameLst>
                                          <p:attrName>style.visibility</p:attrName>
                                        </p:attrNameLst>
                                      </p:cBhvr>
                                      <p:to>
                                        <p:strVal val="visible"/>
                                      </p:to>
                                    </p:set>
                                    <p:animEffect transition="in" filter="dissolve">
                                      <p:cBhvr>
                                        <p:cTn id="28" dur="500"/>
                                        <p:tgtEl>
                                          <p:spTgt spid="658">
                                            <p:bg/>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58">
                                            <p:txEl>
                                              <p:pRg st="0" end="0"/>
                                            </p:txEl>
                                          </p:spTgt>
                                        </p:tgtEl>
                                        <p:attrNameLst>
                                          <p:attrName>style.visibility</p:attrName>
                                        </p:attrNameLst>
                                      </p:cBhvr>
                                      <p:to>
                                        <p:strVal val="visible"/>
                                      </p:to>
                                    </p:set>
                                    <p:animEffect transition="in" filter="dissolve">
                                      <p:cBhvr>
                                        <p:cTn id="31" dur="1000"/>
                                        <p:tgtEl>
                                          <p:spTgt spid="658">
                                            <p:txEl>
                                              <p:pRg st="0" end="0"/>
                                            </p:txEl>
                                          </p:spTgt>
                                        </p:tgtEl>
                                      </p:cBhvr>
                                    </p:animEffect>
                                  </p:childTnLst>
                                </p:cTn>
                              </p:par>
                            </p:childTnLst>
                          </p:cTn>
                        </p:par>
                        <p:par>
                          <p:cTn id="32" fill="hold">
                            <p:stCondLst>
                              <p:cond delay="1000"/>
                            </p:stCondLst>
                            <p:childTnLst>
                              <p:par>
                                <p:cTn id="33" presetID="2" presetClass="entr" presetSubtype="2" fill="hold" grpId="0" nodeType="afterEffect">
                                  <p:stCondLst>
                                    <p:cond delay="0"/>
                                  </p:stCondLst>
                                  <p:iterate>
                                    <p:tmAbs val="0"/>
                                  </p:iterate>
                                  <p:childTnLst>
                                    <p:set>
                                      <p:cBhvr>
                                        <p:cTn id="34" fill="hold"/>
                                        <p:tgtEl>
                                          <p:spTgt spid="15"/>
                                        </p:tgtEl>
                                        <p:attrNameLst>
                                          <p:attrName>style.visibility</p:attrName>
                                        </p:attrNameLst>
                                      </p:cBhvr>
                                      <p:to>
                                        <p:strVal val="visible"/>
                                      </p:to>
                                    </p:set>
                                    <p:anim calcmode="lin" valueType="num">
                                      <p:cBhvr>
                                        <p:cTn id="35" dur="1000" fill="hold"/>
                                        <p:tgtEl>
                                          <p:spTgt spid="15"/>
                                        </p:tgtEl>
                                        <p:attrNameLst>
                                          <p:attrName>ppt_x</p:attrName>
                                        </p:attrNameLst>
                                      </p:cBhvr>
                                      <p:tavLst>
                                        <p:tav tm="0">
                                          <p:val>
                                            <p:strVal val="1+#ppt_w/2"/>
                                          </p:val>
                                        </p:tav>
                                        <p:tav tm="100000">
                                          <p:val>
                                            <p:strVal val="#ppt_x"/>
                                          </p:val>
                                        </p:tav>
                                      </p:tavLst>
                                    </p:anim>
                                    <p:anim calcmode="lin" valueType="num">
                                      <p:cBhvr>
                                        <p:cTn id="3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childTnLst>
                          </p:cTn>
                        </p:par>
                        <p:par>
                          <p:cTn id="42" fill="hold">
                            <p:stCondLst>
                              <p:cond delay="1000"/>
                            </p:stCondLst>
                            <p:childTnLst>
                              <p:par>
                                <p:cTn id="43" presetID="9" presetClass="entr" presetSubtype="0" fill="hold" grpId="0" nodeType="afterEffect">
                                  <p:stCondLst>
                                    <p:cond delay="0"/>
                                  </p:stCondLst>
                                  <p:childTnLst>
                                    <p:set>
                                      <p:cBhvr>
                                        <p:cTn id="44" dur="1" fill="hold">
                                          <p:stCondLst>
                                            <p:cond delay="0"/>
                                          </p:stCondLst>
                                        </p:cTn>
                                        <p:tgtEl>
                                          <p:spTgt spid="658">
                                            <p:txEl>
                                              <p:pRg st="1" end="1"/>
                                            </p:txEl>
                                          </p:spTgt>
                                        </p:tgtEl>
                                        <p:attrNameLst>
                                          <p:attrName>style.visibility</p:attrName>
                                        </p:attrNameLst>
                                      </p:cBhvr>
                                      <p:to>
                                        <p:strVal val="visible"/>
                                      </p:to>
                                    </p:set>
                                    <p:animEffect transition="in" filter="dissolve">
                                      <p:cBhvr>
                                        <p:cTn id="45" dur="1000"/>
                                        <p:tgtEl>
                                          <p:spTgt spid="658">
                                            <p:txEl>
                                              <p:pRg st="1" end="1"/>
                                            </p:txEl>
                                          </p:spTgt>
                                        </p:tgtEl>
                                      </p:cBhvr>
                                    </p:animEffect>
                                  </p:childTnLst>
                                </p:cTn>
                              </p:par>
                            </p:childTnLst>
                          </p:cTn>
                        </p:par>
                        <p:par>
                          <p:cTn id="46" fill="hold">
                            <p:stCondLst>
                              <p:cond delay="2000"/>
                            </p:stCondLst>
                            <p:childTnLst>
                              <p:par>
                                <p:cTn id="47" presetID="2" presetClass="entr" presetSubtype="2" fill="hold" grpId="0" nodeType="afterEffect">
                                  <p:stCondLst>
                                    <p:cond delay="0"/>
                                  </p:stCondLst>
                                  <p:iterate>
                                    <p:tmAbs val="0"/>
                                  </p:iterate>
                                  <p:childTnLst>
                                    <p:set>
                                      <p:cBhvr>
                                        <p:cTn id="48" fill="hold"/>
                                        <p:tgtEl>
                                          <p:spTgt spid="16"/>
                                        </p:tgtEl>
                                        <p:attrNameLst>
                                          <p:attrName>style.visibility</p:attrName>
                                        </p:attrNameLst>
                                      </p:cBhvr>
                                      <p:to>
                                        <p:strVal val="visible"/>
                                      </p:to>
                                    </p:set>
                                    <p:anim calcmode="lin" valueType="num">
                                      <p:cBhvr>
                                        <p:cTn id="49" dur="1000" fill="hold"/>
                                        <p:tgtEl>
                                          <p:spTgt spid="16"/>
                                        </p:tgtEl>
                                        <p:attrNameLst>
                                          <p:attrName>ppt_x</p:attrName>
                                        </p:attrNameLst>
                                      </p:cBhvr>
                                      <p:tavLst>
                                        <p:tav tm="0">
                                          <p:val>
                                            <p:strVal val="1+#ppt_w/2"/>
                                          </p:val>
                                        </p:tav>
                                        <p:tav tm="100000">
                                          <p:val>
                                            <p:strVal val="#ppt_x"/>
                                          </p:val>
                                        </p:tav>
                                      </p:tavLst>
                                    </p:anim>
                                    <p:anim calcmode="lin" valueType="num">
                                      <p:cBhvr>
                                        <p:cTn id="50" dur="1000" fill="hold"/>
                                        <p:tgtEl>
                                          <p:spTgt spid="16"/>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iterate>
                                    <p:tmAbs val="0"/>
                                  </p:iterate>
                                  <p:childTnLst>
                                    <p:set>
                                      <p:cBhvr>
                                        <p:cTn id="52" fill="hold"/>
                                        <p:tgtEl>
                                          <p:spTgt spid="17"/>
                                        </p:tgtEl>
                                        <p:attrNameLst>
                                          <p:attrName>style.visibility</p:attrName>
                                        </p:attrNameLst>
                                      </p:cBhvr>
                                      <p:to>
                                        <p:strVal val="visible"/>
                                      </p:to>
                                    </p:set>
                                    <p:anim calcmode="lin" valueType="num">
                                      <p:cBhvr>
                                        <p:cTn id="53" dur="1000" fill="hold"/>
                                        <p:tgtEl>
                                          <p:spTgt spid="17"/>
                                        </p:tgtEl>
                                        <p:attrNameLst>
                                          <p:attrName>ppt_x</p:attrName>
                                        </p:attrNameLst>
                                      </p:cBhvr>
                                      <p:tavLst>
                                        <p:tav tm="0">
                                          <p:val>
                                            <p:strVal val="1+#ppt_w/2"/>
                                          </p:val>
                                        </p:tav>
                                        <p:tav tm="100000">
                                          <p:val>
                                            <p:strVal val="#ppt_x"/>
                                          </p:val>
                                        </p:tav>
                                      </p:tavLst>
                                    </p:anim>
                                    <p:anim calcmode="lin" valueType="num">
                                      <p:cBhvr>
                                        <p:cTn id="5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grpId="1" nodeType="clickEffect">
                                  <p:stCondLst>
                                    <p:cond delay="0"/>
                                  </p:stCondLst>
                                  <p:childTnLst>
                                    <p:animEffect transition="out" filter="dissolve">
                                      <p:cBhvr>
                                        <p:cTn id="58" dur="1000"/>
                                        <p:tgtEl>
                                          <p:spTgt spid="16"/>
                                        </p:tgtEl>
                                      </p:cBhvr>
                                    </p:animEffect>
                                    <p:set>
                                      <p:cBhvr>
                                        <p:cTn id="59" dur="1" fill="hold">
                                          <p:stCondLst>
                                            <p:cond delay="999"/>
                                          </p:stCondLst>
                                        </p:cTn>
                                        <p:tgtEl>
                                          <p:spTgt spid="16"/>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1000"/>
                                        <p:tgtEl>
                                          <p:spTgt spid="17"/>
                                        </p:tgtEl>
                                      </p:cBhvr>
                                    </p:animEffect>
                                    <p:set>
                                      <p:cBhvr>
                                        <p:cTn id="62" dur="1" fill="hold">
                                          <p:stCondLst>
                                            <p:cond delay="999"/>
                                          </p:stCondLst>
                                        </p:cTn>
                                        <p:tgtEl>
                                          <p:spTgt spid="17"/>
                                        </p:tgtEl>
                                        <p:attrNameLst>
                                          <p:attrName>style.visibility</p:attrName>
                                        </p:attrNameLst>
                                      </p:cBhvr>
                                      <p:to>
                                        <p:strVal val="hidden"/>
                                      </p:to>
                                    </p:set>
                                  </p:childTnLst>
                                </p:cTn>
                              </p:par>
                            </p:childTnLst>
                          </p:cTn>
                        </p:par>
                        <p:par>
                          <p:cTn id="63" fill="hold">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658">
                                            <p:txEl>
                                              <p:pRg st="2" end="2"/>
                                            </p:txEl>
                                          </p:spTgt>
                                        </p:tgtEl>
                                        <p:attrNameLst>
                                          <p:attrName>style.visibility</p:attrName>
                                        </p:attrNameLst>
                                      </p:cBhvr>
                                      <p:to>
                                        <p:strVal val="visible"/>
                                      </p:to>
                                    </p:set>
                                    <p:animEffect transition="in" filter="dissolve">
                                      <p:cBhvr>
                                        <p:cTn id="66" dur="1000"/>
                                        <p:tgtEl>
                                          <p:spTgt spid="658">
                                            <p:txEl>
                                              <p:pRg st="2" end="2"/>
                                            </p:txEl>
                                          </p:spTgt>
                                        </p:tgtEl>
                                      </p:cBhvr>
                                    </p:animEffect>
                                  </p:childTnLst>
                                </p:cTn>
                              </p:par>
                            </p:childTnLst>
                          </p:cTn>
                        </p:par>
                        <p:par>
                          <p:cTn id="67" fill="hold">
                            <p:stCondLst>
                              <p:cond delay="2000"/>
                            </p:stCondLst>
                            <p:childTnLst>
                              <p:par>
                                <p:cTn id="68" presetID="2" presetClass="entr" presetSubtype="2" fill="hold" grpId="0" nodeType="afterEffect">
                                  <p:stCondLst>
                                    <p:cond delay="0"/>
                                  </p:stCondLst>
                                  <p:iterate>
                                    <p:tmAbs val="0"/>
                                  </p:iterate>
                                  <p:childTnLst>
                                    <p:set>
                                      <p:cBhvr>
                                        <p:cTn id="69" fill="hold"/>
                                        <p:tgtEl>
                                          <p:spTgt spid="21"/>
                                        </p:tgtEl>
                                        <p:attrNameLst>
                                          <p:attrName>style.visibility</p:attrName>
                                        </p:attrNameLst>
                                      </p:cBhvr>
                                      <p:to>
                                        <p:strVal val="visible"/>
                                      </p:to>
                                    </p:set>
                                    <p:anim calcmode="lin" valueType="num">
                                      <p:cBhvr>
                                        <p:cTn id="70" dur="1000" fill="hold"/>
                                        <p:tgtEl>
                                          <p:spTgt spid="21"/>
                                        </p:tgtEl>
                                        <p:attrNameLst>
                                          <p:attrName>ppt_x</p:attrName>
                                        </p:attrNameLst>
                                      </p:cBhvr>
                                      <p:tavLst>
                                        <p:tav tm="0">
                                          <p:val>
                                            <p:strVal val="1+#ppt_w/2"/>
                                          </p:val>
                                        </p:tav>
                                        <p:tav tm="100000">
                                          <p:val>
                                            <p:strVal val="#ppt_x"/>
                                          </p:val>
                                        </p:tav>
                                      </p:tavLst>
                                    </p:anim>
                                    <p:anim calcmode="lin" valueType="num">
                                      <p:cBhvr>
                                        <p:cTn id="7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xit" presetSubtype="0" fill="hold" grpId="1" nodeType="clickEffect">
                                  <p:stCondLst>
                                    <p:cond delay="0"/>
                                  </p:stCondLst>
                                  <p:childTnLst>
                                    <p:animEffect transition="out" filter="dissolve">
                                      <p:cBhvr>
                                        <p:cTn id="75" dur="1000"/>
                                        <p:tgtEl>
                                          <p:spTgt spid="21"/>
                                        </p:tgtEl>
                                      </p:cBhvr>
                                    </p:animEffect>
                                    <p:set>
                                      <p:cBhvr>
                                        <p:cTn id="76" dur="1" fill="hold">
                                          <p:stCondLst>
                                            <p:cond delay="999"/>
                                          </p:stCondLst>
                                        </p:cTn>
                                        <p:tgtEl>
                                          <p:spTgt spid="21"/>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658">
                                            <p:txEl>
                                              <p:pRg st="3" end="3"/>
                                            </p:txEl>
                                          </p:spTgt>
                                        </p:tgtEl>
                                        <p:attrNameLst>
                                          <p:attrName>style.visibility</p:attrName>
                                        </p:attrNameLst>
                                      </p:cBhvr>
                                      <p:to>
                                        <p:strVal val="visible"/>
                                      </p:to>
                                    </p:set>
                                    <p:animEffect transition="in" filter="dissolve">
                                      <p:cBhvr>
                                        <p:cTn id="80" dur="1000"/>
                                        <p:tgtEl>
                                          <p:spTgt spid="6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animBg="1" advAuto="0"/>
      <p:bldP spid="658" grpId="0" build="p" animBg="1"/>
      <p:bldP spid="662" grpId="0" animBg="1" advAuto="0"/>
      <p:bldP spid="20" grpId="0"/>
      <p:bldP spid="15" grpId="0" animBg="1" advAuto="0"/>
      <p:bldP spid="15" grpId="1" animBg="1"/>
      <p:bldP spid="16" grpId="0" animBg="1" advAuto="0"/>
      <p:bldP spid="16" grpId="1" animBg="1"/>
      <p:bldP spid="17" grpId="0" animBg="1" advAuto="0"/>
      <p:bldP spid="17" grpId="1" animBg="1"/>
      <p:bldP spid="21" grpId="0" animBg="1" advAuto="0"/>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cutout clearview mounting pad with reflection.tiff"/>
          <p:cNvPicPr>
            <a:picLocks noChangeAspect="1"/>
          </p:cNvPicPr>
          <p:nvPr/>
        </p:nvPicPr>
        <p:blipFill>
          <a:blip r:embed="rId3">
            <a:extLst/>
          </a:blip>
          <a:stretch>
            <a:fillRect/>
          </a:stretch>
        </p:blipFill>
        <p:spPr>
          <a:xfrm>
            <a:off x="749575" y="1491481"/>
            <a:ext cx="3683001" cy="8624838"/>
          </a:xfrm>
          <a:prstGeom prst="rect">
            <a:avLst/>
          </a:prstGeom>
          <a:ln w="12700">
            <a:miter lim="400000"/>
          </a:ln>
        </p:spPr>
      </p:pic>
      <p:sp>
        <p:nvSpPr>
          <p:cNvPr id="642" name="Shape 642"/>
          <p:cNvSpPr/>
          <p:nvPr/>
        </p:nvSpPr>
        <p:spPr>
          <a:xfrm>
            <a:off x="2781300" y="1683446"/>
            <a:ext cx="12839700"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44500" indent="-444500">
              <a:defRPr sz="4000">
                <a:solidFill>
                  <a:srgbClr val="005C9B"/>
                </a:solidFill>
                <a:latin typeface="Helvetica Neue"/>
                <a:ea typeface="Helvetica Neue"/>
                <a:cs typeface="Helvetica Neue"/>
                <a:sym typeface="Helvetica Neue"/>
              </a:defRPr>
            </a:lvl1pPr>
          </a:lstStyle>
          <a:p>
            <a:r>
              <a:rPr sz="4200" dirty="0">
                <a:solidFill>
                  <a:srgbClr val="006DB3"/>
                </a:solidFill>
                <a:latin typeface="helvetica neue" charset="0"/>
              </a:rPr>
              <a:t>Clearview Mounting Pad</a:t>
            </a:r>
          </a:p>
        </p:txBody>
      </p:sp>
      <p:sp>
        <p:nvSpPr>
          <p:cNvPr id="643" name="Shape 643"/>
          <p:cNvSpPr/>
          <p:nvPr/>
        </p:nvSpPr>
        <p:spPr>
          <a:xfrm>
            <a:off x="5854700" y="3031742"/>
            <a:ext cx="6172200" cy="5847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950975" indent="-366775" algn="l">
              <a:lnSpc>
                <a:spcPct val="150000"/>
              </a:lnSpc>
              <a:buFont typeface="Arial"/>
              <a:defRPr sz="2400" baseline="12500">
                <a:solidFill>
                  <a:srgbClr val="005C9B"/>
                </a:solidFill>
                <a:latin typeface="Helvetica Neue Light"/>
                <a:ea typeface="Helvetica Neue Light"/>
                <a:cs typeface="Helvetica Neue Light"/>
                <a:sym typeface="Helvetica Neue Light"/>
              </a:defRPr>
            </a:lvl1pPr>
          </a:lstStyle>
          <a:p>
            <a:pPr>
              <a:defRPr baseline="0"/>
            </a:pPr>
            <a:r>
              <a:rPr sz="3600" baseline="13000" dirty="0">
                <a:solidFill>
                  <a:srgbClr val="006DB3"/>
                </a:solidFill>
                <a:latin typeface="helvetica neue" charset="0"/>
              </a:rPr>
              <a:t>Dual ISO 5211 mounting patterns</a:t>
            </a:r>
          </a:p>
        </p:txBody>
      </p:sp>
      <p:sp>
        <p:nvSpPr>
          <p:cNvPr id="644" name="Shape 644"/>
          <p:cNvSpPr/>
          <p:nvPr/>
        </p:nvSpPr>
        <p:spPr>
          <a:xfrm>
            <a:off x="5854700" y="3656641"/>
            <a:ext cx="3023264" cy="5856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950975" indent="-366775" algn="l">
              <a:lnSpc>
                <a:spcPct val="150000"/>
              </a:lnSpc>
              <a:buFont typeface="Arial"/>
              <a:defRPr sz="2400" baseline="12500">
                <a:solidFill>
                  <a:srgbClr val="005C9B"/>
                </a:solidFill>
                <a:latin typeface="Helvetica Neue Light"/>
                <a:ea typeface="Helvetica Neue Light"/>
                <a:cs typeface="Helvetica Neue Light"/>
                <a:sym typeface="Helvetica Neue Light"/>
              </a:defRPr>
            </a:lvl1pPr>
          </a:lstStyle>
          <a:p>
            <a:pPr>
              <a:defRPr baseline="0"/>
            </a:pPr>
            <a:r>
              <a:rPr sz="3600" baseline="13000" dirty="0">
                <a:solidFill>
                  <a:srgbClr val="006DB3"/>
                </a:solidFill>
                <a:latin typeface="helvetica neue" charset="0"/>
              </a:rPr>
              <a:t>Shaft flats visible</a:t>
            </a:r>
          </a:p>
        </p:txBody>
      </p:sp>
      <p:sp>
        <p:nvSpPr>
          <p:cNvPr id="645" name="Shape 645"/>
          <p:cNvSpPr/>
          <p:nvPr/>
        </p:nvSpPr>
        <p:spPr>
          <a:xfrm>
            <a:off x="5854700" y="4287518"/>
            <a:ext cx="6337300" cy="5847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950975" indent="-366775" algn="l">
              <a:lnSpc>
                <a:spcPct val="150000"/>
              </a:lnSpc>
              <a:buFont typeface="Arial"/>
              <a:defRPr sz="2400" baseline="12500">
                <a:solidFill>
                  <a:srgbClr val="005C9B"/>
                </a:solidFill>
                <a:latin typeface="Helvetica Neue Light"/>
                <a:ea typeface="Helvetica Neue Light"/>
                <a:cs typeface="Helvetica Neue Light"/>
                <a:sym typeface="Helvetica Neue Light"/>
              </a:defRPr>
            </a:lvl1pPr>
          </a:lstStyle>
          <a:p>
            <a:pPr>
              <a:defRPr baseline="0"/>
            </a:pPr>
            <a:r>
              <a:rPr sz="3600" baseline="13000" dirty="0">
                <a:solidFill>
                  <a:srgbClr val="006DB3"/>
                </a:solidFill>
                <a:latin typeface="helvetica neue" charset="0"/>
              </a:rPr>
              <a:t>Packing adjustments above insulation</a:t>
            </a:r>
          </a:p>
        </p:txBody>
      </p:sp>
      <p:sp>
        <p:nvSpPr>
          <p:cNvPr id="646" name="Shape 646"/>
          <p:cNvSpPr/>
          <p:nvPr/>
        </p:nvSpPr>
        <p:spPr>
          <a:xfrm>
            <a:off x="5854700" y="4908353"/>
            <a:ext cx="4961295" cy="5856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950975" indent="-366775" algn="l">
              <a:lnSpc>
                <a:spcPct val="150000"/>
              </a:lnSpc>
              <a:buFont typeface="Arial"/>
              <a:defRPr sz="2400" baseline="12500">
                <a:solidFill>
                  <a:srgbClr val="005C9B"/>
                </a:solidFill>
                <a:latin typeface="Helvetica Neue Light"/>
                <a:ea typeface="Helvetica Neue Light"/>
                <a:cs typeface="Helvetica Neue Light"/>
                <a:sym typeface="Helvetica Neue Light"/>
              </a:defRPr>
            </a:lvl1pPr>
          </a:lstStyle>
          <a:p>
            <a:pPr>
              <a:defRPr baseline="0"/>
            </a:pPr>
            <a:r>
              <a:rPr sz="3600" baseline="13000" dirty="0" smtClean="0">
                <a:solidFill>
                  <a:srgbClr val="006DB3"/>
                </a:solidFill>
                <a:latin typeface="helvetica neue" charset="0"/>
              </a:rPr>
              <a:t>Act</a:t>
            </a:r>
            <a:r>
              <a:rPr lang="en-US" sz="3600" baseline="13000" dirty="0" smtClean="0">
                <a:solidFill>
                  <a:srgbClr val="006DB3"/>
                </a:solidFill>
                <a:latin typeface="helvetica neue" charset="0"/>
              </a:rPr>
              <a:t>s as a heat sink for act</a:t>
            </a:r>
            <a:r>
              <a:rPr sz="3600" baseline="13000" dirty="0" smtClean="0">
                <a:solidFill>
                  <a:srgbClr val="006DB3"/>
                </a:solidFill>
                <a:latin typeface="helvetica neue" charset="0"/>
              </a:rPr>
              <a:t>uator</a:t>
            </a:r>
            <a:endParaRPr sz="3600" baseline="13000" dirty="0">
              <a:solidFill>
                <a:srgbClr val="006DB3"/>
              </a:solidFill>
              <a:latin typeface="helvetica neue" charset="0"/>
            </a:endParaRPr>
          </a:p>
        </p:txBody>
      </p:sp>
      <p:sp>
        <p:nvSpPr>
          <p:cNvPr id="647" name="Shape 647"/>
          <p:cNvSpPr/>
          <p:nvPr/>
        </p:nvSpPr>
        <p:spPr>
          <a:xfrm>
            <a:off x="3572560" y="1817499"/>
            <a:ext cx="1634501" cy="1"/>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648" name="Shape 648"/>
          <p:cNvSpPr/>
          <p:nvPr/>
        </p:nvSpPr>
        <p:spPr>
          <a:xfrm flipV="1">
            <a:off x="3394760" y="1930399"/>
            <a:ext cx="1837640" cy="1401"/>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649" name="Shape 649"/>
          <p:cNvSpPr/>
          <p:nvPr/>
        </p:nvSpPr>
        <p:spPr>
          <a:xfrm flipV="1">
            <a:off x="2704540" y="2941484"/>
            <a:ext cx="138044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650" name="Shape 650"/>
          <p:cNvSpPr/>
          <p:nvPr/>
        </p:nvSpPr>
        <p:spPr>
          <a:xfrm flipV="1">
            <a:off x="3128060" y="4051300"/>
            <a:ext cx="138044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651" name="Shape 651"/>
          <p:cNvSpPr/>
          <p:nvPr/>
        </p:nvSpPr>
        <p:spPr>
          <a:xfrm flipV="1">
            <a:off x="3128060" y="3289300"/>
            <a:ext cx="138044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25" name="Rectangle 8"/>
          <p:cNvSpPr>
            <a:spLocks/>
          </p:cNvSpPr>
          <p:nvPr/>
        </p:nvSpPr>
        <p:spPr bwMode="auto">
          <a:xfrm>
            <a:off x="4346617" y="8869024"/>
            <a:ext cx="4610237"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2700" i="1" dirty="0" smtClean="0">
                <a:solidFill>
                  <a:schemeClr val="bg1"/>
                </a:solidFill>
                <a:latin typeface="Helvetica Neue" charset="0"/>
                <a:sym typeface="Helvetica Neue" charset="0"/>
              </a:rPr>
              <a:t>“I CAN SEE CLEARLY NOW”</a:t>
            </a:r>
            <a:endParaRPr lang="en-US" altLang="en-US" sz="2700" i="1" dirty="0">
              <a:solidFill>
                <a:schemeClr val="bg1"/>
              </a:solidFill>
              <a:latin typeface="Helvetica Neue" charset="0"/>
              <a:sym typeface="Helvetica Neue" charset="0"/>
            </a:endParaRPr>
          </a:p>
        </p:txBody>
      </p:sp>
      <p:sp>
        <p:nvSpPr>
          <p:cNvPr id="20" name="Shape 650"/>
          <p:cNvSpPr/>
          <p:nvPr/>
        </p:nvSpPr>
        <p:spPr>
          <a:xfrm flipV="1">
            <a:off x="4313580" y="3515181"/>
            <a:ext cx="1380440" cy="1400"/>
          </a:xfrm>
          <a:prstGeom prst="line">
            <a:avLst/>
          </a:prstGeom>
          <a:ln w="38100">
            <a:solidFill>
              <a:srgbClr val="006DB3"/>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21" name="Line 7"/>
          <p:cNvSpPr>
            <a:spLocks noChangeShapeType="1"/>
          </p:cNvSpPr>
          <p:nvPr/>
        </p:nvSpPr>
        <p:spPr bwMode="auto">
          <a:xfrm flipV="1">
            <a:off x="-17463" y="8623300"/>
            <a:ext cx="12942888"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22" name="Rectangle 12"/>
          <p:cNvSpPr>
            <a:spLocks/>
          </p:cNvSpPr>
          <p:nvPr/>
        </p:nvSpPr>
        <p:spPr bwMode="auto">
          <a:xfrm>
            <a:off x="332569" y="9301981"/>
            <a:ext cx="180818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1100" b="1" dirty="0">
                <a:solidFill>
                  <a:srgbClr val="EEA420"/>
                </a:solidFill>
                <a:latin typeface="Gotham HTF Book" charset="0"/>
                <a:sym typeface="Gotham HTF Book" charset="0"/>
              </a:rPr>
              <a:t>CUSTOM </a:t>
            </a:r>
            <a:r>
              <a:rPr lang="en-US" altLang="en-US" sz="1100" b="1" dirty="0" smtClean="0">
                <a:solidFill>
                  <a:srgbClr val="EEA420"/>
                </a:solidFill>
                <a:latin typeface="Gotham HTF Book" charset="0"/>
                <a:sym typeface="Gotham HTF Book" charset="0"/>
              </a:rPr>
              <a:t>SOFT </a:t>
            </a:r>
            <a:r>
              <a:rPr lang="en-US" altLang="en-US" sz="1100" b="1" dirty="0">
                <a:solidFill>
                  <a:srgbClr val="EEA420"/>
                </a:solidFill>
                <a:latin typeface="Gotham HTF Book" charset="0"/>
                <a:sym typeface="Gotham HTF Book" charset="0"/>
              </a:rPr>
              <a:t>SEATED</a:t>
            </a:r>
            <a:endParaRPr lang="en-US" altLang="en-US" sz="1800" b="1" dirty="0">
              <a:solidFill>
                <a:srgbClr val="EEA420"/>
              </a:solidFill>
              <a:latin typeface="Gotham HTF Book" charset="0"/>
              <a:sym typeface="Gotham HTF Book" charset="0"/>
            </a:endParaRPr>
          </a:p>
        </p:txBody>
      </p:sp>
      <p:sp>
        <p:nvSpPr>
          <p:cNvPr id="26" name="Rectangle 13"/>
          <p:cNvSpPr>
            <a:spLocks/>
          </p:cNvSpPr>
          <p:nvPr/>
        </p:nvSpPr>
        <p:spPr bwMode="auto">
          <a:xfrm>
            <a:off x="310656" y="8825586"/>
            <a:ext cx="182742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584200">
              <a:defRPr sz="1200">
                <a:solidFill>
                  <a:srgbClr val="000000"/>
                </a:solidFill>
                <a:latin typeface="Helvetica" charset="0"/>
                <a:ea typeface="ＭＳ Ｐゴシック" charset="-128"/>
                <a:sym typeface="Helvetica" charset="0"/>
              </a:defRPr>
            </a:lvl1pPr>
            <a:lvl2pPr defTabSz="584200">
              <a:defRPr sz="1200">
                <a:solidFill>
                  <a:srgbClr val="000000"/>
                </a:solidFill>
                <a:latin typeface="Helvetica" charset="0"/>
                <a:ea typeface="ＭＳ Ｐゴシック" charset="-128"/>
                <a:sym typeface="Helvetica" charset="0"/>
              </a:defRPr>
            </a:lvl2pPr>
            <a:lvl3pPr defTabSz="584200">
              <a:defRPr sz="1200">
                <a:solidFill>
                  <a:srgbClr val="000000"/>
                </a:solidFill>
                <a:latin typeface="Helvetica" charset="0"/>
                <a:ea typeface="ＭＳ Ｐゴシック" charset="-128"/>
                <a:sym typeface="Helvetica" charset="0"/>
              </a:defRPr>
            </a:lvl3pPr>
            <a:lvl4pPr defTabSz="584200">
              <a:defRPr sz="1200">
                <a:solidFill>
                  <a:srgbClr val="000000"/>
                </a:solidFill>
                <a:latin typeface="Helvetica" charset="0"/>
                <a:ea typeface="ＭＳ Ｐゴシック" charset="-128"/>
                <a:sym typeface="Helvetica" charset="0"/>
              </a:defRPr>
            </a:lvl4pPr>
            <a:lvl5pPr defTabSz="584200">
              <a:defRPr sz="1200">
                <a:solidFill>
                  <a:srgbClr val="000000"/>
                </a:solidFill>
                <a:latin typeface="Helvetica" charset="0"/>
                <a:ea typeface="ＭＳ Ｐゴシック" charset="-128"/>
                <a:sym typeface="Helvetica" charset="0"/>
              </a:defRPr>
            </a:lvl5pPr>
            <a:lvl6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6pPr>
            <a:lvl7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7pPr>
            <a:lvl8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8pPr>
            <a:lvl9pPr indent="-914400" defTabSz="584200" eaLnBrk="0" fontAlgn="base" hangingPunct="0">
              <a:spcBef>
                <a:spcPct val="0"/>
              </a:spcBef>
              <a:spcAft>
                <a:spcPct val="0"/>
              </a:spcAft>
              <a:defRPr sz="1200">
                <a:solidFill>
                  <a:srgbClr val="000000"/>
                </a:solidFill>
                <a:latin typeface="Helvetica" charset="0"/>
                <a:ea typeface="ＭＳ Ｐゴシック" charset="-128"/>
                <a:sym typeface="Helvetica" charset="0"/>
              </a:defRPr>
            </a:lvl9pPr>
          </a:lstStyle>
          <a:p>
            <a:pPr algn="ctr" eaLnBrk="1"/>
            <a:r>
              <a:rPr lang="en-US" altLang="en-US" sz="3000" b="1" dirty="0">
                <a:solidFill>
                  <a:srgbClr val="006DB3"/>
                </a:solidFill>
                <a:latin typeface="Gotham HTF Medium" charset="0"/>
                <a:sym typeface="Gotham HTF Medium" charset="0"/>
              </a:rPr>
              <a:t>S</a:t>
            </a:r>
            <a:r>
              <a:rPr lang="en-US" altLang="en-US" sz="3000" b="1" dirty="0" smtClean="0">
                <a:solidFill>
                  <a:srgbClr val="006DB3"/>
                </a:solidFill>
                <a:latin typeface="Gotham HTF Medium" charset="0"/>
                <a:sym typeface="Gotham HTF Medium" charset="0"/>
              </a:rPr>
              <a:t>-CLASS</a:t>
            </a:r>
            <a:endParaRPr lang="en-US" altLang="en-US" sz="3000" b="1" dirty="0">
              <a:solidFill>
                <a:srgbClr val="006DB3"/>
              </a:solidFill>
              <a:latin typeface="Gotham HTF Medium" charset="0"/>
              <a:sym typeface="Gotham HTF Medium" charset="0"/>
            </a:endParaRPr>
          </a:p>
        </p:txBody>
      </p:sp>
      <p:pic>
        <p:nvPicPr>
          <p:cNvPr id="27" name="Picture 26"/>
          <p:cNvPicPr>
            <a:picLocks noChangeAspect="1"/>
          </p:cNvPicPr>
          <p:nvPr/>
        </p:nvPicPr>
        <p:blipFill>
          <a:blip r:embed="rId4"/>
          <a:stretch>
            <a:fillRect/>
          </a:stretch>
        </p:blipFill>
        <p:spPr>
          <a:xfrm>
            <a:off x="10757173" y="8847637"/>
            <a:ext cx="1693288" cy="675413"/>
          </a:xfrm>
          <a:prstGeom prst="rect">
            <a:avLst/>
          </a:prstGeom>
        </p:spPr>
      </p:pic>
    </p:spTree>
    <p:extLst>
      <p:ext uri="{BB962C8B-B14F-4D97-AF65-F5344CB8AC3E}">
        <p14:creationId xmlns:p14="http://schemas.microsoft.com/office/powerpoint/2010/main" val="1292410338"/>
      </p:ext>
    </p:extLst>
  </p:cSld>
  <p:clrMapOvr>
    <a:masterClrMapping/>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dissolve">
                                      <p:cBhvr>
                                        <p:cTn id="7" dur="1000"/>
                                        <p:tgtEl>
                                          <p:spTgt spid="641"/>
                                        </p:tgtEl>
                                      </p:cBhvr>
                                    </p:animEffect>
                                  </p:childTnLst>
                                </p:cTn>
                              </p:par>
                              <p:par>
                                <p:cTn id="8" presetID="23" presetClass="entr" presetSubtype="16" fill="hold" grpId="0" nodeType="withEffect">
                                  <p:stCondLst>
                                    <p:cond delay="0"/>
                                  </p:stCondLst>
                                  <p:iterate>
                                    <p:tmAbs val="0"/>
                                  </p:iterate>
                                  <p:childTnLst>
                                    <p:set>
                                      <p:cBhvr>
                                        <p:cTn id="9" fill="hold"/>
                                        <p:tgtEl>
                                          <p:spTgt spid="642"/>
                                        </p:tgtEl>
                                        <p:attrNameLst>
                                          <p:attrName>style.visibility</p:attrName>
                                        </p:attrNameLst>
                                      </p:cBhvr>
                                      <p:to>
                                        <p:strVal val="visible"/>
                                      </p:to>
                                    </p:set>
                                    <p:anim calcmode="lin" valueType="num">
                                      <p:cBhvr>
                                        <p:cTn id="10" dur="1000" fill="hold"/>
                                        <p:tgtEl>
                                          <p:spTgt spid="642"/>
                                        </p:tgtEl>
                                        <p:attrNameLst>
                                          <p:attrName>ppt_w</p:attrName>
                                        </p:attrNameLst>
                                      </p:cBhvr>
                                      <p:tavLst>
                                        <p:tav tm="0">
                                          <p:val>
                                            <p:fltVal val="0"/>
                                          </p:val>
                                        </p:tav>
                                        <p:tav tm="100000">
                                          <p:val>
                                            <p:strVal val="#ppt_w"/>
                                          </p:val>
                                        </p:tav>
                                      </p:tavLst>
                                    </p:anim>
                                    <p:anim calcmode="lin" valueType="num">
                                      <p:cBhvr>
                                        <p:cTn id="11" dur="1000" fill="hold"/>
                                        <p:tgtEl>
                                          <p:spTgt spid="642"/>
                                        </p:tgtEl>
                                        <p:attrNameLst>
                                          <p:attrName>ppt_h</p:attrName>
                                        </p:attrNameLst>
                                      </p:cBhvr>
                                      <p:tavLst>
                                        <p:tav tm="0">
                                          <p:val>
                                            <p:fltVal val="0"/>
                                          </p:val>
                                        </p:tav>
                                        <p:tav tm="100000">
                                          <p:val>
                                            <p:strVal val="#ppt_h"/>
                                          </p:val>
                                        </p:tav>
                                      </p:tavLst>
                                    </p:anim>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643">
                                            <p:bg/>
                                          </p:spTgt>
                                        </p:tgtEl>
                                        <p:attrNameLst>
                                          <p:attrName>style.visibility</p:attrName>
                                        </p:attrNameLst>
                                      </p:cBhvr>
                                      <p:to>
                                        <p:strVal val="visible"/>
                                      </p:to>
                                    </p:set>
                                    <p:animEffect transition="in" filter="dissolve">
                                      <p:cBhvr>
                                        <p:cTn id="22" dur="1000"/>
                                        <p:tgtEl>
                                          <p:spTgt spid="643">
                                            <p:bg/>
                                          </p:spTgt>
                                        </p:tgtEl>
                                      </p:cBhvr>
                                    </p:animEffect>
                                  </p:childTnLst>
                                </p:cTn>
                              </p:par>
                              <p:par>
                                <p:cTn id="23" presetID="9" presetClass="entr" presetSubtype="0" fill="hold" grpId="0" nodeType="withEffect">
                                  <p:stCondLst>
                                    <p:cond delay="0"/>
                                  </p:stCondLst>
                                  <p:iterate>
                                    <p:tmAbs val="0"/>
                                  </p:iterate>
                                  <p:childTnLst>
                                    <p:set>
                                      <p:cBhvr>
                                        <p:cTn id="24" fill="hold"/>
                                        <p:tgtEl>
                                          <p:spTgt spid="643">
                                            <p:txEl>
                                              <p:pRg st="0" end="0"/>
                                            </p:txEl>
                                          </p:spTgt>
                                        </p:tgtEl>
                                        <p:attrNameLst>
                                          <p:attrName>style.visibility</p:attrName>
                                        </p:attrNameLst>
                                      </p:cBhvr>
                                      <p:to>
                                        <p:strVal val="visible"/>
                                      </p:to>
                                    </p:set>
                                    <p:animEffect transition="in" filter="dissolve">
                                      <p:cBhvr>
                                        <p:cTn id="25" dur="1000"/>
                                        <p:tgtEl>
                                          <p:spTgt spid="643">
                                            <p:txEl>
                                              <p:pRg st="0" end="0"/>
                                            </p:txEl>
                                          </p:spTgt>
                                        </p:tgtEl>
                                      </p:cBhvr>
                                    </p:animEffect>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647"/>
                                        </p:tgtEl>
                                        <p:attrNameLst>
                                          <p:attrName>style.visibility</p:attrName>
                                        </p:attrNameLst>
                                      </p:cBhvr>
                                      <p:to>
                                        <p:strVal val="visible"/>
                                      </p:to>
                                    </p:set>
                                    <p:anim calcmode="lin" valueType="num">
                                      <p:cBhvr additive="base">
                                        <p:cTn id="29" dur="1000" fill="hold"/>
                                        <p:tgtEl>
                                          <p:spTgt spid="647"/>
                                        </p:tgtEl>
                                        <p:attrNameLst>
                                          <p:attrName>ppt_x</p:attrName>
                                        </p:attrNameLst>
                                      </p:cBhvr>
                                      <p:tavLst>
                                        <p:tav tm="0">
                                          <p:val>
                                            <p:strVal val="1+#ppt_w/2"/>
                                          </p:val>
                                        </p:tav>
                                        <p:tav tm="100000">
                                          <p:val>
                                            <p:strVal val="#ppt_x"/>
                                          </p:val>
                                        </p:tav>
                                      </p:tavLst>
                                    </p:anim>
                                    <p:anim calcmode="lin" valueType="num">
                                      <p:cBhvr additive="base">
                                        <p:cTn id="30" dur="1000" fill="hold"/>
                                        <p:tgtEl>
                                          <p:spTgt spid="64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48"/>
                                        </p:tgtEl>
                                        <p:attrNameLst>
                                          <p:attrName>style.visibility</p:attrName>
                                        </p:attrNameLst>
                                      </p:cBhvr>
                                      <p:to>
                                        <p:strVal val="visible"/>
                                      </p:to>
                                    </p:set>
                                    <p:anim calcmode="lin" valueType="num">
                                      <p:cBhvr additive="base">
                                        <p:cTn id="33" dur="1000" fill="hold"/>
                                        <p:tgtEl>
                                          <p:spTgt spid="648"/>
                                        </p:tgtEl>
                                        <p:attrNameLst>
                                          <p:attrName>ppt_x</p:attrName>
                                        </p:attrNameLst>
                                      </p:cBhvr>
                                      <p:tavLst>
                                        <p:tav tm="0">
                                          <p:val>
                                            <p:strVal val="1+#ppt_w/2"/>
                                          </p:val>
                                        </p:tav>
                                        <p:tav tm="100000">
                                          <p:val>
                                            <p:strVal val="#ppt_x"/>
                                          </p:val>
                                        </p:tav>
                                      </p:tavLst>
                                    </p:anim>
                                    <p:anim calcmode="lin" valueType="num">
                                      <p:cBhvr additive="base">
                                        <p:cTn id="34" dur="1000" fill="hold"/>
                                        <p:tgtEl>
                                          <p:spTgt spid="64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1000"/>
                                        <p:tgtEl>
                                          <p:spTgt spid="647"/>
                                        </p:tgtEl>
                                      </p:cBhvr>
                                    </p:animEffect>
                                    <p:set>
                                      <p:cBhvr>
                                        <p:cTn id="39" dur="1" fill="hold">
                                          <p:stCondLst>
                                            <p:cond delay="999"/>
                                          </p:stCondLst>
                                        </p:cTn>
                                        <p:tgtEl>
                                          <p:spTgt spid="647"/>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1000"/>
                                        <p:tgtEl>
                                          <p:spTgt spid="648"/>
                                        </p:tgtEl>
                                      </p:cBhvr>
                                    </p:animEffect>
                                    <p:set>
                                      <p:cBhvr>
                                        <p:cTn id="42" dur="1" fill="hold">
                                          <p:stCondLst>
                                            <p:cond delay="999"/>
                                          </p:stCondLst>
                                        </p:cTn>
                                        <p:tgtEl>
                                          <p:spTgt spid="648"/>
                                        </p:tgtEl>
                                        <p:attrNameLst>
                                          <p:attrName>style.visibility</p:attrName>
                                        </p:attrNameLst>
                                      </p:cBhvr>
                                      <p:to>
                                        <p:strVal val="hidden"/>
                                      </p:to>
                                    </p:set>
                                  </p:childTnLst>
                                </p:cTn>
                              </p:par>
                            </p:childTnLst>
                          </p:cTn>
                        </p:par>
                        <p:par>
                          <p:cTn id="43" fill="hold">
                            <p:stCondLst>
                              <p:cond delay="1000"/>
                            </p:stCondLst>
                            <p:childTnLst>
                              <p:par>
                                <p:cTn id="44" presetID="9" presetClass="entr" fill="hold" grpId="0" nodeType="afterEffect">
                                  <p:stCondLst>
                                    <p:cond delay="0"/>
                                  </p:stCondLst>
                                  <p:iterate>
                                    <p:tmAbs val="0"/>
                                  </p:iterate>
                                  <p:childTnLst>
                                    <p:set>
                                      <p:cBhvr>
                                        <p:cTn id="45" fill="hold"/>
                                        <p:tgtEl>
                                          <p:spTgt spid="644"/>
                                        </p:tgtEl>
                                        <p:attrNameLst>
                                          <p:attrName>style.visibility</p:attrName>
                                        </p:attrNameLst>
                                      </p:cBhvr>
                                      <p:to>
                                        <p:strVal val="visible"/>
                                      </p:to>
                                    </p:set>
                                    <p:animEffect transition="in" filter="dissolve">
                                      <p:cBhvr>
                                        <p:cTn id="46" dur="1000"/>
                                        <p:tgtEl>
                                          <p:spTgt spid="644"/>
                                        </p:tgtEl>
                                      </p:cBhvr>
                                    </p:animEffect>
                                  </p:childTnLst>
                                </p:cTn>
                              </p:par>
                            </p:childTnLst>
                          </p:cTn>
                        </p:par>
                        <p:par>
                          <p:cTn id="47" fill="hold">
                            <p:stCondLst>
                              <p:cond delay="2000"/>
                            </p:stCondLst>
                            <p:childTnLst>
                              <p:par>
                                <p:cTn id="48" presetID="2" presetClass="entr" presetSubtype="2" fill="hold" grpId="0" nodeType="afterEffect">
                                  <p:stCondLst>
                                    <p:cond delay="0"/>
                                  </p:stCondLst>
                                  <p:childTnLst>
                                    <p:set>
                                      <p:cBhvr>
                                        <p:cTn id="49" dur="1" fill="hold">
                                          <p:stCondLst>
                                            <p:cond delay="0"/>
                                          </p:stCondLst>
                                        </p:cTn>
                                        <p:tgtEl>
                                          <p:spTgt spid="649"/>
                                        </p:tgtEl>
                                        <p:attrNameLst>
                                          <p:attrName>style.visibility</p:attrName>
                                        </p:attrNameLst>
                                      </p:cBhvr>
                                      <p:to>
                                        <p:strVal val="visible"/>
                                      </p:to>
                                    </p:set>
                                    <p:anim calcmode="lin" valueType="num">
                                      <p:cBhvr additive="base">
                                        <p:cTn id="50" dur="1000" fill="hold"/>
                                        <p:tgtEl>
                                          <p:spTgt spid="649"/>
                                        </p:tgtEl>
                                        <p:attrNameLst>
                                          <p:attrName>ppt_x</p:attrName>
                                        </p:attrNameLst>
                                      </p:cBhvr>
                                      <p:tavLst>
                                        <p:tav tm="0">
                                          <p:val>
                                            <p:strVal val="1+#ppt_w/2"/>
                                          </p:val>
                                        </p:tav>
                                        <p:tav tm="100000">
                                          <p:val>
                                            <p:strVal val="#ppt_x"/>
                                          </p:val>
                                        </p:tav>
                                      </p:tavLst>
                                    </p:anim>
                                    <p:anim calcmode="lin" valueType="num">
                                      <p:cBhvr additive="base">
                                        <p:cTn id="51" dur="1000" fill="hold"/>
                                        <p:tgtEl>
                                          <p:spTgt spid="64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1000"/>
                                        <p:tgtEl>
                                          <p:spTgt spid="649"/>
                                        </p:tgtEl>
                                      </p:cBhvr>
                                    </p:animEffect>
                                    <p:set>
                                      <p:cBhvr>
                                        <p:cTn id="56" dur="1" fill="hold">
                                          <p:stCondLst>
                                            <p:cond delay="999"/>
                                          </p:stCondLst>
                                        </p:cTn>
                                        <p:tgtEl>
                                          <p:spTgt spid="649"/>
                                        </p:tgtEl>
                                        <p:attrNameLst>
                                          <p:attrName>style.visibility</p:attrName>
                                        </p:attrNameLst>
                                      </p:cBhvr>
                                      <p:to>
                                        <p:strVal val="hidden"/>
                                      </p:to>
                                    </p:set>
                                  </p:childTnLst>
                                </p:cTn>
                              </p:par>
                            </p:childTnLst>
                          </p:cTn>
                        </p:par>
                        <p:par>
                          <p:cTn id="57" fill="hold">
                            <p:stCondLst>
                              <p:cond delay="1000"/>
                            </p:stCondLst>
                            <p:childTnLst>
                              <p:par>
                                <p:cTn id="58" presetID="9" presetClass="entr" fill="hold" grpId="0" nodeType="afterEffect">
                                  <p:stCondLst>
                                    <p:cond delay="0"/>
                                  </p:stCondLst>
                                  <p:iterate>
                                    <p:tmAbs val="0"/>
                                  </p:iterate>
                                  <p:childTnLst>
                                    <p:set>
                                      <p:cBhvr>
                                        <p:cTn id="59" fill="hold"/>
                                        <p:tgtEl>
                                          <p:spTgt spid="645"/>
                                        </p:tgtEl>
                                        <p:attrNameLst>
                                          <p:attrName>style.visibility</p:attrName>
                                        </p:attrNameLst>
                                      </p:cBhvr>
                                      <p:to>
                                        <p:strVal val="visible"/>
                                      </p:to>
                                    </p:set>
                                    <p:animEffect transition="in" filter="dissolve">
                                      <p:cBhvr>
                                        <p:cTn id="60" dur="1000"/>
                                        <p:tgtEl>
                                          <p:spTgt spid="645"/>
                                        </p:tgtEl>
                                      </p:cBhvr>
                                    </p:animEffect>
                                  </p:childTnLst>
                                </p:cTn>
                              </p:par>
                            </p:childTnLst>
                          </p:cTn>
                        </p:par>
                        <p:par>
                          <p:cTn id="61" fill="hold">
                            <p:stCondLst>
                              <p:cond delay="2000"/>
                            </p:stCondLst>
                            <p:childTnLst>
                              <p:par>
                                <p:cTn id="62" presetID="2" presetClass="entr" presetSubtype="2" fill="hold" grpId="0" nodeType="afterEffect">
                                  <p:stCondLst>
                                    <p:cond delay="0"/>
                                  </p:stCondLst>
                                  <p:childTnLst>
                                    <p:set>
                                      <p:cBhvr>
                                        <p:cTn id="63" dur="1" fill="hold">
                                          <p:stCondLst>
                                            <p:cond delay="0"/>
                                          </p:stCondLst>
                                        </p:cTn>
                                        <p:tgtEl>
                                          <p:spTgt spid="650"/>
                                        </p:tgtEl>
                                        <p:attrNameLst>
                                          <p:attrName>style.visibility</p:attrName>
                                        </p:attrNameLst>
                                      </p:cBhvr>
                                      <p:to>
                                        <p:strVal val="visible"/>
                                      </p:to>
                                    </p:set>
                                    <p:anim calcmode="lin" valueType="num">
                                      <p:cBhvr additive="base">
                                        <p:cTn id="64" dur="1000" fill="hold"/>
                                        <p:tgtEl>
                                          <p:spTgt spid="650"/>
                                        </p:tgtEl>
                                        <p:attrNameLst>
                                          <p:attrName>ppt_x</p:attrName>
                                        </p:attrNameLst>
                                      </p:cBhvr>
                                      <p:tavLst>
                                        <p:tav tm="0">
                                          <p:val>
                                            <p:strVal val="1+#ppt_w/2"/>
                                          </p:val>
                                        </p:tav>
                                        <p:tav tm="100000">
                                          <p:val>
                                            <p:strVal val="#ppt_x"/>
                                          </p:val>
                                        </p:tav>
                                      </p:tavLst>
                                    </p:anim>
                                    <p:anim calcmode="lin" valueType="num">
                                      <p:cBhvr additive="base">
                                        <p:cTn id="65" dur="1000" fill="hold"/>
                                        <p:tgtEl>
                                          <p:spTgt spid="650"/>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651"/>
                                        </p:tgtEl>
                                        <p:attrNameLst>
                                          <p:attrName>style.visibility</p:attrName>
                                        </p:attrNameLst>
                                      </p:cBhvr>
                                      <p:to>
                                        <p:strVal val="visible"/>
                                      </p:to>
                                    </p:set>
                                    <p:anim calcmode="lin" valueType="num">
                                      <p:cBhvr additive="base">
                                        <p:cTn id="68" dur="1000" fill="hold"/>
                                        <p:tgtEl>
                                          <p:spTgt spid="651"/>
                                        </p:tgtEl>
                                        <p:attrNameLst>
                                          <p:attrName>ppt_x</p:attrName>
                                        </p:attrNameLst>
                                      </p:cBhvr>
                                      <p:tavLst>
                                        <p:tav tm="0">
                                          <p:val>
                                            <p:strVal val="1+#ppt_w/2"/>
                                          </p:val>
                                        </p:tav>
                                        <p:tav tm="100000">
                                          <p:val>
                                            <p:strVal val="#ppt_x"/>
                                          </p:val>
                                        </p:tav>
                                      </p:tavLst>
                                    </p:anim>
                                    <p:anim calcmode="lin" valueType="num">
                                      <p:cBhvr additive="base">
                                        <p:cTn id="69" dur="1000" fill="hold"/>
                                        <p:tgtEl>
                                          <p:spTgt spid="651"/>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grpId="1" nodeType="clickEffect">
                                  <p:stCondLst>
                                    <p:cond delay="0"/>
                                  </p:stCondLst>
                                  <p:childTnLst>
                                    <p:animEffect transition="out" filter="dissolve">
                                      <p:cBhvr>
                                        <p:cTn id="73" dur="1000"/>
                                        <p:tgtEl>
                                          <p:spTgt spid="650"/>
                                        </p:tgtEl>
                                      </p:cBhvr>
                                    </p:animEffect>
                                    <p:set>
                                      <p:cBhvr>
                                        <p:cTn id="74" dur="1" fill="hold">
                                          <p:stCondLst>
                                            <p:cond delay="999"/>
                                          </p:stCondLst>
                                        </p:cTn>
                                        <p:tgtEl>
                                          <p:spTgt spid="650"/>
                                        </p:tgtEl>
                                        <p:attrNameLst>
                                          <p:attrName>style.visibility</p:attrName>
                                        </p:attrNameLst>
                                      </p:cBhvr>
                                      <p:to>
                                        <p:strVal val="hidden"/>
                                      </p:to>
                                    </p:set>
                                  </p:childTnLst>
                                </p:cTn>
                              </p:par>
                              <p:par>
                                <p:cTn id="75" presetID="9" presetClass="exit" presetSubtype="0" fill="hold" grpId="1" nodeType="withEffect">
                                  <p:stCondLst>
                                    <p:cond delay="0"/>
                                  </p:stCondLst>
                                  <p:childTnLst>
                                    <p:animEffect transition="out" filter="dissolve">
                                      <p:cBhvr>
                                        <p:cTn id="76" dur="1000"/>
                                        <p:tgtEl>
                                          <p:spTgt spid="651"/>
                                        </p:tgtEl>
                                      </p:cBhvr>
                                    </p:animEffect>
                                    <p:set>
                                      <p:cBhvr>
                                        <p:cTn id="77" dur="1" fill="hold">
                                          <p:stCondLst>
                                            <p:cond delay="999"/>
                                          </p:stCondLst>
                                        </p:cTn>
                                        <p:tgtEl>
                                          <p:spTgt spid="651"/>
                                        </p:tgtEl>
                                        <p:attrNameLst>
                                          <p:attrName>style.visibility</p:attrName>
                                        </p:attrNameLst>
                                      </p:cBhvr>
                                      <p:to>
                                        <p:strVal val="hidden"/>
                                      </p:to>
                                    </p:set>
                                  </p:childTnLst>
                                </p:cTn>
                              </p:par>
                            </p:childTnLst>
                          </p:cTn>
                        </p:par>
                        <p:par>
                          <p:cTn id="78" fill="hold">
                            <p:stCondLst>
                              <p:cond delay="1000"/>
                            </p:stCondLst>
                            <p:childTnLst>
                              <p:par>
                                <p:cTn id="79" presetID="9" presetClass="entr" fill="hold" grpId="0" nodeType="afterEffect">
                                  <p:stCondLst>
                                    <p:cond delay="0"/>
                                  </p:stCondLst>
                                  <p:iterate>
                                    <p:tmAbs val="0"/>
                                  </p:iterate>
                                  <p:childTnLst>
                                    <p:set>
                                      <p:cBhvr>
                                        <p:cTn id="80" fill="hold"/>
                                        <p:tgtEl>
                                          <p:spTgt spid="646"/>
                                        </p:tgtEl>
                                        <p:attrNameLst>
                                          <p:attrName>style.visibility</p:attrName>
                                        </p:attrNameLst>
                                      </p:cBhvr>
                                      <p:to>
                                        <p:strVal val="visible"/>
                                      </p:to>
                                    </p:set>
                                    <p:animEffect transition="in" filter="dissolve">
                                      <p:cBhvr>
                                        <p:cTn id="81" dur="1000"/>
                                        <p:tgtEl>
                                          <p:spTgt spid="646"/>
                                        </p:tgtEl>
                                      </p:cBhvr>
                                    </p:animEffect>
                                  </p:childTnLst>
                                </p:cTn>
                              </p:par>
                            </p:childTnLst>
                          </p:cTn>
                        </p:par>
                        <p:par>
                          <p:cTn id="82" fill="hold">
                            <p:stCondLst>
                              <p:cond delay="2000"/>
                            </p:stCondLst>
                            <p:childTnLst>
                              <p:par>
                                <p:cTn id="83" presetID="2" presetClass="entr" presetSubtype="2"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1000" fill="hold"/>
                                        <p:tgtEl>
                                          <p:spTgt spid="20"/>
                                        </p:tgtEl>
                                        <p:attrNameLst>
                                          <p:attrName>ppt_x</p:attrName>
                                        </p:attrNameLst>
                                      </p:cBhvr>
                                      <p:tavLst>
                                        <p:tav tm="0">
                                          <p:val>
                                            <p:strVal val="1+#ppt_w/2"/>
                                          </p:val>
                                        </p:tav>
                                        <p:tav tm="100000">
                                          <p:val>
                                            <p:strVal val="#ppt_x"/>
                                          </p:val>
                                        </p:tav>
                                      </p:tavLst>
                                    </p:anim>
                                    <p:anim calcmode="lin" valueType="num">
                                      <p:cBhvr additive="base">
                                        <p:cTn id="86"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animBg="1" advAuto="0"/>
      <p:bldP spid="643" grpId="0" build="p" bldLvl="5" animBg="1" advAuto="0"/>
      <p:bldP spid="644" grpId="0" animBg="1" advAuto="0"/>
      <p:bldP spid="645" grpId="0" animBg="1" advAuto="0"/>
      <p:bldP spid="646" grpId="0" animBg="1" advAuto="0"/>
      <p:bldP spid="647" grpId="0" animBg="1" advAuto="0"/>
      <p:bldP spid="647" grpId="1" animBg="1" advAuto="0"/>
      <p:bldP spid="648" grpId="0" animBg="1" advAuto="0"/>
      <p:bldP spid="648" grpId="1" animBg="1" advAuto="0"/>
      <p:bldP spid="649" grpId="0" animBg="1" advAuto="0"/>
      <p:bldP spid="649" grpId="1" animBg="1" advAuto="0"/>
      <p:bldP spid="650" grpId="0" animBg="1" advAuto="0"/>
      <p:bldP spid="650" grpId="1" animBg="1"/>
      <p:bldP spid="651" grpId="0" animBg="1" advAuto="0"/>
      <p:bldP spid="651" grpId="1" animBg="1"/>
      <p:bldP spid="25" grpId="0"/>
      <p:bldP spid="2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5986</TotalTime>
  <Pages>0</Pages>
  <Words>4465</Words>
  <Characters>0</Characters>
  <Application>Microsoft Macintosh PowerPoint</Application>
  <PresentationFormat>Custom</PresentationFormat>
  <Lines>0</Lines>
  <Paragraphs>554</Paragraphs>
  <Slides>35</Slides>
  <Notes>26</Notes>
  <HiddenSlides>0</HiddenSlides>
  <MMClips>0</MMClips>
  <ScaleCrop>false</ScaleCrop>
  <HeadingPairs>
    <vt:vector size="6" baseType="variant">
      <vt:variant>
        <vt:lpstr>Fonts Used</vt:lpstr>
      </vt:variant>
      <vt:variant>
        <vt:i4>22</vt:i4>
      </vt:variant>
      <vt:variant>
        <vt:lpstr>Theme</vt:lpstr>
      </vt:variant>
      <vt:variant>
        <vt:i4>15</vt:i4>
      </vt:variant>
      <vt:variant>
        <vt:lpstr>Slide Titles</vt:lpstr>
      </vt:variant>
      <vt:variant>
        <vt:i4>35</vt:i4>
      </vt:variant>
    </vt:vector>
  </HeadingPairs>
  <TitlesOfParts>
    <vt:vector size="72" baseType="lpstr">
      <vt:lpstr>Arial Black</vt:lpstr>
      <vt:lpstr>BlairMdITC TT Medium</vt:lpstr>
      <vt:lpstr>BlairMdITC TT-Medium</vt:lpstr>
      <vt:lpstr>Gill Sans</vt:lpstr>
      <vt:lpstr>Gotham HTF Book</vt:lpstr>
      <vt:lpstr>Gotham HTF Medium</vt:lpstr>
      <vt:lpstr>GothamHTF-Book</vt:lpstr>
      <vt:lpstr>GothamHTF-Medium</vt:lpstr>
      <vt:lpstr>Helvetica</vt:lpstr>
      <vt:lpstr>Helvetica Neue</vt:lpstr>
      <vt:lpstr>Helvetica Neue</vt:lpstr>
      <vt:lpstr>Helvetica Neue</vt:lpstr>
      <vt:lpstr>Helvetica Neue Light</vt:lpstr>
      <vt:lpstr>Lucida Grande</vt:lpstr>
      <vt:lpstr>MS PGothic</vt:lpstr>
      <vt:lpstr>ＭＳ Ｐゴシック</vt:lpstr>
      <vt:lpstr>Sentinel Light</vt:lpstr>
      <vt:lpstr>Times New Roman</vt:lpstr>
      <vt:lpstr>ヒラギノ角ゴ ProN W3</vt:lpstr>
      <vt:lpstr>宋体</vt:lpstr>
      <vt:lpstr>Arial</vt:lpstr>
      <vt:lpstr>Arial</vt:lpstr>
      <vt:lpstr>Title &amp; Subtitle</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Title &amp; Subtitle</vt:lpstr>
      <vt:lpstr>Title &amp; 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tom gosling</cp:lastModifiedBy>
  <cp:revision>211</cp:revision>
  <dcterms:modified xsi:type="dcterms:W3CDTF">2018-10-01T21:06:03Z</dcterms:modified>
</cp:coreProperties>
</file>